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handoutMasterIdLst>
    <p:handoutMasterId r:id="rId9"/>
  </p:handoutMasterIdLst>
  <p:sldIdLst>
    <p:sldId id="256" r:id="rId2"/>
    <p:sldId id="257" r:id="rId3"/>
    <p:sldId id="766" r:id="rId4"/>
    <p:sldId id="2147473168" r:id="rId5"/>
    <p:sldId id="2147473170" r:id="rId6"/>
    <p:sldId id="751" r:id="rId7"/>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Open Sans" panose="020B0604020202020204" charset="0"/>
      <p:regular r:id="rId14"/>
      <p:bold r:id="rId15"/>
      <p:italic r:id="rId16"/>
      <p:boldItalic r:id="rId17"/>
    </p:embeddedFont>
    <p:embeddedFont>
      <p:font typeface="Open Sans SemiBold"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2" roundtripDataSignature="AMtx7mjCuv1AcxaSXFXqfPYkucC7+IQdB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7B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CFF74A-A7C3-4EB8-AAB6-2001058E587E}">
  <a:tblStyle styleId="{6ACFF74A-A7C3-4EB8-AAB6-2001058E587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3C4FA53-0A4F-4767-8F88-0A7BA2322132}" styleName="Table_1">
    <a:wholeTbl>
      <a:tcTxStyle b="off" i="off">
        <a:font>
          <a:latin typeface="Oxy Vietnam"/>
          <a:ea typeface="Oxy Vietnam"/>
          <a:cs typeface="Oxy Vietnam"/>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AE8"/>
          </a:solidFill>
        </a:fill>
      </a:tcStyle>
    </a:wholeTbl>
    <a:band1H>
      <a:tcTxStyle b="off" i="off"/>
      <a:tcStyle>
        <a:tcBdr/>
        <a:fill>
          <a:solidFill>
            <a:srgbClr val="CAD2CD"/>
          </a:solidFill>
        </a:fill>
      </a:tcStyle>
    </a:band1H>
    <a:band2H>
      <a:tcTxStyle b="off" i="off"/>
      <a:tcStyle>
        <a:tcBdr/>
      </a:tcStyle>
    </a:band2H>
    <a:band1V>
      <a:tcTxStyle b="off" i="off"/>
      <a:tcStyle>
        <a:tcBdr/>
        <a:fill>
          <a:solidFill>
            <a:srgbClr val="CAD2CD"/>
          </a:solidFill>
        </a:fill>
      </a:tcStyle>
    </a:band1V>
    <a:band2V>
      <a:tcTxStyle b="off" i="off"/>
      <a:tcStyle>
        <a:tcBdr/>
      </a:tcStyle>
    </a:band2V>
    <a:lastCol>
      <a:tcTxStyle b="on" i="off">
        <a:font>
          <a:latin typeface="Oxy Vietnam"/>
          <a:ea typeface="Oxy Vietnam"/>
          <a:cs typeface="Oxy Vietnam"/>
        </a:font>
        <a:schemeClr val="lt1"/>
      </a:tcTxStyle>
      <a:tcStyle>
        <a:tcBdr/>
        <a:fill>
          <a:solidFill>
            <a:schemeClr val="accent1"/>
          </a:solidFill>
        </a:fill>
      </a:tcStyle>
    </a:lastCol>
    <a:firstCol>
      <a:tcTxStyle b="on" i="off">
        <a:font>
          <a:latin typeface="Oxy Vietnam"/>
          <a:ea typeface="Oxy Vietnam"/>
          <a:cs typeface="Oxy Vietnam"/>
        </a:font>
        <a:schemeClr val="lt1"/>
      </a:tcTxStyle>
      <a:tcStyle>
        <a:tcBdr/>
        <a:fill>
          <a:solidFill>
            <a:schemeClr val="accent1"/>
          </a:solidFill>
        </a:fill>
      </a:tcStyle>
    </a:firstCol>
    <a:lastRow>
      <a:tcTxStyle b="on" i="off">
        <a:font>
          <a:latin typeface="Oxy Vietnam"/>
          <a:ea typeface="Oxy Vietnam"/>
          <a:cs typeface="Oxy Vietnam"/>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Oxy Vietnam"/>
          <a:ea typeface="Oxy Vietnam"/>
          <a:cs typeface="Oxy Vietnam"/>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80C9D5EF-2EF8-47CB-A52A-20EC7B98F529}" styleName="Table_2">
    <a:wholeTbl>
      <a:tcTxStyle b="off" i="off">
        <a:font>
          <a:latin typeface="Oxy Vietnam"/>
          <a:ea typeface="Oxy Vietnam"/>
          <a:cs typeface="Oxy Vietnam"/>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73" autoAdjust="0"/>
  </p:normalViewPr>
  <p:slideViewPr>
    <p:cSldViewPr snapToGrid="0">
      <p:cViewPr varScale="1">
        <p:scale>
          <a:sx n="77" d="100"/>
          <a:sy n="77" d="100"/>
        </p:scale>
        <p:origin x="268" y="6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05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12.fntdata"/><Relationship Id="rId552" Type="http://customschemas.google.com/relationships/presentationmetadata" Target="metadata"/><Relationship Id="rId55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55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5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font" Target="fonts/font10.fntdata"/><Relationship Id="rId55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font" Target="fonts/font5.fntdata"/><Relationship Id="rId55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D:\1.Qu&#7929;%20m&#7903;%20tr&#225;i%20phi&#7871;u%20LPBF\7.B&#225;o%20c&#225;o%20th&#225;ng\2026\Tha&#769;ng%2007\BC%20g&#7917;i%20N&#272;T\BC%20th&#225;ng%20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ga.nh\Documents\1.%20LPBA\2.%20B&#225;o%20c&#225;o%20qu&#7843;n%20tr&#7883;%20LPBA\Th&#225;ng%207.2026\NAV%20g&#7917;i%20PM%20%20LPLF%2031.07.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accent2"/>
                </a:solidFill>
                <a:latin typeface="+mn-lt"/>
                <a:ea typeface="+mn-ea"/>
                <a:cs typeface="+mn-cs"/>
              </a:defRPr>
            </a:pPr>
            <a:r>
              <a:rPr lang="en-US" sz="1200" b="1" dirty="0">
                <a:solidFill>
                  <a:schemeClr val="tx1"/>
                </a:solidFill>
              </a:rPr>
              <a:t>TĂNG TRƯỞNG NAV/CCQ SO VỚI VNINDEX </a:t>
            </a:r>
          </a:p>
        </c:rich>
      </c:tx>
      <c:layout>
        <c:manualLayout>
          <c:xMode val="edge"/>
          <c:yMode val="edge"/>
          <c:x val="0.20735893130237662"/>
          <c:y val="3.3486706464518762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accent2"/>
              </a:solidFill>
              <a:latin typeface="+mn-lt"/>
              <a:ea typeface="+mn-ea"/>
              <a:cs typeface="+mn-cs"/>
            </a:defRPr>
          </a:pPr>
          <a:endParaRPr lang="en-US"/>
        </a:p>
      </c:txPr>
    </c:title>
    <c:autoTitleDeleted val="0"/>
    <c:plotArea>
      <c:layout/>
      <c:lineChart>
        <c:grouping val="standard"/>
        <c:varyColors val="0"/>
        <c:ser>
          <c:idx val="5"/>
          <c:order val="0"/>
          <c:tx>
            <c:strRef>
              <c:f>'Biểu đồ'!$B$3</c:f>
              <c:strCache>
                <c:ptCount val="1"/>
                <c:pt idx="0">
                  <c:v>LPLF</c:v>
                </c:pt>
              </c:strCache>
            </c:strRef>
          </c:tx>
          <c:spPr>
            <a:ln w="28575" cap="rnd" cmpd="sng" algn="ctr">
              <a:solidFill>
                <a:schemeClr val="accent5">
                  <a:lumMod val="60000"/>
                  <a:shade val="95000"/>
                  <a:satMod val="105000"/>
                </a:schemeClr>
              </a:solidFill>
              <a:prstDash val="solid"/>
              <a:round/>
            </a:ln>
            <a:effectLst/>
          </c:spPr>
          <c:marker>
            <c:symbol val="none"/>
          </c:marker>
          <c:cat>
            <c:numRef>
              <c:f>'Biểu đồ'!$A$4:$A$222</c:f>
              <c:numCache>
                <c:formatCode>m/d/yyyy</c:formatCode>
                <c:ptCount val="219"/>
                <c:pt idx="0">
                  <c:v>46149</c:v>
                </c:pt>
                <c:pt idx="1">
                  <c:v>46155</c:v>
                </c:pt>
                <c:pt idx="2">
                  <c:v>46156</c:v>
                </c:pt>
                <c:pt idx="3">
                  <c:v>46157</c:v>
                </c:pt>
                <c:pt idx="4">
                  <c:v>46160</c:v>
                </c:pt>
                <c:pt idx="5">
                  <c:v>46161</c:v>
                </c:pt>
                <c:pt idx="6">
                  <c:v>46162</c:v>
                </c:pt>
                <c:pt idx="7">
                  <c:v>46163</c:v>
                </c:pt>
                <c:pt idx="8">
                  <c:v>46164</c:v>
                </c:pt>
                <c:pt idx="9">
                  <c:v>46167</c:v>
                </c:pt>
                <c:pt idx="10">
                  <c:v>46168</c:v>
                </c:pt>
                <c:pt idx="11">
                  <c:v>46169</c:v>
                </c:pt>
                <c:pt idx="12">
                  <c:v>46170</c:v>
                </c:pt>
                <c:pt idx="13">
                  <c:v>46171</c:v>
                </c:pt>
                <c:pt idx="14">
                  <c:v>46174</c:v>
                </c:pt>
                <c:pt idx="15">
                  <c:v>46175</c:v>
                </c:pt>
                <c:pt idx="16">
                  <c:v>46176</c:v>
                </c:pt>
                <c:pt idx="17">
                  <c:v>46177</c:v>
                </c:pt>
                <c:pt idx="18">
                  <c:v>46178</c:v>
                </c:pt>
                <c:pt idx="19">
                  <c:v>46181</c:v>
                </c:pt>
                <c:pt idx="20">
                  <c:v>46182</c:v>
                </c:pt>
                <c:pt idx="21">
                  <c:v>46183</c:v>
                </c:pt>
                <c:pt idx="22">
                  <c:v>46184</c:v>
                </c:pt>
                <c:pt idx="23">
                  <c:v>46185</c:v>
                </c:pt>
                <c:pt idx="24">
                  <c:v>46188</c:v>
                </c:pt>
                <c:pt idx="25">
                  <c:v>46189</c:v>
                </c:pt>
                <c:pt idx="26">
                  <c:v>46190</c:v>
                </c:pt>
                <c:pt idx="27">
                  <c:v>46191</c:v>
                </c:pt>
                <c:pt idx="28">
                  <c:v>46192</c:v>
                </c:pt>
                <c:pt idx="29">
                  <c:v>46195</c:v>
                </c:pt>
                <c:pt idx="30">
                  <c:v>46196</c:v>
                </c:pt>
                <c:pt idx="31">
                  <c:v>46197</c:v>
                </c:pt>
                <c:pt idx="32">
                  <c:v>46198</c:v>
                </c:pt>
                <c:pt idx="33">
                  <c:v>46199</c:v>
                </c:pt>
                <c:pt idx="34">
                  <c:v>46202</c:v>
                </c:pt>
                <c:pt idx="35">
                  <c:v>46203</c:v>
                </c:pt>
                <c:pt idx="36">
                  <c:v>46204</c:v>
                </c:pt>
                <c:pt idx="37">
                  <c:v>46205</c:v>
                </c:pt>
                <c:pt idx="38">
                  <c:v>46208</c:v>
                </c:pt>
                <c:pt idx="39">
                  <c:v>46209</c:v>
                </c:pt>
                <c:pt idx="40">
                  <c:v>46210</c:v>
                </c:pt>
                <c:pt idx="41">
                  <c:v>46211</c:v>
                </c:pt>
                <c:pt idx="42">
                  <c:v>46212</c:v>
                </c:pt>
                <c:pt idx="43">
                  <c:v>46215</c:v>
                </c:pt>
                <c:pt idx="44">
                  <c:v>46216</c:v>
                </c:pt>
                <c:pt idx="45">
                  <c:v>46217</c:v>
                </c:pt>
                <c:pt idx="46">
                  <c:v>46218</c:v>
                </c:pt>
                <c:pt idx="47">
                  <c:v>46219</c:v>
                </c:pt>
                <c:pt idx="48">
                  <c:v>46222</c:v>
                </c:pt>
                <c:pt idx="49">
                  <c:v>46223</c:v>
                </c:pt>
                <c:pt idx="50">
                  <c:v>46224</c:v>
                </c:pt>
                <c:pt idx="51">
                  <c:v>46225</c:v>
                </c:pt>
                <c:pt idx="52">
                  <c:v>46226</c:v>
                </c:pt>
                <c:pt idx="53">
                  <c:v>46229</c:v>
                </c:pt>
                <c:pt idx="54">
                  <c:v>46230</c:v>
                </c:pt>
                <c:pt idx="55">
                  <c:v>46231</c:v>
                </c:pt>
                <c:pt idx="56">
                  <c:v>46232</c:v>
                </c:pt>
                <c:pt idx="57">
                  <c:v>46233</c:v>
                </c:pt>
                <c:pt idx="58">
                  <c:v>46234</c:v>
                </c:pt>
              </c:numCache>
            </c:numRef>
          </c:cat>
          <c:val>
            <c:numRef>
              <c:f>'Biểu đồ'!$C$5:$C$222</c:f>
              <c:numCache>
                <c:formatCode>0.00%</c:formatCode>
                <c:ptCount val="218"/>
                <c:pt idx="0">
                  <c:v>-8.8799999999988888E-4</c:v>
                </c:pt>
                <c:pt idx="1">
                  <c:v>-8.9079102242872743E-5</c:v>
                </c:pt>
                <c:pt idx="2">
                  <c:v>-2.2622101793456917E-4</c:v>
                </c:pt>
                <c:pt idx="3">
                  <c:v>-7.5090333671368192E-5</c:v>
                </c:pt>
                <c:pt idx="4">
                  <c:v>-7.5095972653094201E-5</c:v>
                </c:pt>
                <c:pt idx="5">
                  <c:v>-7.5101612481698332E-5</c:v>
                </c:pt>
                <c:pt idx="6">
                  <c:v>-7.5107253157513654E-5</c:v>
                </c:pt>
                <c:pt idx="7">
                  <c:v>-2.2533868404206459E-4</c:v>
                </c:pt>
                <c:pt idx="8">
                  <c:v>7.8135017310021482E-5</c:v>
                </c:pt>
                <c:pt idx="9">
                  <c:v>-7.5123954524913827E-5</c:v>
                </c:pt>
                <c:pt idx="10">
                  <c:v>-2.3240089153786503E-4</c:v>
                </c:pt>
                <c:pt idx="11">
                  <c:v>-2.4047060096609174E-3</c:v>
                </c:pt>
                <c:pt idx="12">
                  <c:v>-1.4633759289223169E-3</c:v>
                </c:pt>
                <c:pt idx="13">
                  <c:v>-8.7709945623870578E-4</c:v>
                </c:pt>
                <c:pt idx="14">
                  <c:v>-5.6860167077077417E-3</c:v>
                </c:pt>
                <c:pt idx="15">
                  <c:v>3.8788416326975828E-3</c:v>
                </c:pt>
                <c:pt idx="16">
                  <c:v>1.4160405931638032E-3</c:v>
                </c:pt>
                <c:pt idx="17">
                  <c:v>-1.762512073207656E-3</c:v>
                </c:pt>
                <c:pt idx="18">
                  <c:v>-1.1832707629816364E-2</c:v>
                </c:pt>
                <c:pt idx="19">
                  <c:v>3.7542512275083872E-3</c:v>
                </c:pt>
                <c:pt idx="20">
                  <c:v>1.2613162445318515E-4</c:v>
                </c:pt>
                <c:pt idx="21">
                  <c:v>-2.1226088866829196E-3</c:v>
                </c:pt>
                <c:pt idx="22">
                  <c:v>-9.1118773423082278E-4</c:v>
                </c:pt>
                <c:pt idx="23">
                  <c:v>7.1767918771161732E-3</c:v>
                </c:pt>
                <c:pt idx="24">
                  <c:v>5.7228055319780147E-4</c:v>
                </c:pt>
                <c:pt idx="25">
                  <c:v>-1.6095675122463904E-3</c:v>
                </c:pt>
                <c:pt idx="26">
                  <c:v>-5.1244457558051737E-3</c:v>
                </c:pt>
                <c:pt idx="27">
                  <c:v>-4.2193275777899775E-3</c:v>
                </c:pt>
                <c:pt idx="28">
                  <c:v>-3.3119801363070689E-3</c:v>
                </c:pt>
                <c:pt idx="29">
                  <c:v>-2.8218680396745466E-3</c:v>
                </c:pt>
                <c:pt idx="30">
                  <c:v>1.489071389954244E-3</c:v>
                </c:pt>
                <c:pt idx="31">
                  <c:v>-1.464235733727115E-3</c:v>
                </c:pt>
                <c:pt idx="32">
                  <c:v>1.4015077793465558E-3</c:v>
                </c:pt>
                <c:pt idx="33">
                  <c:v>3.9754930290047952E-3</c:v>
                </c:pt>
                <c:pt idx="34">
                  <c:v>-2.642565377886763E-3</c:v>
                </c:pt>
                <c:pt idx="35">
                  <c:v>5.849586749699931E-3</c:v>
                </c:pt>
                <c:pt idx="36">
                  <c:v>-2.9077840398594734E-3</c:v>
                </c:pt>
                <c:pt idx="37">
                  <c:v>-3.5081180267706458E-3</c:v>
                </c:pt>
                <c:pt idx="38">
                  <c:v>-6.844669871327258E-3</c:v>
                </c:pt>
                <c:pt idx="39">
                  <c:v>-3.9937713721072132E-4</c:v>
                </c:pt>
                <c:pt idx="40">
                  <c:v>1.5940065354267396E-3</c:v>
                </c:pt>
                <c:pt idx="41">
                  <c:v>-2.6217913541858318E-3</c:v>
                </c:pt>
                <c:pt idx="42">
                  <c:v>-5.7609297062960474E-3</c:v>
                </c:pt>
                <c:pt idx="43">
                  <c:v>-8.0536744889856404E-3</c:v>
                </c:pt>
                <c:pt idx="44">
                  <c:v>1.1136395632016516E-4</c:v>
                </c:pt>
                <c:pt idx="45">
                  <c:v>-5.0875055150535475E-3</c:v>
                </c:pt>
                <c:pt idx="46">
                  <c:v>4.1178464296687256E-3</c:v>
                </c:pt>
                <c:pt idx="47">
                  <c:v>-5.6351387018045429E-3</c:v>
                </c:pt>
                <c:pt idx="48">
                  <c:v>-1.7358650984837687E-2</c:v>
                </c:pt>
                <c:pt idx="49">
                  <c:v>6.198727323796227E-4</c:v>
                </c:pt>
                <c:pt idx="50">
                  <c:v>-2.379869197536244E-2</c:v>
                </c:pt>
                <c:pt idx="51">
                  <c:v>1.4261775467102167E-2</c:v>
                </c:pt>
                <c:pt idx="52">
                  <c:v>-1.0878585642656646E-2</c:v>
                </c:pt>
                <c:pt idx="53">
                  <c:v>-1.594770926014788E-2</c:v>
                </c:pt>
                <c:pt idx="54">
                  <c:v>1.3312442318143658E-2</c:v>
                </c:pt>
                <c:pt idx="55">
                  <c:v>1.1204747094739176E-2</c:v>
                </c:pt>
                <c:pt idx="56">
                  <c:v>1.4246630842251307E-2</c:v>
                </c:pt>
                <c:pt idx="57">
                  <c:v>-1.2295130376702712E-3</c:v>
                </c:pt>
              </c:numCache>
            </c:numRef>
          </c:val>
          <c:smooth val="0"/>
          <c:extLst>
            <c:ext xmlns:c16="http://schemas.microsoft.com/office/drawing/2014/chart" uri="{C3380CC4-5D6E-409C-BE32-E72D297353CC}">
              <c16:uniqueId val="{00000000-3F19-4BD9-82C5-3C518572CA01}"/>
            </c:ext>
          </c:extLst>
        </c:ser>
        <c:ser>
          <c:idx val="3"/>
          <c:order val="1"/>
          <c:tx>
            <c:strRef>
              <c:f>'Biểu đồ'!$F$3</c:f>
              <c:strCache>
                <c:ptCount val="1"/>
                <c:pt idx="0">
                  <c:v>VNINDEX</c:v>
                </c:pt>
              </c:strCache>
            </c:strRef>
          </c:tx>
          <c:spPr>
            <a:ln w="28575" cap="rnd" cmpd="sng" algn="ctr">
              <a:solidFill>
                <a:schemeClr val="accent1">
                  <a:lumMod val="60000"/>
                  <a:shade val="95000"/>
                  <a:satMod val="105000"/>
                </a:schemeClr>
              </a:solidFill>
              <a:prstDash val="solid"/>
              <a:round/>
            </a:ln>
            <a:effectLst/>
          </c:spPr>
          <c:marker>
            <c:symbol val="none"/>
          </c:marker>
          <c:cat>
            <c:numRef>
              <c:f>'Biểu đồ'!$A$4:$A$222</c:f>
              <c:numCache>
                <c:formatCode>m/d/yyyy</c:formatCode>
                <c:ptCount val="219"/>
                <c:pt idx="0">
                  <c:v>46149</c:v>
                </c:pt>
                <c:pt idx="1">
                  <c:v>46155</c:v>
                </c:pt>
                <c:pt idx="2">
                  <c:v>46156</c:v>
                </c:pt>
                <c:pt idx="3">
                  <c:v>46157</c:v>
                </c:pt>
                <c:pt idx="4">
                  <c:v>46160</c:v>
                </c:pt>
                <c:pt idx="5">
                  <c:v>46161</c:v>
                </c:pt>
                <c:pt idx="6">
                  <c:v>46162</c:v>
                </c:pt>
                <c:pt idx="7">
                  <c:v>46163</c:v>
                </c:pt>
                <c:pt idx="8">
                  <c:v>46164</c:v>
                </c:pt>
                <c:pt idx="9">
                  <c:v>46167</c:v>
                </c:pt>
                <c:pt idx="10">
                  <c:v>46168</c:v>
                </c:pt>
                <c:pt idx="11">
                  <c:v>46169</c:v>
                </c:pt>
                <c:pt idx="12">
                  <c:v>46170</c:v>
                </c:pt>
                <c:pt idx="13">
                  <c:v>46171</c:v>
                </c:pt>
                <c:pt idx="14">
                  <c:v>46174</c:v>
                </c:pt>
                <c:pt idx="15">
                  <c:v>46175</c:v>
                </c:pt>
                <c:pt idx="16">
                  <c:v>46176</c:v>
                </c:pt>
                <c:pt idx="17">
                  <c:v>46177</c:v>
                </c:pt>
                <c:pt idx="18">
                  <c:v>46178</c:v>
                </c:pt>
                <c:pt idx="19">
                  <c:v>46181</c:v>
                </c:pt>
                <c:pt idx="20">
                  <c:v>46182</c:v>
                </c:pt>
                <c:pt idx="21">
                  <c:v>46183</c:v>
                </c:pt>
                <c:pt idx="22">
                  <c:v>46184</c:v>
                </c:pt>
                <c:pt idx="23">
                  <c:v>46185</c:v>
                </c:pt>
                <c:pt idx="24">
                  <c:v>46188</c:v>
                </c:pt>
                <c:pt idx="25">
                  <c:v>46189</c:v>
                </c:pt>
                <c:pt idx="26">
                  <c:v>46190</c:v>
                </c:pt>
                <c:pt idx="27">
                  <c:v>46191</c:v>
                </c:pt>
                <c:pt idx="28">
                  <c:v>46192</c:v>
                </c:pt>
                <c:pt idx="29">
                  <c:v>46195</c:v>
                </c:pt>
                <c:pt idx="30">
                  <c:v>46196</c:v>
                </c:pt>
                <c:pt idx="31">
                  <c:v>46197</c:v>
                </c:pt>
                <c:pt idx="32">
                  <c:v>46198</c:v>
                </c:pt>
                <c:pt idx="33">
                  <c:v>46199</c:v>
                </c:pt>
                <c:pt idx="34">
                  <c:v>46202</c:v>
                </c:pt>
                <c:pt idx="35">
                  <c:v>46203</c:v>
                </c:pt>
                <c:pt idx="36">
                  <c:v>46204</c:v>
                </c:pt>
                <c:pt idx="37">
                  <c:v>46205</c:v>
                </c:pt>
                <c:pt idx="38">
                  <c:v>46208</c:v>
                </c:pt>
                <c:pt idx="39">
                  <c:v>46209</c:v>
                </c:pt>
                <c:pt idx="40">
                  <c:v>46210</c:v>
                </c:pt>
                <c:pt idx="41">
                  <c:v>46211</c:v>
                </c:pt>
                <c:pt idx="42">
                  <c:v>46212</c:v>
                </c:pt>
                <c:pt idx="43">
                  <c:v>46215</c:v>
                </c:pt>
                <c:pt idx="44">
                  <c:v>46216</c:v>
                </c:pt>
                <c:pt idx="45">
                  <c:v>46217</c:v>
                </c:pt>
                <c:pt idx="46">
                  <c:v>46218</c:v>
                </c:pt>
                <c:pt idx="47">
                  <c:v>46219</c:v>
                </c:pt>
                <c:pt idx="48">
                  <c:v>46222</c:v>
                </c:pt>
                <c:pt idx="49">
                  <c:v>46223</c:v>
                </c:pt>
                <c:pt idx="50">
                  <c:v>46224</c:v>
                </c:pt>
                <c:pt idx="51">
                  <c:v>46225</c:v>
                </c:pt>
                <c:pt idx="52">
                  <c:v>46226</c:v>
                </c:pt>
                <c:pt idx="53">
                  <c:v>46229</c:v>
                </c:pt>
                <c:pt idx="54">
                  <c:v>46230</c:v>
                </c:pt>
                <c:pt idx="55">
                  <c:v>46231</c:v>
                </c:pt>
                <c:pt idx="56">
                  <c:v>46232</c:v>
                </c:pt>
                <c:pt idx="57">
                  <c:v>46233</c:v>
                </c:pt>
                <c:pt idx="58">
                  <c:v>46234</c:v>
                </c:pt>
              </c:numCache>
            </c:numRef>
          </c:cat>
          <c:val>
            <c:numRef>
              <c:f>'Biểu đồ'!$G$5:$G$222</c:f>
              <c:numCache>
                <c:formatCode>0.00%</c:formatCode>
                <c:ptCount val="218"/>
                <c:pt idx="0">
                  <c:v>-5.5735695465188861E-3</c:v>
                </c:pt>
                <c:pt idx="1">
                  <c:v>1.4270137012279083E-2</c:v>
                </c:pt>
                <c:pt idx="2">
                  <c:v>-2.0047157562349538E-3</c:v>
                </c:pt>
                <c:pt idx="3">
                  <c:v>3.2993338884264034E-3</c:v>
                </c:pt>
                <c:pt idx="4">
                  <c:v>-7.7855119972612963E-3</c:v>
                </c:pt>
                <c:pt idx="5">
                  <c:v>1.5682748453937911E-4</c:v>
                </c:pt>
                <c:pt idx="6">
                  <c:v>-8.5405309345975011E-3</c:v>
                </c:pt>
                <c:pt idx="7">
                  <c:v>-1.0417051067800442E-2</c:v>
                </c:pt>
                <c:pt idx="8">
                  <c:v>4.7412805719369011E-3</c:v>
                </c:pt>
                <c:pt idx="9">
                  <c:v>-9.8089638022724746E-4</c:v>
                </c:pt>
                <c:pt idx="10">
                  <c:v>-5.1746648409387586E-3</c:v>
                </c:pt>
                <c:pt idx="11">
                  <c:v>-5.7404117518392583E-3</c:v>
                </c:pt>
                <c:pt idx="12">
                  <c:v>-9.658362263709197E-5</c:v>
                </c:pt>
                <c:pt idx="13">
                  <c:v>-1.0169091328636082E-2</c:v>
                </c:pt>
                <c:pt idx="14">
                  <c:v>-9.7964804233033886E-3</c:v>
                </c:pt>
                <c:pt idx="15">
                  <c:v>-4.0843813476268975E-3</c:v>
                </c:pt>
                <c:pt idx="16">
                  <c:v>6.8938598468397672E-3</c:v>
                </c:pt>
                <c:pt idx="17">
                  <c:v>4.0129944582458776E-3</c:v>
                </c:pt>
                <c:pt idx="18">
                  <c:v>-2.6303768557289775E-2</c:v>
                </c:pt>
                <c:pt idx="19">
                  <c:v>1.4074045115133327E-3</c:v>
                </c:pt>
                <c:pt idx="20">
                  <c:v>5.945177212013153E-3</c:v>
                </c:pt>
                <c:pt idx="21">
                  <c:v>-2.8275055302682262E-3</c:v>
                </c:pt>
                <c:pt idx="22">
                  <c:v>-4.3311223667165111E-3</c:v>
                </c:pt>
                <c:pt idx="23">
                  <c:v>4.7408449760444338E-3</c:v>
                </c:pt>
                <c:pt idx="24">
                  <c:v>4.796283019601999E-3</c:v>
                </c:pt>
                <c:pt idx="25">
                  <c:v>-9.6242131929158425E-4</c:v>
                </c:pt>
                <c:pt idx="26">
                  <c:v>1.3437050160558073E-2</c:v>
                </c:pt>
                <c:pt idx="27">
                  <c:v>-3.2450682065262582E-3</c:v>
                </c:pt>
                <c:pt idx="28">
                  <c:v>1.8295122579513601E-2</c:v>
                </c:pt>
                <c:pt idx="29">
                  <c:v>5.9906023434934674E-3</c:v>
                </c:pt>
                <c:pt idx="30">
                  <c:v>4.804605572914511E-3</c:v>
                </c:pt>
                <c:pt idx="31">
                  <c:v>-7.960511602645326E-3</c:v>
                </c:pt>
                <c:pt idx="32">
                  <c:v>4.7448566076422338E-3</c:v>
                </c:pt>
                <c:pt idx="33">
                  <c:v>-9.0495803751249326E-3</c:v>
                </c:pt>
                <c:pt idx="34">
                  <c:v>2.7170250731818335E-3</c:v>
                </c:pt>
                <c:pt idx="35">
                  <c:v>3.8709469303928046E-3</c:v>
                </c:pt>
                <c:pt idx="36">
                  <c:v>-4.6058022397055254E-4</c:v>
                </c:pt>
                <c:pt idx="37">
                  <c:v>-2.2878881238781457E-3</c:v>
                </c:pt>
                <c:pt idx="38">
                  <c:v>-9.9780890187316507E-3</c:v>
                </c:pt>
                <c:pt idx="39">
                  <c:v>2.5766205587198776E-3</c:v>
                </c:pt>
                <c:pt idx="40">
                  <c:v>2.9487352901393926E-3</c:v>
                </c:pt>
                <c:pt idx="41">
                  <c:v>-7.0130010249770391E-3</c:v>
                </c:pt>
                <c:pt idx="42">
                  <c:v>-6.7148367468898851E-3</c:v>
                </c:pt>
                <c:pt idx="43">
                  <c:v>-1.5205049389063308E-2</c:v>
                </c:pt>
                <c:pt idx="44">
                  <c:v>3.3823186377421877E-3</c:v>
                </c:pt>
                <c:pt idx="45">
                  <c:v>-1.356669600305549E-2</c:v>
                </c:pt>
                <c:pt idx="46">
                  <c:v>1.241218324243043E-2</c:v>
                </c:pt>
                <c:pt idx="47">
                  <c:v>-9.3058573138827816E-3</c:v>
                </c:pt>
                <c:pt idx="48">
                  <c:v>-2.4582505804358168E-2</c:v>
                </c:pt>
                <c:pt idx="49">
                  <c:v>-7.4275455833348047E-3</c:v>
                </c:pt>
                <c:pt idx="50">
                  <c:v>-3.5843888683431913E-2</c:v>
                </c:pt>
                <c:pt idx="51">
                  <c:v>1.8489328930256121E-2</c:v>
                </c:pt>
                <c:pt idx="52">
                  <c:v>-7.8087302427946037E-3</c:v>
                </c:pt>
                <c:pt idx="53">
                  <c:v>-1.0141687078541683E-2</c:v>
                </c:pt>
                <c:pt idx="54">
                  <c:v>6.9562195553052319E-3</c:v>
                </c:pt>
                <c:pt idx="55">
                  <c:v>1.4316145232116773E-2</c:v>
                </c:pt>
                <c:pt idx="56">
                  <c:v>2.3453082103386036E-2</c:v>
                </c:pt>
                <c:pt idx="57">
                  <c:v>-5.0898169270804372E-3</c:v>
                </c:pt>
              </c:numCache>
            </c:numRef>
          </c:val>
          <c:smooth val="0"/>
          <c:extLst>
            <c:ext xmlns:c16="http://schemas.microsoft.com/office/drawing/2014/chart" uri="{C3380CC4-5D6E-409C-BE32-E72D297353CC}">
              <c16:uniqueId val="{00000001-3F19-4BD9-82C5-3C518572CA01}"/>
            </c:ext>
          </c:extLst>
        </c:ser>
        <c:dLbls>
          <c:showLegendKey val="0"/>
          <c:showVal val="0"/>
          <c:showCatName val="0"/>
          <c:showSerName val="0"/>
          <c:showPercent val="0"/>
          <c:showBubbleSize val="0"/>
        </c:dLbls>
        <c:smooth val="0"/>
        <c:axId val="137955184"/>
        <c:axId val="137758464"/>
        <c:extLst>
          <c:ext xmlns:c15="http://schemas.microsoft.com/office/drawing/2012/chart" uri="{02D57815-91ED-43cb-92C2-25804820EDAC}">
            <c15:filteredLineSeries>
              <c15:ser>
                <c:idx val="4"/>
                <c:order val="2"/>
                <c:tx>
                  <c:strRef>
                    <c:extLst>
                      <c:ext uri="{02D57815-91ED-43cb-92C2-25804820EDAC}">
                        <c15:formulaRef>
                          <c15:sqref>'https://chungkhoanlpbank.sharepoint.com/sites/QLQGFM/Shared Documents/Tai lieu GFM/01. Quan tri Quy/3. SP. QUỸ MỞ/2.Quỹ mở Cổ phiếu LPLF/03.NAV/[NAV gửi PM  LPLF 05.06.xlsx]NAV_1CCQ'!$L$2</c15:sqref>
                        </c15:formulaRef>
                      </c:ext>
                    </c:extLst>
                    <c:strCache>
                      <c:ptCount val="1"/>
                      <c:pt idx="0">
                        <c:v>QUỸ LPLF</c:v>
                      </c:pt>
                    </c:strCache>
                  </c:strRef>
                </c:tx>
                <c:spPr>
                  <a:ln w="28575" cap="rnd" cmpd="sng" algn="ctr">
                    <a:solidFill>
                      <a:schemeClr val="accent3">
                        <a:lumMod val="60000"/>
                        <a:shade val="95000"/>
                        <a:satMod val="105000"/>
                      </a:schemeClr>
                    </a:solidFill>
                    <a:prstDash val="solid"/>
                    <a:round/>
                  </a:ln>
                  <a:effectLst/>
                </c:spPr>
                <c:marker>
                  <c:symbol val="none"/>
                </c:marker>
                <c:cat>
                  <c:numRef>
                    <c:extLst>
                      <c:ext uri="{02D57815-91ED-43cb-92C2-25804820EDAC}">
                        <c15:formulaRef>
                          <c15:sqref>'Biểu đồ'!$A$4:$A$222</c15:sqref>
                        </c15:formulaRef>
                      </c:ext>
                    </c:extLst>
                    <c:numCache>
                      <c:formatCode>m/d/yyyy</c:formatCode>
                      <c:ptCount val="219"/>
                      <c:pt idx="0">
                        <c:v>46149</c:v>
                      </c:pt>
                      <c:pt idx="1">
                        <c:v>46155</c:v>
                      </c:pt>
                      <c:pt idx="2">
                        <c:v>46156</c:v>
                      </c:pt>
                      <c:pt idx="3">
                        <c:v>46157</c:v>
                      </c:pt>
                      <c:pt idx="4">
                        <c:v>46160</c:v>
                      </c:pt>
                      <c:pt idx="5">
                        <c:v>46161</c:v>
                      </c:pt>
                      <c:pt idx="6">
                        <c:v>46162</c:v>
                      </c:pt>
                      <c:pt idx="7">
                        <c:v>46163</c:v>
                      </c:pt>
                      <c:pt idx="8">
                        <c:v>46164</c:v>
                      </c:pt>
                      <c:pt idx="9">
                        <c:v>46167</c:v>
                      </c:pt>
                      <c:pt idx="10">
                        <c:v>46168</c:v>
                      </c:pt>
                      <c:pt idx="11">
                        <c:v>46169</c:v>
                      </c:pt>
                      <c:pt idx="12">
                        <c:v>46170</c:v>
                      </c:pt>
                      <c:pt idx="13">
                        <c:v>46171</c:v>
                      </c:pt>
                      <c:pt idx="14">
                        <c:v>46174</c:v>
                      </c:pt>
                      <c:pt idx="15">
                        <c:v>46175</c:v>
                      </c:pt>
                      <c:pt idx="16">
                        <c:v>46176</c:v>
                      </c:pt>
                      <c:pt idx="17">
                        <c:v>46177</c:v>
                      </c:pt>
                      <c:pt idx="18">
                        <c:v>46178</c:v>
                      </c:pt>
                      <c:pt idx="19">
                        <c:v>46181</c:v>
                      </c:pt>
                      <c:pt idx="20">
                        <c:v>46182</c:v>
                      </c:pt>
                      <c:pt idx="21">
                        <c:v>46183</c:v>
                      </c:pt>
                      <c:pt idx="22">
                        <c:v>46184</c:v>
                      </c:pt>
                      <c:pt idx="23">
                        <c:v>46185</c:v>
                      </c:pt>
                      <c:pt idx="24">
                        <c:v>46188</c:v>
                      </c:pt>
                      <c:pt idx="25">
                        <c:v>46189</c:v>
                      </c:pt>
                      <c:pt idx="26">
                        <c:v>46190</c:v>
                      </c:pt>
                      <c:pt idx="27">
                        <c:v>46191</c:v>
                      </c:pt>
                      <c:pt idx="28">
                        <c:v>46192</c:v>
                      </c:pt>
                      <c:pt idx="29">
                        <c:v>46195</c:v>
                      </c:pt>
                      <c:pt idx="30">
                        <c:v>46196</c:v>
                      </c:pt>
                      <c:pt idx="31">
                        <c:v>46197</c:v>
                      </c:pt>
                      <c:pt idx="32">
                        <c:v>46198</c:v>
                      </c:pt>
                      <c:pt idx="33">
                        <c:v>46199</c:v>
                      </c:pt>
                      <c:pt idx="34">
                        <c:v>46202</c:v>
                      </c:pt>
                      <c:pt idx="35">
                        <c:v>46203</c:v>
                      </c:pt>
                      <c:pt idx="36">
                        <c:v>46204</c:v>
                      </c:pt>
                      <c:pt idx="37">
                        <c:v>46205</c:v>
                      </c:pt>
                      <c:pt idx="38">
                        <c:v>46208</c:v>
                      </c:pt>
                      <c:pt idx="39">
                        <c:v>46209</c:v>
                      </c:pt>
                      <c:pt idx="40">
                        <c:v>46210</c:v>
                      </c:pt>
                      <c:pt idx="41">
                        <c:v>46211</c:v>
                      </c:pt>
                      <c:pt idx="42">
                        <c:v>46212</c:v>
                      </c:pt>
                      <c:pt idx="43">
                        <c:v>46215</c:v>
                      </c:pt>
                      <c:pt idx="44">
                        <c:v>46216</c:v>
                      </c:pt>
                      <c:pt idx="45">
                        <c:v>46217</c:v>
                      </c:pt>
                      <c:pt idx="46">
                        <c:v>46218</c:v>
                      </c:pt>
                      <c:pt idx="47">
                        <c:v>46219</c:v>
                      </c:pt>
                      <c:pt idx="48">
                        <c:v>46222</c:v>
                      </c:pt>
                      <c:pt idx="49">
                        <c:v>46223</c:v>
                      </c:pt>
                      <c:pt idx="50">
                        <c:v>46224</c:v>
                      </c:pt>
                      <c:pt idx="51">
                        <c:v>46225</c:v>
                      </c:pt>
                      <c:pt idx="52">
                        <c:v>46226</c:v>
                      </c:pt>
                      <c:pt idx="53">
                        <c:v>46229</c:v>
                      </c:pt>
                      <c:pt idx="54">
                        <c:v>46230</c:v>
                      </c:pt>
                      <c:pt idx="55">
                        <c:v>46231</c:v>
                      </c:pt>
                      <c:pt idx="56">
                        <c:v>46232</c:v>
                      </c:pt>
                      <c:pt idx="57">
                        <c:v>46233</c:v>
                      </c:pt>
                      <c:pt idx="58">
                        <c:v>46234</c:v>
                      </c:pt>
                    </c:numCache>
                  </c:numRef>
                </c:cat>
                <c:val>
                  <c:numRef>
                    <c:extLst>
                      <c:ext uri="{02D57815-91ED-43cb-92C2-25804820EDAC}">
                        <c15:formulaRef>
                          <c15:sqref>'https://chungkhoanlpbank.sharepoint.com/sites/QLQGFM/Shared Documents/Tai lieu GFM/01. Quan tri Quy/3. SP. QUỸ MỞ/2.Quỹ mở Cổ phiếu LPLF/03.NAV/[NAV gửi PM  LPLF 05.06.xlsx]NAV_1CCQ'!$T$5:$T$96</c15:sqref>
                        </c15:formulaRef>
                      </c:ext>
                    </c:extLst>
                    <c:numCache>
                      <c:formatCode>General</c:formatCode>
                      <c:ptCount val="92"/>
                      <c:pt idx="0">
                        <c:v>0</c:v>
                      </c:pt>
                      <c:pt idx="1">
                        <c:v>-8.8799999999988888E-4</c:v>
                      </c:pt>
                      <c:pt idx="2">
                        <c:v>-9.7700000000000564E-4</c:v>
                      </c:pt>
                      <c:pt idx="3">
                        <c:v>-1.2030000000000651E-3</c:v>
                      </c:pt>
                      <c:pt idx="4">
                        <c:v>-1.2780000000001124E-3</c:v>
                      </c:pt>
                      <c:pt idx="5">
                        <c:v>-1.3530000000000486E-3</c:v>
                      </c:pt>
                      <c:pt idx="6">
                        <c:v>-1.4280000000000959E-3</c:v>
                      </c:pt>
                      <c:pt idx="7">
                        <c:v>-1.5030000000000321E-3</c:v>
                      </c:pt>
                      <c:pt idx="8">
                        <c:v>-1.7280000000000628E-3</c:v>
                      </c:pt>
                      <c:pt idx="9">
                        <c:v>-1.6500000000000403E-3</c:v>
                      </c:pt>
                      <c:pt idx="10">
                        <c:v>-1.7249999999999766E-3</c:v>
                      </c:pt>
                      <c:pt idx="11">
                        <c:v>-1.9569999999999865E-3</c:v>
                      </c:pt>
                      <c:pt idx="12">
                        <c:v>-4.3569999999999443E-3</c:v>
                      </c:pt>
                      <c:pt idx="13">
                        <c:v>-5.8139999999999858E-3</c:v>
                      </c:pt>
                      <c:pt idx="14">
                        <c:v>-6.6860000000000808E-3</c:v>
                      </c:pt>
                      <c:pt idx="15">
                        <c:v>-1.2334000000000067E-2</c:v>
                      </c:pt>
                      <c:pt idx="16">
                        <c:v>-8.5030000000000383E-3</c:v>
                      </c:pt>
                      <c:pt idx="17">
                        <c:v>-7.0989999999999664E-3</c:v>
                      </c:pt>
                    </c:numCache>
                  </c:numRef>
                </c:val>
                <c:smooth val="0"/>
                <c:extLst>
                  <c:ext xmlns:c16="http://schemas.microsoft.com/office/drawing/2014/chart" uri="{C3380CC4-5D6E-409C-BE32-E72D297353CC}">
                    <c16:uniqueId val="{00000002-3F19-4BD9-82C5-3C518572CA01}"/>
                  </c:ext>
                </c:extLst>
              </c15:ser>
            </c15:filteredLineSeries>
          </c:ext>
        </c:extLst>
      </c:lineChart>
      <c:dateAx>
        <c:axId val="137955184"/>
        <c:scaling>
          <c:orientation val="minMax"/>
        </c:scaling>
        <c:delete val="0"/>
        <c:axPos val="b"/>
        <c:numFmt formatCode="m/d/yyyy" sourceLinked="1"/>
        <c:majorTickMark val="none"/>
        <c:minorTickMark val="none"/>
        <c:tickLblPos val="low"/>
        <c:spPr>
          <a:noFill/>
          <a:ln w="3175" cap="flat" cmpd="sng" algn="ctr">
            <a:solidFill>
              <a:schemeClr val="tx1">
                <a:lumMod val="15000"/>
                <a:lumOff val="85000"/>
              </a:schemeClr>
            </a:solidFill>
            <a:prstDash val="solid"/>
            <a:round/>
          </a:ln>
          <a:effectLst/>
        </c:spPr>
        <c:txPr>
          <a:bodyPr rot="-252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758464"/>
        <c:crosses val="autoZero"/>
        <c:auto val="1"/>
        <c:lblOffset val="100"/>
        <c:baseTimeUnit val="days"/>
        <c:majorUnit val="5"/>
        <c:majorTimeUnit val="days"/>
        <c:minorUnit val="5"/>
        <c:minorTimeUnit val="days"/>
      </c:dateAx>
      <c:valAx>
        <c:axId val="137758464"/>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0.00%" sourceLinked="0"/>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55184"/>
        <c:crossesAt val="46149"/>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75394942417589"/>
          <c:y val="2.8783797762895313E-2"/>
          <c:w val="0.69849250950859143"/>
          <c:h val="0.74034678888520022"/>
        </c:manualLayout>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B12-42DD-B8C6-7B03F8F45EEE}"/>
              </c:ext>
            </c:extLst>
          </c:dPt>
          <c:dPt>
            <c:idx val="1"/>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B12-42DD-B8C6-7B03F8F45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NAV_1CCQ!$U$65:$V$65</c:f>
              <c:strCache>
                <c:ptCount val="2"/>
                <c:pt idx="0">
                  <c:v>Tiền mặt</c:v>
                </c:pt>
                <c:pt idx="1">
                  <c:v>Cổ phiếu</c:v>
                </c:pt>
              </c:strCache>
            </c:strRef>
          </c:cat>
          <c:val>
            <c:numRef>
              <c:f>NAV_1CCQ!$U$66:$V$66</c:f>
              <c:numCache>
                <c:formatCode>0.00%</c:formatCode>
                <c:ptCount val="2"/>
                <c:pt idx="0">
                  <c:v>0.58456800609153969</c:v>
                </c:pt>
                <c:pt idx="1">
                  <c:v>0.41543199390846036</c:v>
                </c:pt>
              </c:numCache>
            </c:numRef>
          </c:val>
          <c:extLst>
            <c:ext xmlns:c16="http://schemas.microsoft.com/office/drawing/2014/chart" uri="{C3380CC4-5D6E-409C-BE32-E72D297353CC}">
              <c16:uniqueId val="{00000004-DB12-42DD-B8C6-7B03F8F45EEE}"/>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2599812645834474"/>
          <c:y val="0.83552740070213039"/>
          <c:w val="0.73763107236983405"/>
          <c:h val="0.1057402688801967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3093EA-8D63-8DA6-1F0B-45E24EAC74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1FCD0D-2DDC-BE6D-E5F7-8DF627C6A6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88A38D-335A-4059-A6C8-38BF81B19462}" type="datetimeFigureOut">
              <a:rPr lang="en-US" smtClean="0"/>
              <a:t>8/6/2026</a:t>
            </a:fld>
            <a:endParaRPr lang="en-US"/>
          </a:p>
        </p:txBody>
      </p:sp>
      <p:sp>
        <p:nvSpPr>
          <p:cNvPr id="4" name="Footer Placeholder 3">
            <a:extLst>
              <a:ext uri="{FF2B5EF4-FFF2-40B4-BE49-F238E27FC236}">
                <a16:creationId xmlns:a16="http://schemas.microsoft.com/office/drawing/2014/main" id="{C249D48B-9F95-54F2-80C2-1B0DF63892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7254FA-CB03-4C5C-293B-905DA90D7EB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C0B951-9583-4DF2-B712-EC017BC2C17D}" type="slidenum">
              <a:rPr lang="en-US" smtClean="0"/>
              <a:t>‹#›</a:t>
            </a:fld>
            <a:endParaRPr lang="en-US"/>
          </a:p>
        </p:txBody>
      </p:sp>
    </p:spTree>
    <p:extLst>
      <p:ext uri="{BB962C8B-B14F-4D97-AF65-F5344CB8AC3E}">
        <p14:creationId xmlns:p14="http://schemas.microsoft.com/office/powerpoint/2010/main" val="28632350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p1: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1" name="Google Shape;152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2" name="Google Shape;1522;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10/19/2022</a:t>
            </a:r>
            <a:endParaRPr/>
          </a:p>
        </p:txBody>
      </p:sp>
      <p:sp>
        <p:nvSpPr>
          <p:cNvPr id="1523" name="Google Shape;152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29" name="Google Shape;129;p7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0">
          <a:extLst>
            <a:ext uri="{FF2B5EF4-FFF2-40B4-BE49-F238E27FC236}">
              <a16:creationId xmlns:a16="http://schemas.microsoft.com/office/drawing/2014/main" id="{161E6138-E80C-00E7-4564-556C01ADC7BB}"/>
            </a:ext>
          </a:extLst>
        </p:cNvPr>
        <p:cNvGrpSpPr/>
        <p:nvPr/>
      </p:nvGrpSpPr>
      <p:grpSpPr>
        <a:xfrm>
          <a:off x="0" y="0"/>
          <a:ext cx="0" cy="0"/>
          <a:chOff x="0" y="0"/>
          <a:chExt cx="0" cy="0"/>
        </a:xfrm>
      </p:grpSpPr>
      <p:sp>
        <p:nvSpPr>
          <p:cNvPr id="7991" name="Google Shape;7991;p341:notes">
            <a:extLst>
              <a:ext uri="{FF2B5EF4-FFF2-40B4-BE49-F238E27FC236}">
                <a16:creationId xmlns:a16="http://schemas.microsoft.com/office/drawing/2014/main" id="{C4C39B99-8F04-4733-23C6-92B346D75A3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2" name="Google Shape;7992;p341:notes">
            <a:extLst>
              <a:ext uri="{FF2B5EF4-FFF2-40B4-BE49-F238E27FC236}">
                <a16:creationId xmlns:a16="http://schemas.microsoft.com/office/drawing/2014/main" id="{4D477B79-0D56-933D-976B-C5F6154420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2234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4A2E-60C9-4BEC-8977-5D90142D5E9C}" type="slidenum">
              <a:rPr lang="en-US" smtClean="0"/>
              <a:pPr/>
              <a:t>4</a:t>
            </a:fld>
            <a:endParaRPr lang="en-US"/>
          </a:p>
        </p:txBody>
      </p:sp>
    </p:spTree>
    <p:extLst>
      <p:ext uri="{BB962C8B-B14F-4D97-AF65-F5344CB8AC3E}">
        <p14:creationId xmlns:p14="http://schemas.microsoft.com/office/powerpoint/2010/main" val="2785900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47AB4-D04B-4DDE-86E4-957DB8E95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F469D-064C-A7AB-7DC6-5CD77EC8E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61EAC-E81D-324A-FDC9-7F055D0FCB4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3CF6298E-2A46-4DBF-E0BF-8BF4262E3BA2}"/>
              </a:ext>
            </a:extLst>
          </p:cNvPr>
          <p:cNvSpPr>
            <a:spLocks noGrp="1"/>
          </p:cNvSpPr>
          <p:nvPr>
            <p:ph type="sldNum" sz="quarter" idx="10"/>
          </p:nvPr>
        </p:nvSpPr>
        <p:spPr/>
        <p:txBody>
          <a:bodyPr/>
          <a:lstStyle/>
          <a:p>
            <a:fld id="{23504A2E-60C9-4BEC-8977-5D90142D5E9C}" type="slidenum">
              <a:rPr lang="en-US" smtClean="0"/>
              <a:pPr/>
              <a:t>5</a:t>
            </a:fld>
            <a:endParaRPr lang="en-US"/>
          </a:p>
        </p:txBody>
      </p:sp>
    </p:spTree>
    <p:extLst>
      <p:ext uri="{BB962C8B-B14F-4D97-AF65-F5344CB8AC3E}">
        <p14:creationId xmlns:p14="http://schemas.microsoft.com/office/powerpoint/2010/main" val="4095544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7"/>
        <p:cNvGrpSpPr/>
        <p:nvPr/>
      </p:nvGrpSpPr>
      <p:grpSpPr>
        <a:xfrm>
          <a:off x="0" y="0"/>
          <a:ext cx="0" cy="0"/>
          <a:chOff x="0" y="0"/>
          <a:chExt cx="0" cy="0"/>
        </a:xfrm>
      </p:grpSpPr>
      <p:sp>
        <p:nvSpPr>
          <p:cNvPr id="13038" name="Google Shape;13038;p4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39" name="Google Shape;13039;p4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41_Custom Layout">
  <p:cSld name="41_Custom Layout">
    <p:spTree>
      <p:nvGrpSpPr>
        <p:cNvPr id="1"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2_Custom Layout">
  <p:cSld name="82_Custom Layout">
    <p:spTree>
      <p:nvGrpSpPr>
        <p:cNvPr id="1" name="Shape 1427"/>
        <p:cNvGrpSpPr/>
        <p:nvPr/>
      </p:nvGrpSpPr>
      <p:grpSpPr>
        <a:xfrm>
          <a:off x="0" y="0"/>
          <a:ext cx="0" cy="0"/>
          <a:chOff x="0" y="0"/>
          <a:chExt cx="0" cy="0"/>
        </a:xfrm>
      </p:grpSpPr>
      <p:sp>
        <p:nvSpPr>
          <p:cNvPr id="1428" name="Google Shape;1428;p776"/>
          <p:cNvSpPr txBox="1">
            <a:spLocks noGrp="1"/>
          </p:cNvSpPr>
          <p:nvPr>
            <p:ph type="title"/>
          </p:nvPr>
        </p:nvSpPr>
        <p:spPr>
          <a:xfrm>
            <a:off x="2028825" y="4877352"/>
            <a:ext cx="4057016" cy="1388284"/>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9" name="Google Shape;1429;p776"/>
          <p:cNvSpPr>
            <a:spLocks noGrp="1"/>
          </p:cNvSpPr>
          <p:nvPr>
            <p:ph type="pic" idx="2"/>
          </p:nvPr>
        </p:nvSpPr>
        <p:spPr>
          <a:xfrm>
            <a:off x="2027238" y="0"/>
            <a:ext cx="3058160" cy="3413760"/>
          </a:xfrm>
          <a:prstGeom prst="rect">
            <a:avLst/>
          </a:prstGeom>
          <a:solidFill>
            <a:schemeClr val="lt1"/>
          </a:solidFill>
          <a:ln>
            <a:noFill/>
          </a:ln>
          <a:effectLst>
            <a:outerShdw blurRad="762000" dist="254000" dir="5400000" algn="t" rotWithShape="0">
              <a:srgbClr val="000000">
                <a:alpha val="29411"/>
              </a:srgbClr>
            </a:outerShdw>
          </a:effectLst>
        </p:spPr>
      </p:sp>
      <p:sp>
        <p:nvSpPr>
          <p:cNvPr id="1430" name="Google Shape;1430;p776"/>
          <p:cNvSpPr>
            <a:spLocks noGrp="1"/>
          </p:cNvSpPr>
          <p:nvPr>
            <p:ph type="pic" idx="3"/>
          </p:nvPr>
        </p:nvSpPr>
        <p:spPr>
          <a:xfrm>
            <a:off x="9133840" y="3413760"/>
            <a:ext cx="3048000" cy="344424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29"/>
                                        </p:tgtEl>
                                        <p:attrNameLst>
                                          <p:attrName>style.visibility</p:attrName>
                                        </p:attrNameLst>
                                      </p:cBhvr>
                                      <p:to>
                                        <p:strVal val="visible"/>
                                      </p:to>
                                    </p:set>
                                    <p:animEffect transition="in" filter="fade">
                                      <p:cBhvr>
                                        <p:cTn id="7" dur="500"/>
                                        <p:tgtEl>
                                          <p:spTgt spid="1429"/>
                                        </p:tgtEl>
                                      </p:cBhvr>
                                    </p:animEffect>
                                  </p:childTnLst>
                                </p:cTn>
                              </p:par>
                              <p:par>
                                <p:cTn id="8" presetID="10" presetClass="entr" presetSubtype="0" fill="hold" nodeType="withEffect">
                                  <p:stCondLst>
                                    <p:cond delay="300"/>
                                  </p:stCondLst>
                                  <p:childTnLst>
                                    <p:set>
                                      <p:cBhvr>
                                        <p:cTn id="9" dur="1" fill="hold">
                                          <p:stCondLst>
                                            <p:cond delay="0"/>
                                          </p:stCondLst>
                                        </p:cTn>
                                        <p:tgtEl>
                                          <p:spTgt spid="1430"/>
                                        </p:tgtEl>
                                        <p:attrNameLst>
                                          <p:attrName>style.visibility</p:attrName>
                                        </p:attrNameLst>
                                      </p:cBhvr>
                                      <p:to>
                                        <p:strVal val="visible"/>
                                      </p:to>
                                    </p:set>
                                    <p:animEffect transition="in" filter="fade">
                                      <p:cBhvr>
                                        <p:cTn id="10" dur="500"/>
                                        <p:tgtEl>
                                          <p:spTgt spid="1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85_Custom Layout">
  <p:cSld name="85_Custom Layout">
    <p:spTree>
      <p:nvGrpSpPr>
        <p:cNvPr id="1" name="Shape 1431"/>
        <p:cNvGrpSpPr/>
        <p:nvPr/>
      </p:nvGrpSpPr>
      <p:grpSpPr>
        <a:xfrm>
          <a:off x="0" y="0"/>
          <a:ext cx="0" cy="0"/>
          <a:chOff x="0" y="0"/>
          <a:chExt cx="0" cy="0"/>
        </a:xfrm>
      </p:grpSpPr>
      <p:sp>
        <p:nvSpPr>
          <p:cNvPr id="1432" name="Google Shape;1432;p777"/>
          <p:cNvSpPr>
            <a:spLocks noGrp="1"/>
          </p:cNvSpPr>
          <p:nvPr>
            <p:ph type="pic" idx="2"/>
          </p:nvPr>
        </p:nvSpPr>
        <p:spPr>
          <a:xfrm>
            <a:off x="0" y="0"/>
            <a:ext cx="12192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33" name="Google Shape;1433;p777"/>
          <p:cNvSpPr txBox="1">
            <a:spLocks noGrp="1"/>
          </p:cNvSpPr>
          <p:nvPr>
            <p:ph type="title"/>
          </p:nvPr>
        </p:nvSpPr>
        <p:spPr>
          <a:xfrm>
            <a:off x="5067300" y="946702"/>
            <a:ext cx="611422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02_Custom Layout">
  <p:cSld name="102_Custom Layout">
    <p:spTree>
      <p:nvGrpSpPr>
        <p:cNvPr id="1" name="Shape 1434"/>
        <p:cNvGrpSpPr/>
        <p:nvPr/>
      </p:nvGrpSpPr>
      <p:grpSpPr>
        <a:xfrm>
          <a:off x="0" y="0"/>
          <a:ext cx="0" cy="0"/>
          <a:chOff x="0" y="0"/>
          <a:chExt cx="0" cy="0"/>
        </a:xfrm>
      </p:grpSpPr>
      <p:sp>
        <p:nvSpPr>
          <p:cNvPr id="1435" name="Google Shape;1435;p778"/>
          <p:cNvSpPr>
            <a:spLocks noGrp="1"/>
          </p:cNvSpPr>
          <p:nvPr>
            <p:ph type="pic" idx="2"/>
          </p:nvPr>
        </p:nvSpPr>
        <p:spPr>
          <a:xfrm>
            <a:off x="7112000"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36" name="Google Shape;1436;p778"/>
          <p:cNvSpPr txBox="1">
            <a:spLocks noGrp="1"/>
          </p:cNvSpPr>
          <p:nvPr>
            <p:ph type="title"/>
          </p:nvPr>
        </p:nvSpPr>
        <p:spPr>
          <a:xfrm>
            <a:off x="2028825" y="5023955"/>
            <a:ext cx="4067176"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5"/>
                                        </p:tgtEl>
                                        <p:attrNameLst>
                                          <p:attrName>style.visibility</p:attrName>
                                        </p:attrNameLst>
                                      </p:cBhvr>
                                      <p:to>
                                        <p:strVal val="visible"/>
                                      </p:to>
                                    </p:set>
                                    <p:animEffect transition="in" filter="fade">
                                      <p:cBhvr>
                                        <p:cTn id="7" dur="500"/>
                                        <p:tgtEl>
                                          <p:spTgt spid="1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0_Custom Layout">
  <p:cSld name="70_Custom Layout">
    <p:spTree>
      <p:nvGrpSpPr>
        <p:cNvPr id="1" name="Shape 1437"/>
        <p:cNvGrpSpPr/>
        <p:nvPr/>
      </p:nvGrpSpPr>
      <p:grpSpPr>
        <a:xfrm>
          <a:off x="0" y="0"/>
          <a:ext cx="0" cy="0"/>
          <a:chOff x="0" y="0"/>
          <a:chExt cx="0" cy="0"/>
        </a:xfrm>
      </p:grpSpPr>
      <p:sp>
        <p:nvSpPr>
          <p:cNvPr id="1438" name="Google Shape;1438;p779"/>
          <p:cNvSpPr txBox="1">
            <a:spLocks noGrp="1"/>
          </p:cNvSpPr>
          <p:nvPr>
            <p:ph type="title"/>
          </p:nvPr>
        </p:nvSpPr>
        <p:spPr>
          <a:xfrm>
            <a:off x="1026213" y="2624344"/>
            <a:ext cx="10146612" cy="1499981"/>
          </a:xfrm>
          <a:prstGeom prst="rect">
            <a:avLst/>
          </a:prstGeom>
          <a:noFill/>
          <a:ln>
            <a:noFill/>
          </a:ln>
          <a:effectLst>
            <a:outerShdw blurRad="762000" dist="381000" dir="5400000" algn="t" rotWithShape="0">
              <a:srgbClr val="000000">
                <a:alpha val="29411"/>
              </a:srgbClr>
            </a:outerShdw>
          </a:effectLst>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9600"/>
              <a:buFont typeface="Arial"/>
              <a:buNone/>
              <a:defRPr sz="96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438"/>
                                        </p:tgtEl>
                                        <p:attrNameLst>
                                          <p:attrName>style.visibility</p:attrName>
                                        </p:attrNameLst>
                                      </p:cBhvr>
                                      <p:to>
                                        <p:strVal val="visible"/>
                                      </p:to>
                                    </p:set>
                                    <p:anim calcmode="lin" valueType="num">
                                      <p:cBhvr additive="base">
                                        <p:cTn id="7" dur="1000"/>
                                        <p:tgtEl>
                                          <p:spTgt spid="14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94_Custom Layout">
  <p:cSld name="94_Custom Layout">
    <p:spTree>
      <p:nvGrpSpPr>
        <p:cNvPr id="1" name="Shape 143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73_Custom Layout">
  <p:cSld name="173_Custom Layout">
    <p:bg>
      <p:bgPr>
        <a:solidFill>
          <a:schemeClr val="lt1"/>
        </a:solidFill>
        <a:effectLst/>
      </p:bgPr>
    </p:bg>
    <p:spTree>
      <p:nvGrpSpPr>
        <p:cNvPr id="1" name="Shape 1440"/>
        <p:cNvGrpSpPr/>
        <p:nvPr/>
      </p:nvGrpSpPr>
      <p:grpSpPr>
        <a:xfrm>
          <a:off x="0" y="0"/>
          <a:ext cx="0" cy="0"/>
          <a:chOff x="0" y="0"/>
          <a:chExt cx="0" cy="0"/>
        </a:xfrm>
      </p:grpSpPr>
      <p:sp>
        <p:nvSpPr>
          <p:cNvPr id="1441" name="Google Shape;1441;p781"/>
          <p:cNvSpPr>
            <a:spLocks noGrp="1"/>
          </p:cNvSpPr>
          <p:nvPr>
            <p:ph type="pic" idx="2"/>
          </p:nvPr>
        </p:nvSpPr>
        <p:spPr>
          <a:xfrm>
            <a:off x="9151985" y="3625131"/>
            <a:ext cx="2028930" cy="1194003"/>
          </a:xfrm>
          <a:prstGeom prst="rect">
            <a:avLst/>
          </a:prstGeom>
          <a:solidFill>
            <a:schemeClr val="lt1"/>
          </a:solidFill>
          <a:ln>
            <a:noFill/>
          </a:ln>
          <a:effectLst>
            <a:outerShdw blurRad="762000" dist="254000" dir="5400000" algn="t" rotWithShape="0">
              <a:srgbClr val="000000">
                <a:alpha val="29411"/>
              </a:srgbClr>
            </a:outerShdw>
          </a:effectLst>
        </p:spPr>
      </p:sp>
      <p:sp>
        <p:nvSpPr>
          <p:cNvPr id="1442" name="Google Shape;1442;p781"/>
          <p:cNvSpPr txBox="1">
            <a:spLocks noGrp="1"/>
          </p:cNvSpPr>
          <p:nvPr>
            <p:ph type="title"/>
          </p:nvPr>
        </p:nvSpPr>
        <p:spPr>
          <a:xfrm>
            <a:off x="2028824" y="695689"/>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43" name="Google Shape;1443;p781"/>
          <p:cNvSpPr>
            <a:spLocks noGrp="1"/>
          </p:cNvSpPr>
          <p:nvPr>
            <p:ph type="pic" idx="3"/>
          </p:nvPr>
        </p:nvSpPr>
        <p:spPr>
          <a:xfrm>
            <a:off x="6776530" y="4023360"/>
            <a:ext cx="2032431" cy="118472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4" name="Google Shape;1444;p781"/>
          <p:cNvSpPr>
            <a:spLocks noGrp="1"/>
          </p:cNvSpPr>
          <p:nvPr>
            <p:ph type="pic" idx="4"/>
          </p:nvPr>
        </p:nvSpPr>
        <p:spPr>
          <a:xfrm>
            <a:off x="2028823" y="4023360"/>
            <a:ext cx="2032431" cy="118472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5" name="Google Shape;1445;p781"/>
          <p:cNvSpPr>
            <a:spLocks noGrp="1"/>
          </p:cNvSpPr>
          <p:nvPr>
            <p:ph type="pic" idx="5"/>
          </p:nvPr>
        </p:nvSpPr>
        <p:spPr>
          <a:xfrm>
            <a:off x="4404426" y="3625132"/>
            <a:ext cx="2028930" cy="1194003"/>
          </a:xfrm>
          <a:prstGeom prst="rect">
            <a:avLst/>
          </a:prstGeom>
          <a:solidFill>
            <a:schemeClr val="lt1"/>
          </a:solidFill>
          <a:ln>
            <a:noFill/>
          </a:ln>
          <a:effectLst>
            <a:outerShdw blurRad="762000" dist="254000" dir="5400000" algn="t" rotWithShape="0">
              <a:srgbClr val="000000">
                <a:alpha val="29411"/>
              </a:srgbClr>
            </a:outerShdw>
          </a:effectLst>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4"/>
                                        </p:tgtEl>
                                        <p:attrNameLst>
                                          <p:attrName>style.visibility</p:attrName>
                                        </p:attrNameLst>
                                      </p:cBhvr>
                                      <p:to>
                                        <p:strVal val="visible"/>
                                      </p:to>
                                    </p:set>
                                    <p:animEffect transition="in" filter="fade">
                                      <p:cBhvr>
                                        <p:cTn id="7" dur="500"/>
                                        <p:tgtEl>
                                          <p:spTgt spid="1444"/>
                                        </p:tgtEl>
                                      </p:cBhvr>
                                    </p:animEffect>
                                  </p:childTnLst>
                                </p:cTn>
                              </p:par>
                              <p:par>
                                <p:cTn id="8" presetID="10" presetClass="entr" presetSubtype="0" fill="hold" nodeType="withEffect">
                                  <p:stCondLst>
                                    <p:cond delay="250"/>
                                  </p:stCondLst>
                                  <p:childTnLst>
                                    <p:set>
                                      <p:cBhvr>
                                        <p:cTn id="9" dur="1" fill="hold">
                                          <p:stCondLst>
                                            <p:cond delay="0"/>
                                          </p:stCondLst>
                                        </p:cTn>
                                        <p:tgtEl>
                                          <p:spTgt spid="1445"/>
                                        </p:tgtEl>
                                        <p:attrNameLst>
                                          <p:attrName>style.visibility</p:attrName>
                                        </p:attrNameLst>
                                      </p:cBhvr>
                                      <p:to>
                                        <p:strVal val="visible"/>
                                      </p:to>
                                    </p:set>
                                    <p:animEffect transition="in" filter="fade">
                                      <p:cBhvr>
                                        <p:cTn id="10" dur="500"/>
                                        <p:tgtEl>
                                          <p:spTgt spid="1445"/>
                                        </p:tgtEl>
                                      </p:cBhvr>
                                    </p:animEffect>
                                  </p:childTnLst>
                                </p:cTn>
                              </p:par>
                              <p:par>
                                <p:cTn id="11" presetID="10" presetClass="entr" presetSubtype="0" fill="hold" nodeType="withEffect">
                                  <p:stCondLst>
                                    <p:cond delay="500"/>
                                  </p:stCondLst>
                                  <p:childTnLst>
                                    <p:set>
                                      <p:cBhvr>
                                        <p:cTn id="12" dur="1" fill="hold">
                                          <p:stCondLst>
                                            <p:cond delay="0"/>
                                          </p:stCondLst>
                                        </p:cTn>
                                        <p:tgtEl>
                                          <p:spTgt spid="1443"/>
                                        </p:tgtEl>
                                        <p:attrNameLst>
                                          <p:attrName>style.visibility</p:attrName>
                                        </p:attrNameLst>
                                      </p:cBhvr>
                                      <p:to>
                                        <p:strVal val="visible"/>
                                      </p:to>
                                    </p:set>
                                    <p:animEffect transition="in" filter="fade">
                                      <p:cBhvr>
                                        <p:cTn id="13" dur="500"/>
                                        <p:tgtEl>
                                          <p:spTgt spid="1443"/>
                                        </p:tgtEl>
                                      </p:cBhvr>
                                    </p:animEffect>
                                  </p:childTnLst>
                                </p:cTn>
                              </p:par>
                              <p:par>
                                <p:cTn id="14" presetID="10" presetClass="entr" presetSubtype="0" fill="hold" nodeType="withEffect">
                                  <p:stCondLst>
                                    <p:cond delay="750"/>
                                  </p:stCondLst>
                                  <p:childTnLst>
                                    <p:set>
                                      <p:cBhvr>
                                        <p:cTn id="15" dur="1" fill="hold">
                                          <p:stCondLst>
                                            <p:cond delay="0"/>
                                          </p:stCondLst>
                                        </p:cTn>
                                        <p:tgtEl>
                                          <p:spTgt spid="1441"/>
                                        </p:tgtEl>
                                        <p:attrNameLst>
                                          <p:attrName>style.visibility</p:attrName>
                                        </p:attrNameLst>
                                      </p:cBhvr>
                                      <p:to>
                                        <p:strVal val="visible"/>
                                      </p:to>
                                    </p:set>
                                    <p:animEffect transition="in" filter="fade">
                                      <p:cBhvr>
                                        <p:cTn id="16" dur="500"/>
                                        <p:tgtEl>
                                          <p:spTgt spid="1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74_Custom Layout">
  <p:cSld name="174_Custom Layout">
    <p:bg>
      <p:bgPr>
        <a:solidFill>
          <a:schemeClr val="lt1"/>
        </a:solidFill>
        <a:effectLst/>
      </p:bgPr>
    </p:bg>
    <p:spTree>
      <p:nvGrpSpPr>
        <p:cNvPr id="1" name="Shape 1446"/>
        <p:cNvGrpSpPr/>
        <p:nvPr/>
      </p:nvGrpSpPr>
      <p:grpSpPr>
        <a:xfrm>
          <a:off x="0" y="0"/>
          <a:ext cx="0" cy="0"/>
          <a:chOff x="0" y="0"/>
          <a:chExt cx="0" cy="0"/>
        </a:xfrm>
      </p:grpSpPr>
      <p:sp>
        <p:nvSpPr>
          <p:cNvPr id="1447" name="Google Shape;1447;p782"/>
          <p:cNvSpPr>
            <a:spLocks noGrp="1"/>
          </p:cNvSpPr>
          <p:nvPr>
            <p:ph type="pic" idx="2"/>
          </p:nvPr>
        </p:nvSpPr>
        <p:spPr>
          <a:xfrm>
            <a:off x="9804531" y="2243001"/>
            <a:ext cx="1372287" cy="118300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8" name="Google Shape;1448;p782"/>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49" name="Google Shape;1449;p782"/>
          <p:cNvSpPr>
            <a:spLocks noGrp="1"/>
          </p:cNvSpPr>
          <p:nvPr>
            <p:ph type="pic" idx="3"/>
          </p:nvPr>
        </p:nvSpPr>
        <p:spPr>
          <a:xfrm>
            <a:off x="2028824" y="2243001"/>
            <a:ext cx="1375772" cy="118601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0" name="Google Shape;1450;p782"/>
          <p:cNvSpPr>
            <a:spLocks noGrp="1"/>
          </p:cNvSpPr>
          <p:nvPr>
            <p:ph type="pic" idx="4"/>
          </p:nvPr>
        </p:nvSpPr>
        <p:spPr>
          <a:xfrm>
            <a:off x="5910256" y="2243001"/>
            <a:ext cx="1372287" cy="118300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9"/>
                                        </p:tgtEl>
                                        <p:attrNameLst>
                                          <p:attrName>style.visibility</p:attrName>
                                        </p:attrNameLst>
                                      </p:cBhvr>
                                      <p:to>
                                        <p:strVal val="visible"/>
                                      </p:to>
                                    </p:set>
                                    <p:animEffect transition="in" filter="fade">
                                      <p:cBhvr>
                                        <p:cTn id="7" dur="500"/>
                                        <p:tgtEl>
                                          <p:spTgt spid="1449"/>
                                        </p:tgtEl>
                                      </p:cBhvr>
                                    </p:animEffect>
                                  </p:childTnLst>
                                </p:cTn>
                              </p:par>
                              <p:par>
                                <p:cTn id="8" presetID="10" presetClass="entr" presetSubtype="0" fill="hold" nodeType="withEffect">
                                  <p:stCondLst>
                                    <p:cond delay="500"/>
                                  </p:stCondLst>
                                  <p:childTnLst>
                                    <p:set>
                                      <p:cBhvr>
                                        <p:cTn id="9" dur="1" fill="hold">
                                          <p:stCondLst>
                                            <p:cond delay="0"/>
                                          </p:stCondLst>
                                        </p:cTn>
                                        <p:tgtEl>
                                          <p:spTgt spid="1450"/>
                                        </p:tgtEl>
                                        <p:attrNameLst>
                                          <p:attrName>style.visibility</p:attrName>
                                        </p:attrNameLst>
                                      </p:cBhvr>
                                      <p:to>
                                        <p:strVal val="visible"/>
                                      </p:to>
                                    </p:set>
                                    <p:animEffect transition="in" filter="fade">
                                      <p:cBhvr>
                                        <p:cTn id="10" dur="500"/>
                                        <p:tgtEl>
                                          <p:spTgt spid="1450"/>
                                        </p:tgtEl>
                                      </p:cBhvr>
                                    </p:animEffect>
                                  </p:childTnLst>
                                </p:cTn>
                              </p:par>
                              <p:par>
                                <p:cTn id="11" presetID="10" presetClass="entr" presetSubtype="0" fill="hold" nodeType="withEffect">
                                  <p:stCondLst>
                                    <p:cond delay="1000"/>
                                  </p:stCondLst>
                                  <p:childTnLst>
                                    <p:set>
                                      <p:cBhvr>
                                        <p:cTn id="12" dur="1" fill="hold">
                                          <p:stCondLst>
                                            <p:cond delay="0"/>
                                          </p:stCondLst>
                                        </p:cTn>
                                        <p:tgtEl>
                                          <p:spTgt spid="1447"/>
                                        </p:tgtEl>
                                        <p:attrNameLst>
                                          <p:attrName>style.visibility</p:attrName>
                                        </p:attrNameLst>
                                      </p:cBhvr>
                                      <p:to>
                                        <p:strVal val="visible"/>
                                      </p:to>
                                    </p:set>
                                    <p:animEffect transition="in" filter="fade">
                                      <p:cBhvr>
                                        <p:cTn id="13" dur="500"/>
                                        <p:tgtEl>
                                          <p:spTgt spid="1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76_Custom Layout">
  <p:cSld name="176_Custom Layout">
    <p:bg>
      <p:bgPr>
        <a:solidFill>
          <a:schemeClr val="lt1"/>
        </a:solidFill>
        <a:effectLst/>
      </p:bgPr>
    </p:bg>
    <p:spTree>
      <p:nvGrpSpPr>
        <p:cNvPr id="1" name="Shape 1451"/>
        <p:cNvGrpSpPr/>
        <p:nvPr/>
      </p:nvGrpSpPr>
      <p:grpSpPr>
        <a:xfrm>
          <a:off x="0" y="0"/>
          <a:ext cx="0" cy="0"/>
          <a:chOff x="0" y="0"/>
          <a:chExt cx="0" cy="0"/>
        </a:xfrm>
      </p:grpSpPr>
      <p:sp>
        <p:nvSpPr>
          <p:cNvPr id="1452" name="Google Shape;1452;p783"/>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53" name="Google Shape;1453;p783"/>
          <p:cNvSpPr>
            <a:spLocks noGrp="1"/>
          </p:cNvSpPr>
          <p:nvPr>
            <p:ph type="pic" idx="2"/>
          </p:nvPr>
        </p:nvSpPr>
        <p:spPr>
          <a:xfrm>
            <a:off x="2028824"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4" name="Google Shape;1454;p783"/>
          <p:cNvSpPr>
            <a:spLocks noGrp="1"/>
          </p:cNvSpPr>
          <p:nvPr>
            <p:ph type="pic" idx="3"/>
          </p:nvPr>
        </p:nvSpPr>
        <p:spPr>
          <a:xfrm>
            <a:off x="8926289"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5" name="Google Shape;1455;p783"/>
          <p:cNvSpPr>
            <a:spLocks noGrp="1"/>
          </p:cNvSpPr>
          <p:nvPr>
            <p:ph type="pic" idx="4"/>
          </p:nvPr>
        </p:nvSpPr>
        <p:spPr>
          <a:xfrm>
            <a:off x="5477557"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3"/>
                                        </p:tgtEl>
                                        <p:attrNameLst>
                                          <p:attrName>style.visibility</p:attrName>
                                        </p:attrNameLst>
                                      </p:cBhvr>
                                      <p:to>
                                        <p:strVal val="visible"/>
                                      </p:to>
                                    </p:set>
                                    <p:animEffect transition="in" filter="fade">
                                      <p:cBhvr>
                                        <p:cTn id="7" dur="500"/>
                                        <p:tgtEl>
                                          <p:spTgt spid="1453"/>
                                        </p:tgtEl>
                                      </p:cBhvr>
                                    </p:animEffect>
                                  </p:childTnLst>
                                </p:cTn>
                              </p:par>
                              <p:par>
                                <p:cTn id="8" presetID="10" presetClass="entr" presetSubtype="0" fill="hold" nodeType="withEffect">
                                  <p:stCondLst>
                                    <p:cond delay="250"/>
                                  </p:stCondLst>
                                  <p:childTnLst>
                                    <p:set>
                                      <p:cBhvr>
                                        <p:cTn id="9" dur="1" fill="hold">
                                          <p:stCondLst>
                                            <p:cond delay="0"/>
                                          </p:stCondLst>
                                        </p:cTn>
                                        <p:tgtEl>
                                          <p:spTgt spid="1455"/>
                                        </p:tgtEl>
                                        <p:attrNameLst>
                                          <p:attrName>style.visibility</p:attrName>
                                        </p:attrNameLst>
                                      </p:cBhvr>
                                      <p:to>
                                        <p:strVal val="visible"/>
                                      </p:to>
                                    </p:set>
                                    <p:animEffect transition="in" filter="fade">
                                      <p:cBhvr>
                                        <p:cTn id="10" dur="500"/>
                                        <p:tgtEl>
                                          <p:spTgt spid="1455"/>
                                        </p:tgtEl>
                                      </p:cBhvr>
                                    </p:animEffect>
                                  </p:childTnLst>
                                </p:cTn>
                              </p:par>
                              <p:par>
                                <p:cTn id="11" presetID="10" presetClass="entr" presetSubtype="0" fill="hold" nodeType="withEffect">
                                  <p:stCondLst>
                                    <p:cond delay="500"/>
                                  </p:stCondLst>
                                  <p:childTnLst>
                                    <p:set>
                                      <p:cBhvr>
                                        <p:cTn id="12" dur="1" fill="hold">
                                          <p:stCondLst>
                                            <p:cond delay="0"/>
                                          </p:stCondLst>
                                        </p:cTn>
                                        <p:tgtEl>
                                          <p:spTgt spid="1454"/>
                                        </p:tgtEl>
                                        <p:attrNameLst>
                                          <p:attrName>style.visibility</p:attrName>
                                        </p:attrNameLst>
                                      </p:cBhvr>
                                      <p:to>
                                        <p:strVal val="visible"/>
                                      </p:to>
                                    </p:set>
                                    <p:animEffect transition="in" filter="fade">
                                      <p:cBhvr>
                                        <p:cTn id="13" dur="500"/>
                                        <p:tgtEl>
                                          <p:spTgt spid="1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75_Custom Layout">
  <p:cSld name="175_Custom Layout">
    <p:bg>
      <p:bgPr>
        <a:solidFill>
          <a:schemeClr val="lt1"/>
        </a:solidFill>
        <a:effectLst/>
      </p:bgPr>
    </p:bg>
    <p:spTree>
      <p:nvGrpSpPr>
        <p:cNvPr id="1" name="Shape 1456"/>
        <p:cNvGrpSpPr/>
        <p:nvPr/>
      </p:nvGrpSpPr>
      <p:grpSpPr>
        <a:xfrm>
          <a:off x="0" y="0"/>
          <a:ext cx="0" cy="0"/>
          <a:chOff x="0" y="0"/>
          <a:chExt cx="0" cy="0"/>
        </a:xfrm>
      </p:grpSpPr>
      <p:sp>
        <p:nvSpPr>
          <p:cNvPr id="1457" name="Google Shape;1457;p784"/>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8" name="Google Shape;1458;p784"/>
          <p:cNvSpPr>
            <a:spLocks noGrp="1"/>
          </p:cNvSpPr>
          <p:nvPr>
            <p:ph type="pic" idx="2"/>
          </p:nvPr>
        </p:nvSpPr>
        <p:spPr>
          <a:xfrm>
            <a:off x="2028824"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9" name="Google Shape;1459;p784"/>
          <p:cNvSpPr>
            <a:spLocks noGrp="1"/>
          </p:cNvSpPr>
          <p:nvPr>
            <p:ph type="pic" idx="3"/>
          </p:nvPr>
        </p:nvSpPr>
        <p:spPr>
          <a:xfrm>
            <a:off x="5809952"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0" name="Google Shape;1460;p784"/>
          <p:cNvSpPr>
            <a:spLocks noGrp="1"/>
          </p:cNvSpPr>
          <p:nvPr>
            <p:ph type="pic" idx="4"/>
          </p:nvPr>
        </p:nvSpPr>
        <p:spPr>
          <a:xfrm>
            <a:off x="3919388"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1" name="Google Shape;1461;p784"/>
          <p:cNvSpPr>
            <a:spLocks noGrp="1"/>
          </p:cNvSpPr>
          <p:nvPr>
            <p:ph type="pic" idx="5"/>
          </p:nvPr>
        </p:nvSpPr>
        <p:spPr>
          <a:xfrm>
            <a:off x="7700516"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2" name="Google Shape;1462;p784"/>
          <p:cNvSpPr>
            <a:spLocks noGrp="1"/>
          </p:cNvSpPr>
          <p:nvPr>
            <p:ph type="pic" idx="6"/>
          </p:nvPr>
        </p:nvSpPr>
        <p:spPr>
          <a:xfrm>
            <a:off x="9591079"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8"/>
                                        </p:tgtEl>
                                        <p:attrNameLst>
                                          <p:attrName>style.visibility</p:attrName>
                                        </p:attrNameLst>
                                      </p:cBhvr>
                                      <p:to>
                                        <p:strVal val="visible"/>
                                      </p:to>
                                    </p:set>
                                    <p:animEffect transition="in" filter="fade">
                                      <p:cBhvr>
                                        <p:cTn id="7" dur="500"/>
                                        <p:tgtEl>
                                          <p:spTgt spid="1458"/>
                                        </p:tgtEl>
                                      </p:cBhvr>
                                    </p:animEffect>
                                  </p:childTnLst>
                                </p:cTn>
                              </p:par>
                              <p:par>
                                <p:cTn id="8" presetID="10" presetClass="entr" presetSubtype="0" fill="hold" nodeType="withEffect">
                                  <p:stCondLst>
                                    <p:cond delay="250"/>
                                  </p:stCondLst>
                                  <p:childTnLst>
                                    <p:set>
                                      <p:cBhvr>
                                        <p:cTn id="9" dur="1" fill="hold">
                                          <p:stCondLst>
                                            <p:cond delay="0"/>
                                          </p:stCondLst>
                                        </p:cTn>
                                        <p:tgtEl>
                                          <p:spTgt spid="1460"/>
                                        </p:tgtEl>
                                        <p:attrNameLst>
                                          <p:attrName>style.visibility</p:attrName>
                                        </p:attrNameLst>
                                      </p:cBhvr>
                                      <p:to>
                                        <p:strVal val="visible"/>
                                      </p:to>
                                    </p:set>
                                    <p:animEffect transition="in" filter="fade">
                                      <p:cBhvr>
                                        <p:cTn id="10" dur="500"/>
                                        <p:tgtEl>
                                          <p:spTgt spid="1460"/>
                                        </p:tgtEl>
                                      </p:cBhvr>
                                    </p:animEffect>
                                  </p:childTnLst>
                                </p:cTn>
                              </p:par>
                              <p:par>
                                <p:cTn id="11" presetID="10" presetClass="entr" presetSubtype="0" fill="hold" nodeType="withEffect">
                                  <p:stCondLst>
                                    <p:cond delay="500"/>
                                  </p:stCondLst>
                                  <p:childTnLst>
                                    <p:set>
                                      <p:cBhvr>
                                        <p:cTn id="12" dur="1" fill="hold">
                                          <p:stCondLst>
                                            <p:cond delay="0"/>
                                          </p:stCondLst>
                                        </p:cTn>
                                        <p:tgtEl>
                                          <p:spTgt spid="1459"/>
                                        </p:tgtEl>
                                        <p:attrNameLst>
                                          <p:attrName>style.visibility</p:attrName>
                                        </p:attrNameLst>
                                      </p:cBhvr>
                                      <p:to>
                                        <p:strVal val="visible"/>
                                      </p:to>
                                    </p:set>
                                    <p:animEffect transition="in" filter="fade">
                                      <p:cBhvr>
                                        <p:cTn id="13" dur="500"/>
                                        <p:tgtEl>
                                          <p:spTgt spid="1459"/>
                                        </p:tgtEl>
                                      </p:cBhvr>
                                    </p:animEffect>
                                  </p:childTnLst>
                                </p:cTn>
                              </p:par>
                              <p:par>
                                <p:cTn id="14" presetID="10" presetClass="entr" presetSubtype="0" fill="hold" nodeType="withEffect">
                                  <p:stCondLst>
                                    <p:cond delay="750"/>
                                  </p:stCondLst>
                                  <p:childTnLst>
                                    <p:set>
                                      <p:cBhvr>
                                        <p:cTn id="15" dur="1" fill="hold">
                                          <p:stCondLst>
                                            <p:cond delay="0"/>
                                          </p:stCondLst>
                                        </p:cTn>
                                        <p:tgtEl>
                                          <p:spTgt spid="1461"/>
                                        </p:tgtEl>
                                        <p:attrNameLst>
                                          <p:attrName>style.visibility</p:attrName>
                                        </p:attrNameLst>
                                      </p:cBhvr>
                                      <p:to>
                                        <p:strVal val="visible"/>
                                      </p:to>
                                    </p:set>
                                    <p:animEffect transition="in" filter="fade">
                                      <p:cBhvr>
                                        <p:cTn id="16" dur="500"/>
                                        <p:tgtEl>
                                          <p:spTgt spid="1461"/>
                                        </p:tgtEl>
                                      </p:cBhvr>
                                    </p:animEffect>
                                  </p:childTnLst>
                                </p:cTn>
                              </p:par>
                              <p:par>
                                <p:cTn id="17" presetID="10" presetClass="entr" presetSubtype="0" fill="hold" nodeType="withEffect">
                                  <p:stCondLst>
                                    <p:cond delay="750"/>
                                  </p:stCondLst>
                                  <p:childTnLst>
                                    <p:set>
                                      <p:cBhvr>
                                        <p:cTn id="18" dur="1" fill="hold">
                                          <p:stCondLst>
                                            <p:cond delay="0"/>
                                          </p:stCondLst>
                                        </p:cTn>
                                        <p:tgtEl>
                                          <p:spTgt spid="1462"/>
                                        </p:tgtEl>
                                        <p:attrNameLst>
                                          <p:attrName>style.visibility</p:attrName>
                                        </p:attrNameLst>
                                      </p:cBhvr>
                                      <p:to>
                                        <p:strVal val="visible"/>
                                      </p:to>
                                    </p:set>
                                    <p:animEffect transition="in" filter="fade">
                                      <p:cBhvr>
                                        <p:cTn id="19" dur="500"/>
                                        <p:tgtEl>
                                          <p:spTgt spid="1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ster Title Slide">
  <p:cSld name="Master Title Slide">
    <p:bg>
      <p:bgPr>
        <a:solidFill>
          <a:schemeClr val="lt1"/>
        </a:solidFill>
        <a:effectLst/>
      </p:bgPr>
    </p:bg>
    <p:spTree>
      <p:nvGrpSpPr>
        <p:cNvPr id="1" name="Shape 1463"/>
        <p:cNvGrpSpPr/>
        <p:nvPr/>
      </p:nvGrpSpPr>
      <p:grpSpPr>
        <a:xfrm>
          <a:off x="0" y="0"/>
          <a:ext cx="0" cy="0"/>
          <a:chOff x="0" y="0"/>
          <a:chExt cx="0" cy="0"/>
        </a:xfrm>
      </p:grpSpPr>
      <p:sp>
        <p:nvSpPr>
          <p:cNvPr id="1464" name="Google Shape;1464;p785"/>
          <p:cNvSpPr txBox="1">
            <a:spLocks noGrp="1"/>
          </p:cNvSpPr>
          <p:nvPr>
            <p:ph type="ctrTitle"/>
          </p:nvPr>
        </p:nvSpPr>
        <p:spPr>
          <a:xfrm>
            <a:off x="967945" y="1741990"/>
            <a:ext cx="3653481" cy="2568676"/>
          </a:xfrm>
          <a:prstGeom prst="rect">
            <a:avLst/>
          </a:prstGeom>
          <a:noFill/>
          <a:ln>
            <a:noFill/>
          </a:ln>
        </p:spPr>
        <p:txBody>
          <a:bodyPr spcFirstLastPara="1" wrap="square" lIns="0" tIns="192000" rIns="0" bIns="0" anchor="ctr" anchorCtr="0">
            <a:noAutofit/>
          </a:bodyPr>
          <a:lstStyle>
            <a:lvl1pPr lvl="0" algn="l">
              <a:lnSpc>
                <a:spcPct val="100000"/>
              </a:lnSpc>
              <a:spcBef>
                <a:spcPts val="0"/>
              </a:spcBef>
              <a:spcAft>
                <a:spcPts val="0"/>
              </a:spcAft>
              <a:buClr>
                <a:srgbClr val="775C48"/>
              </a:buClr>
              <a:buSzPts val="4800"/>
              <a:buFont typeface="Arial"/>
              <a:buNone/>
              <a:defRPr sz="4800">
                <a:solidFill>
                  <a:srgbClr val="775C4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5" name="Google Shape;1465;p785"/>
          <p:cNvSpPr txBox="1">
            <a:spLocks noGrp="1"/>
          </p:cNvSpPr>
          <p:nvPr>
            <p:ph type="subTitle" idx="1"/>
          </p:nvPr>
        </p:nvSpPr>
        <p:spPr>
          <a:xfrm>
            <a:off x="967945" y="4581871"/>
            <a:ext cx="3653481" cy="877329"/>
          </a:xfrm>
          <a:prstGeom prst="rect">
            <a:avLst/>
          </a:prstGeom>
          <a:noFill/>
          <a:ln>
            <a:noFill/>
          </a:ln>
        </p:spPr>
        <p:txBody>
          <a:bodyPr spcFirstLastPara="1" wrap="square" lIns="0" tIns="0" rIns="0" bIns="0" anchor="ctr" anchorCtr="0">
            <a:normAutofit/>
          </a:bodyPr>
          <a:lstStyle>
            <a:lvl1pPr lvl="0" algn="l">
              <a:lnSpc>
                <a:spcPct val="90000"/>
              </a:lnSpc>
              <a:spcBef>
                <a:spcPts val="1000"/>
              </a:spcBef>
              <a:spcAft>
                <a:spcPts val="0"/>
              </a:spcAft>
              <a:buClr>
                <a:srgbClr val="296D4B"/>
              </a:buClr>
              <a:buSzPts val="2400"/>
              <a:buNone/>
              <a:defRPr sz="2400">
                <a:solidFill>
                  <a:srgbClr val="296D4B"/>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466" name="Google Shape;1466;p785"/>
          <p:cNvPicPr preferRelativeResize="0"/>
          <p:nvPr/>
        </p:nvPicPr>
        <p:blipFill rotWithShape="1">
          <a:blip r:embed="rId2">
            <a:alphaModFix/>
          </a:blip>
          <a:srcRect/>
          <a:stretch/>
        </p:blipFill>
        <p:spPr>
          <a:xfrm>
            <a:off x="1046602" y="1098300"/>
            <a:ext cx="1699662" cy="392429"/>
          </a:xfrm>
          <a:prstGeom prst="rect">
            <a:avLst/>
          </a:prstGeom>
          <a:noFill/>
          <a:ln>
            <a:noFill/>
          </a:ln>
        </p:spPr>
      </p:pic>
      <p:sp>
        <p:nvSpPr>
          <p:cNvPr id="1467" name="Google Shape;1467;p785"/>
          <p:cNvSpPr>
            <a:spLocks noGrp="1"/>
          </p:cNvSpPr>
          <p:nvPr>
            <p:ph type="pic" idx="2"/>
          </p:nvPr>
        </p:nvSpPr>
        <p:spPr>
          <a:xfrm>
            <a:off x="5662247" y="0"/>
            <a:ext cx="6529754" cy="6858000"/>
          </a:xfrm>
          <a:prstGeom prst="rect">
            <a:avLst/>
          </a:prstGeom>
          <a:noFill/>
          <a:ln>
            <a:noFill/>
          </a:ln>
        </p:spPr>
      </p:sp>
      <p:cxnSp>
        <p:nvCxnSpPr>
          <p:cNvPr id="1468" name="Google Shape;1468;p785"/>
          <p:cNvCxnSpPr/>
          <p:nvPr/>
        </p:nvCxnSpPr>
        <p:spPr>
          <a:xfrm>
            <a:off x="962781" y="5649510"/>
            <a:ext cx="402102" cy="0"/>
          </a:xfrm>
          <a:prstGeom prst="straightConnector1">
            <a:avLst/>
          </a:prstGeom>
          <a:noFill/>
          <a:ln w="19050" cap="flat" cmpd="sng">
            <a:solidFill>
              <a:srgbClr val="775C48"/>
            </a:solidFill>
            <a:prstDash val="solid"/>
            <a:miter lim="800000"/>
            <a:headEnd type="none" w="sm" len="sm"/>
            <a:tailEnd type="none" w="sm" len="sm"/>
          </a:ln>
        </p:spPr>
      </p:cxnSp>
      <p:cxnSp>
        <p:nvCxnSpPr>
          <p:cNvPr id="1469" name="Google Shape;1469;p785"/>
          <p:cNvCxnSpPr/>
          <p:nvPr/>
        </p:nvCxnSpPr>
        <p:spPr>
          <a:xfrm>
            <a:off x="962781" y="5729023"/>
            <a:ext cx="402102" cy="0"/>
          </a:xfrm>
          <a:prstGeom prst="straightConnector1">
            <a:avLst/>
          </a:prstGeom>
          <a:noFill/>
          <a:ln w="19050" cap="flat" cmpd="sng">
            <a:solidFill>
              <a:srgbClr val="775C48"/>
            </a:solidFill>
            <a:prstDash val="solid"/>
            <a:miter lim="800000"/>
            <a:headEnd type="none" w="sm" len="sm"/>
            <a:tailEnd type="none" w="sm" len="sm"/>
          </a:ln>
        </p:spPr>
      </p:cxnSp>
      <p:sp>
        <p:nvSpPr>
          <p:cNvPr id="1470" name="Google Shape;1470;p785"/>
          <p:cNvSpPr txBox="1"/>
          <p:nvPr/>
        </p:nvSpPr>
        <p:spPr>
          <a:xfrm>
            <a:off x="962781" y="6482258"/>
            <a:ext cx="609600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6D4B"/>
              </a:buClr>
              <a:buSzPts val="1200"/>
              <a:buFont typeface="Arial"/>
              <a:buNone/>
            </a:pPr>
            <a:r>
              <a:rPr lang="en-US" sz="1200" b="0" i="0" u="none" strike="noStrike" cap="none">
                <a:solidFill>
                  <a:srgbClr val="296D4B"/>
                </a:solidFill>
                <a:latin typeface="Arial"/>
                <a:ea typeface="Arial"/>
                <a:cs typeface="Arial"/>
                <a:sym typeface="Arial"/>
              </a:rPr>
              <a:t>© 2022 – CÔNG TY CỔ PHẦN QUẢN LÝ QUỸ GENESIS</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46_Custom Layout">
  <p:cSld name="146_Custom Layout">
    <p:spTree>
      <p:nvGrpSpPr>
        <p:cNvPr id="1" name="Shape 142"/>
        <p:cNvGrpSpPr/>
        <p:nvPr/>
      </p:nvGrpSpPr>
      <p:grpSpPr>
        <a:xfrm>
          <a:off x="0" y="0"/>
          <a:ext cx="0" cy="0"/>
          <a:chOff x="0" y="0"/>
          <a:chExt cx="0" cy="0"/>
        </a:xfrm>
      </p:grpSpPr>
      <p:sp>
        <p:nvSpPr>
          <p:cNvPr id="143" name="Google Shape;143;p546"/>
          <p:cNvSpPr>
            <a:spLocks noGrp="1"/>
          </p:cNvSpPr>
          <p:nvPr>
            <p:ph type="pic" idx="2"/>
          </p:nvPr>
        </p:nvSpPr>
        <p:spPr>
          <a:xfrm>
            <a:off x="7115175" y="0"/>
            <a:ext cx="5076825"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txBody>
          <a:bodyPr/>
          <a:lstStyle/>
          <a:p>
            <a:endParaRPr lang="en-US"/>
          </a:p>
        </p:txBody>
      </p:sp>
      <p:sp>
        <p:nvSpPr>
          <p:cNvPr id="144" name="Google Shape;144;p546"/>
          <p:cNvSpPr txBox="1">
            <a:spLocks noGrp="1"/>
          </p:cNvSpPr>
          <p:nvPr>
            <p:ph type="title"/>
          </p:nvPr>
        </p:nvSpPr>
        <p:spPr>
          <a:xfrm>
            <a:off x="2027239" y="695690"/>
            <a:ext cx="4068762"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70_Custom Layout">
  <p:cSld name="270_Custom Layout">
    <p:spTree>
      <p:nvGrpSpPr>
        <p:cNvPr id="1" name="Shape 1471"/>
        <p:cNvGrpSpPr/>
        <p:nvPr/>
      </p:nvGrpSpPr>
      <p:grpSpPr>
        <a:xfrm>
          <a:off x="0" y="0"/>
          <a:ext cx="0" cy="0"/>
          <a:chOff x="0" y="0"/>
          <a:chExt cx="0" cy="0"/>
        </a:xfrm>
      </p:grpSpPr>
      <p:sp>
        <p:nvSpPr>
          <p:cNvPr id="1472" name="Google Shape;1472;p786"/>
          <p:cNvSpPr>
            <a:spLocks noGrp="1"/>
          </p:cNvSpPr>
          <p:nvPr>
            <p:ph type="pic" idx="2"/>
          </p:nvPr>
        </p:nvSpPr>
        <p:spPr>
          <a:xfrm>
            <a:off x="2027237" y="1125538"/>
            <a:ext cx="9145587" cy="322917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472"/>
                                        </p:tgtEl>
                                        <p:attrNameLst>
                                          <p:attrName>style.visibility</p:attrName>
                                        </p:attrNameLst>
                                      </p:cBhvr>
                                      <p:to>
                                        <p:strVal val="visible"/>
                                      </p:to>
                                    </p:set>
                                    <p:animEffect transition="in" filter="fade">
                                      <p:cBhvr>
                                        <p:cTn id="7" dur="750"/>
                                        <p:tgtEl>
                                          <p:spTgt spid="1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2212032" y="157758"/>
            <a:ext cx="6248400" cy="685800"/>
          </a:xfrm>
          <a:prstGeom prst="rect">
            <a:avLst/>
          </a:prstGeom>
          <a:noFill/>
          <a:ln>
            <a:noFill/>
          </a:ln>
        </p:spPr>
        <p:txBody>
          <a:bodyPr spcFirstLastPara="1" wrap="square" lIns="91425" tIns="91425" rIns="91425" bIns="91425" anchor="ctr" anchorCtr="0">
            <a:noAutofit/>
          </a:bodyPr>
          <a:lstStyle>
            <a:lvl1pPr lvl="0" algn="l">
              <a:lnSpc>
                <a:spcPct val="85000"/>
              </a:lnSpc>
              <a:spcBef>
                <a:spcPts val="0"/>
              </a:spcBef>
              <a:spcAft>
                <a:spcPts val="0"/>
              </a:spcAft>
              <a:buSzPts val="2000"/>
              <a:buNone/>
              <a:defRPr sz="3600" b="1">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395536" y="1005576"/>
            <a:ext cx="8280920" cy="3726414"/>
          </a:xfrm>
          <a:prstGeom prst="rect">
            <a:avLst/>
          </a:prstGeom>
          <a:noFill/>
          <a:ln>
            <a:noFill/>
          </a:ln>
        </p:spPr>
        <p:txBody>
          <a:bodyPr spcFirstLastPara="1" wrap="square" lIns="91425" tIns="91425" rIns="91425" bIns="91425" anchor="t" anchorCtr="0">
            <a:noAutofit/>
          </a:bodyPr>
          <a:lstStyle>
            <a:lvl1pPr marL="457200" lvl="0" indent="-342900" algn="l">
              <a:lnSpc>
                <a:spcPct val="110000"/>
              </a:lnSpc>
              <a:spcBef>
                <a:spcPts val="600"/>
              </a:spcBef>
              <a:spcAft>
                <a:spcPts val="0"/>
              </a:spcAft>
              <a:buSzPts val="1800"/>
              <a:buFont typeface="Noto Sans Symbols"/>
              <a:buChar char="❖"/>
              <a:defRPr/>
            </a:lvl1pPr>
            <a:lvl2pPr marL="914400" lvl="1" indent="-309880" algn="l">
              <a:lnSpc>
                <a:spcPct val="110000"/>
              </a:lnSpc>
              <a:spcBef>
                <a:spcPts val="600"/>
              </a:spcBef>
              <a:spcAft>
                <a:spcPts val="0"/>
              </a:spcAft>
              <a:buSzPts val="1280"/>
              <a:buChar char="o"/>
              <a:defRPr/>
            </a:lvl2pPr>
            <a:lvl3pPr marL="1371600" lvl="2" indent="-317500" algn="l">
              <a:lnSpc>
                <a:spcPct val="110000"/>
              </a:lnSpc>
              <a:spcBef>
                <a:spcPts val="600"/>
              </a:spcBef>
              <a:spcAft>
                <a:spcPts val="0"/>
              </a:spcAft>
              <a:buSzPts val="1400"/>
              <a:buChar char="•"/>
              <a:defRPr/>
            </a:lvl3pPr>
            <a:lvl4pPr marL="1828800" lvl="3" indent="-317500" algn="l">
              <a:lnSpc>
                <a:spcPct val="110000"/>
              </a:lnSpc>
              <a:spcBef>
                <a:spcPts val="600"/>
              </a:spcBef>
              <a:spcAft>
                <a:spcPts val="0"/>
              </a:spcAft>
              <a:buSzPts val="1400"/>
              <a:buChar char="-"/>
              <a:defRPr/>
            </a:lvl4pPr>
            <a:lvl5pPr marL="2286000" lvl="4" indent="-317500" algn="l">
              <a:lnSpc>
                <a:spcPct val="110000"/>
              </a:lnSpc>
              <a:spcBef>
                <a:spcPts val="600"/>
              </a:spcBef>
              <a:spcAft>
                <a:spcPts val="0"/>
              </a:spcAft>
              <a:buSzPts val="1400"/>
              <a:buChar char="»"/>
              <a:defRPr/>
            </a:lvl5pPr>
            <a:lvl6pPr marL="2743200" lvl="5" indent="-317500" algn="l">
              <a:lnSpc>
                <a:spcPct val="90000"/>
              </a:lnSpc>
              <a:spcBef>
                <a:spcPts val="6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400"/>
              </a:spcAft>
              <a:buSzPts val="1400"/>
              <a:buChar char="◦"/>
              <a:defRPr/>
            </a:lvl9pPr>
          </a:lstStyle>
          <a:p>
            <a:endParaRPr/>
          </a:p>
        </p:txBody>
      </p:sp>
    </p:spTree>
    <p:extLst>
      <p:ext uri="{BB962C8B-B14F-4D97-AF65-F5344CB8AC3E}">
        <p14:creationId xmlns:p14="http://schemas.microsoft.com/office/powerpoint/2010/main" val="3053469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59_Custom Layout">
  <p:cSld name="59_Custom Layout">
    <p:spTree>
      <p:nvGrpSpPr>
        <p:cNvPr id="1" name="Shape 18"/>
        <p:cNvGrpSpPr/>
        <p:nvPr/>
      </p:nvGrpSpPr>
      <p:grpSpPr>
        <a:xfrm>
          <a:off x="0" y="0"/>
          <a:ext cx="0" cy="0"/>
          <a:chOff x="0" y="0"/>
          <a:chExt cx="0" cy="0"/>
        </a:xfrm>
      </p:grpSpPr>
      <p:sp>
        <p:nvSpPr>
          <p:cNvPr id="19" name="Google Shape;19;p510"/>
          <p:cNvSpPr>
            <a:spLocks noGrp="1"/>
          </p:cNvSpPr>
          <p:nvPr>
            <p:ph type="pic" idx="2"/>
          </p:nvPr>
        </p:nvSpPr>
        <p:spPr>
          <a:xfrm>
            <a:off x="1016000"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txBody>
          <a:bodyPr/>
          <a:lstStyle/>
          <a:p>
            <a:endParaRPr lang="en-US"/>
          </a:p>
        </p:txBody>
      </p:sp>
    </p:spTree>
    <p:extLst>
      <p:ext uri="{BB962C8B-B14F-4D97-AF65-F5344CB8AC3E}">
        <p14:creationId xmlns:p14="http://schemas.microsoft.com/office/powerpoint/2010/main" val="2052671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92_Custom Layout">
  <p:cSld name="92_Custom Layout">
    <p:spTree>
      <p:nvGrpSpPr>
        <p:cNvPr id="1" name="Shape 1210"/>
        <p:cNvGrpSpPr/>
        <p:nvPr/>
      </p:nvGrpSpPr>
      <p:grpSpPr>
        <a:xfrm>
          <a:off x="0" y="0"/>
          <a:ext cx="0" cy="0"/>
          <a:chOff x="0" y="0"/>
          <a:chExt cx="0" cy="0"/>
        </a:xfrm>
      </p:grpSpPr>
      <p:sp>
        <p:nvSpPr>
          <p:cNvPr id="1211" name="Google Shape;1211;p762"/>
          <p:cNvSpPr>
            <a:spLocks noGrp="1"/>
          </p:cNvSpPr>
          <p:nvPr>
            <p:ph type="pic" idx="2"/>
          </p:nvPr>
        </p:nvSpPr>
        <p:spPr>
          <a:xfrm>
            <a:off x="0" y="0"/>
            <a:ext cx="12192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txBody>
          <a:bodyPr/>
          <a:lstStyle/>
          <a:p>
            <a:endParaRPr lang="en-US"/>
          </a:p>
        </p:txBody>
      </p:sp>
      <p:sp>
        <p:nvSpPr>
          <p:cNvPr id="1212" name="Google Shape;1212;p762"/>
          <p:cNvSpPr txBox="1">
            <a:spLocks noGrp="1"/>
          </p:cNvSpPr>
          <p:nvPr>
            <p:ph type="title"/>
          </p:nvPr>
        </p:nvSpPr>
        <p:spPr>
          <a:xfrm>
            <a:off x="1019175" y="2179155"/>
            <a:ext cx="10153650"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rgbClr val="FFFFFF"/>
              </a:buClr>
              <a:buSzPts val="8800"/>
              <a:buFont typeface="Arial"/>
              <a:buNone/>
              <a:defRPr sz="8800">
                <a:solidFill>
                  <a:srgbClr val="FFFFFF"/>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1211"/>
                                        </p:tgtEl>
                                        <p:attrNameLst>
                                          <p:attrName>style.visibility</p:attrName>
                                        </p:attrNameLst>
                                      </p:cBhvr>
                                      <p:to>
                                        <p:strVal val="visible"/>
                                      </p:to>
                                    </p:set>
                                    <p:animEffect transition="in" filter="fade">
                                      <p:cBhvr>
                                        <p:cTn id="7" dur="500"/>
                                        <p:tgtEl>
                                          <p:spTgt spid="1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51_Custom Layout">
  <p:cSld name="151_Custom Layout">
    <p:bg>
      <p:bgPr>
        <a:solidFill>
          <a:schemeClr val="lt1"/>
        </a:solidFill>
        <a:effectLst/>
      </p:bgPr>
    </p:bg>
    <p:spTree>
      <p:nvGrpSpPr>
        <p:cNvPr id="1" name="Shape 1401"/>
        <p:cNvGrpSpPr/>
        <p:nvPr/>
      </p:nvGrpSpPr>
      <p:grpSpPr>
        <a:xfrm>
          <a:off x="0" y="0"/>
          <a:ext cx="0" cy="0"/>
          <a:chOff x="0" y="0"/>
          <a:chExt cx="0" cy="0"/>
        </a:xfrm>
      </p:grpSpPr>
      <p:sp>
        <p:nvSpPr>
          <p:cNvPr id="1402" name="Google Shape;1402;p767"/>
          <p:cNvSpPr txBox="1">
            <a:spLocks noGrp="1"/>
          </p:cNvSpPr>
          <p:nvPr>
            <p:ph type="title"/>
          </p:nvPr>
        </p:nvSpPr>
        <p:spPr>
          <a:xfrm>
            <a:off x="2028824" y="695690"/>
            <a:ext cx="9152697" cy="1249845"/>
          </a:xfrm>
          <a:prstGeom prst="rect">
            <a:avLst/>
          </a:prstGeom>
          <a:noFill/>
          <a:ln>
            <a:noFill/>
          </a:ln>
        </p:spPr>
        <p:txBody>
          <a:bodyPr spcFirstLastPara="1" wrap="square" lIns="0" tIns="192000" rIns="0" bIns="0" anchor="t" anchorCtr="0">
            <a:noAutofit/>
          </a:bodyPr>
          <a:lstStyle>
            <a:lvl1pPr lvl="0" algn="r">
              <a:lnSpc>
                <a:spcPct val="80000"/>
              </a:lnSpc>
              <a:spcBef>
                <a:spcPts val="0"/>
              </a:spcBef>
              <a:spcAft>
                <a:spcPts val="0"/>
              </a:spcAft>
              <a:buClr>
                <a:schemeClr val="dk1"/>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1406"/>
        <p:cNvGrpSpPr/>
        <p:nvPr/>
      </p:nvGrpSpPr>
      <p:grpSpPr>
        <a:xfrm>
          <a:off x="0" y="0"/>
          <a:ext cx="0" cy="0"/>
          <a:chOff x="0" y="0"/>
          <a:chExt cx="0" cy="0"/>
        </a:xfrm>
      </p:grpSpPr>
      <p:sp>
        <p:nvSpPr>
          <p:cNvPr id="1407" name="Google Shape;1407;p769"/>
          <p:cNvSpPr txBox="1">
            <a:spLocks noGrp="1"/>
          </p:cNvSpPr>
          <p:nvPr>
            <p:ph type="title"/>
          </p:nvPr>
        </p:nvSpPr>
        <p:spPr>
          <a:xfrm>
            <a:off x="2028824" y="695690"/>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8" name="Google Shape;1408;p769"/>
          <p:cNvSpPr>
            <a:spLocks noGrp="1"/>
          </p:cNvSpPr>
          <p:nvPr>
            <p:ph type="pic" idx="2"/>
          </p:nvPr>
        </p:nvSpPr>
        <p:spPr>
          <a:xfrm>
            <a:off x="1016000" y="4572000"/>
            <a:ext cx="11176000" cy="2286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08"/>
                                        </p:tgtEl>
                                        <p:attrNameLst>
                                          <p:attrName>style.visibility</p:attrName>
                                        </p:attrNameLst>
                                      </p:cBhvr>
                                      <p:to>
                                        <p:strVal val="visible"/>
                                      </p:to>
                                    </p:set>
                                    <p:animEffect transition="in" filter="fade">
                                      <p:cBhvr>
                                        <p:cTn id="7" dur="500"/>
                                        <p:tgtEl>
                                          <p:spTgt spid="1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52_Custom Layout">
  <p:cSld name="152_Custom Layout">
    <p:spTree>
      <p:nvGrpSpPr>
        <p:cNvPr id="1" name="Shape 1409"/>
        <p:cNvGrpSpPr/>
        <p:nvPr/>
      </p:nvGrpSpPr>
      <p:grpSpPr>
        <a:xfrm>
          <a:off x="0" y="0"/>
          <a:ext cx="0" cy="0"/>
          <a:chOff x="0" y="0"/>
          <a:chExt cx="0" cy="0"/>
        </a:xfrm>
      </p:grpSpPr>
      <p:sp>
        <p:nvSpPr>
          <p:cNvPr id="1410" name="Google Shape;1410;p770"/>
          <p:cNvSpPr txBox="1">
            <a:spLocks noGrp="1"/>
          </p:cNvSpPr>
          <p:nvPr>
            <p:ph type="title"/>
          </p:nvPr>
        </p:nvSpPr>
        <p:spPr>
          <a:xfrm>
            <a:off x="1019175" y="695689"/>
            <a:ext cx="407968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1" name="Google Shape;1411;p770"/>
          <p:cNvSpPr>
            <a:spLocks noGrp="1"/>
          </p:cNvSpPr>
          <p:nvPr>
            <p:ph type="pic" idx="2"/>
          </p:nvPr>
        </p:nvSpPr>
        <p:spPr>
          <a:xfrm>
            <a:off x="6106919"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1"/>
                                        </p:tgtEl>
                                        <p:attrNameLst>
                                          <p:attrName>style.visibility</p:attrName>
                                        </p:attrNameLst>
                                      </p:cBhvr>
                                      <p:to>
                                        <p:strVal val="visible"/>
                                      </p:to>
                                    </p:set>
                                    <p:animEffect transition="in" filter="fade">
                                      <p:cBhvr>
                                        <p:cTn id="7" dur="500"/>
                                        <p:tgtEl>
                                          <p:spTgt spid="1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53_Custom Layout">
  <p:cSld name="153_Custom Layout">
    <p:spTree>
      <p:nvGrpSpPr>
        <p:cNvPr id="1" name="Shape 1412"/>
        <p:cNvGrpSpPr/>
        <p:nvPr/>
      </p:nvGrpSpPr>
      <p:grpSpPr>
        <a:xfrm>
          <a:off x="0" y="0"/>
          <a:ext cx="0" cy="0"/>
          <a:chOff x="0" y="0"/>
          <a:chExt cx="0" cy="0"/>
        </a:xfrm>
      </p:grpSpPr>
      <p:sp>
        <p:nvSpPr>
          <p:cNvPr id="1413" name="Google Shape;1413;p771"/>
          <p:cNvSpPr txBox="1">
            <a:spLocks noGrp="1"/>
          </p:cNvSpPr>
          <p:nvPr>
            <p:ph type="title"/>
          </p:nvPr>
        </p:nvSpPr>
        <p:spPr>
          <a:xfrm>
            <a:off x="1019175" y="5023955"/>
            <a:ext cx="407968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4" name="Google Shape;1414;p771"/>
          <p:cNvSpPr>
            <a:spLocks noGrp="1"/>
          </p:cNvSpPr>
          <p:nvPr>
            <p:ph type="pic" idx="2"/>
          </p:nvPr>
        </p:nvSpPr>
        <p:spPr>
          <a:xfrm>
            <a:off x="6092825"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4"/>
                                        </p:tgtEl>
                                        <p:attrNameLst>
                                          <p:attrName>style.visibility</p:attrName>
                                        </p:attrNameLst>
                                      </p:cBhvr>
                                      <p:to>
                                        <p:strVal val="visible"/>
                                      </p:to>
                                    </p:set>
                                    <p:animEffect transition="in" filter="fade">
                                      <p:cBhvr>
                                        <p:cTn id="7" dur="500"/>
                                        <p:tgtEl>
                                          <p:spTgt spid="1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7_Custom Layout">
  <p:cSld name="67_Custom Layout">
    <p:spTree>
      <p:nvGrpSpPr>
        <p:cNvPr id="1" name="Shape 1420"/>
        <p:cNvGrpSpPr/>
        <p:nvPr/>
      </p:nvGrpSpPr>
      <p:grpSpPr>
        <a:xfrm>
          <a:off x="0" y="0"/>
          <a:ext cx="0" cy="0"/>
          <a:chOff x="0" y="0"/>
          <a:chExt cx="0" cy="0"/>
        </a:xfrm>
      </p:grpSpPr>
      <p:sp>
        <p:nvSpPr>
          <p:cNvPr id="1421" name="Google Shape;1421;p774"/>
          <p:cNvSpPr txBox="1">
            <a:spLocks noGrp="1"/>
          </p:cNvSpPr>
          <p:nvPr>
            <p:ph type="title"/>
          </p:nvPr>
        </p:nvSpPr>
        <p:spPr>
          <a:xfrm>
            <a:off x="2028825" y="695689"/>
            <a:ext cx="4067176"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22" name="Google Shape;1422;p774"/>
          <p:cNvSpPr>
            <a:spLocks noGrp="1"/>
          </p:cNvSpPr>
          <p:nvPr>
            <p:ph type="pic" idx="2"/>
          </p:nvPr>
        </p:nvSpPr>
        <p:spPr>
          <a:xfrm rot="-2292151">
            <a:off x="7597951" y="2463457"/>
            <a:ext cx="1917131" cy="4834932"/>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23" name="Google Shape;1423;p774"/>
          <p:cNvSpPr>
            <a:spLocks noGrp="1"/>
          </p:cNvSpPr>
          <p:nvPr>
            <p:ph type="pic" idx="3"/>
          </p:nvPr>
        </p:nvSpPr>
        <p:spPr>
          <a:xfrm rot="2445785">
            <a:off x="10178826" y="1101403"/>
            <a:ext cx="1366859" cy="5144145"/>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48_Custom Layout">
  <p:cSld name="148_Custom Layout">
    <p:spTree>
      <p:nvGrpSpPr>
        <p:cNvPr id="1" name="Shape 1424"/>
        <p:cNvGrpSpPr/>
        <p:nvPr/>
      </p:nvGrpSpPr>
      <p:grpSpPr>
        <a:xfrm>
          <a:off x="0" y="0"/>
          <a:ext cx="0" cy="0"/>
          <a:chOff x="0" y="0"/>
          <a:chExt cx="0" cy="0"/>
        </a:xfrm>
      </p:grpSpPr>
      <p:sp>
        <p:nvSpPr>
          <p:cNvPr id="1425" name="Google Shape;1425;p775"/>
          <p:cNvSpPr txBox="1">
            <a:spLocks noGrp="1"/>
          </p:cNvSpPr>
          <p:nvPr>
            <p:ph type="title"/>
          </p:nvPr>
        </p:nvSpPr>
        <p:spPr>
          <a:xfrm>
            <a:off x="7105649" y="946702"/>
            <a:ext cx="4067176" cy="1249845"/>
          </a:xfrm>
          <a:prstGeom prst="rect">
            <a:avLst/>
          </a:prstGeom>
          <a:noFill/>
          <a:ln>
            <a:noFill/>
          </a:ln>
        </p:spPr>
        <p:txBody>
          <a:bodyPr spcFirstLastPara="1" wrap="square" lIns="0" tIns="192000" rIns="0" bIns="0" anchor="t" anchorCtr="0">
            <a:noAutofit/>
          </a:bodyPr>
          <a:lstStyle>
            <a:lvl1pPr lvl="0" algn="r">
              <a:lnSpc>
                <a:spcPct val="80000"/>
              </a:lnSpc>
              <a:spcBef>
                <a:spcPts val="0"/>
              </a:spcBef>
              <a:spcAft>
                <a:spcPts val="0"/>
              </a:spcAft>
              <a:buClr>
                <a:schemeClr val="dk1"/>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6" name="Google Shape;1426;p775"/>
          <p:cNvSpPr>
            <a:spLocks noGrp="1"/>
          </p:cNvSpPr>
          <p:nvPr>
            <p:ph type="pic" idx="2"/>
          </p:nvPr>
        </p:nvSpPr>
        <p:spPr>
          <a:xfrm>
            <a:off x="7105649" y="3429000"/>
            <a:ext cx="4067176" cy="3429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26"/>
                                        </p:tgtEl>
                                        <p:attrNameLst>
                                          <p:attrName>style.visibility</p:attrName>
                                        </p:attrNameLst>
                                      </p:cBhvr>
                                      <p:to>
                                        <p:strVal val="visible"/>
                                      </p:to>
                                    </p:set>
                                    <p:animEffect transition="in" filter="fade">
                                      <p:cBhvr>
                                        <p:cTn id="7" dur="500"/>
                                        <p:tgtEl>
                                          <p:spTgt spid="1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1"/>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01"/>
          <p:cNvSpPr txBox="1">
            <a:spLocks noGrp="1"/>
          </p:cNvSpPr>
          <p:nvPr>
            <p:ph type="body" idx="1"/>
          </p:nvPr>
        </p:nvSpPr>
        <p:spPr>
          <a:xfrm>
            <a:off x="2028824" y="2514600"/>
            <a:ext cx="9152698" cy="3429000"/>
          </a:xfrm>
          <a:prstGeom prst="rect">
            <a:avLst/>
          </a:prstGeom>
          <a:noFill/>
          <a:ln>
            <a:noFill/>
          </a:ln>
        </p:spPr>
        <p:txBody>
          <a:bodyPr spcFirstLastPara="1" wrap="square" lIns="0" tIns="0" rIns="0" bIns="0" anchor="t" anchorCtr="0">
            <a:normAutofit/>
          </a:bodyPr>
          <a:lstStyle>
            <a:lvl1pPr marL="457200" marR="0" lvl="0" indent="-22860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01"/>
          <p:cNvSpPr/>
          <p:nvPr/>
        </p:nvSpPr>
        <p:spPr>
          <a:xfrm>
            <a:off x="0" y="6291470"/>
            <a:ext cx="1003853" cy="56652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3" name="Google Shape;13;p501"/>
          <p:cNvCxnSpPr/>
          <p:nvPr/>
        </p:nvCxnSpPr>
        <p:spPr>
          <a:xfrm>
            <a:off x="315367" y="3389244"/>
            <a:ext cx="402102" cy="0"/>
          </a:xfrm>
          <a:prstGeom prst="straightConnector1">
            <a:avLst/>
          </a:prstGeom>
          <a:noFill/>
          <a:ln w="19050" cap="flat" cmpd="sng">
            <a:solidFill>
              <a:schemeClr val="dk1"/>
            </a:solidFill>
            <a:prstDash val="solid"/>
            <a:miter lim="800000"/>
            <a:headEnd type="none" w="sm" len="sm"/>
            <a:tailEnd type="none" w="sm" len="sm"/>
          </a:ln>
        </p:spPr>
      </p:cxnSp>
      <p:cxnSp>
        <p:nvCxnSpPr>
          <p:cNvPr id="14" name="Google Shape;14;p501"/>
          <p:cNvCxnSpPr/>
          <p:nvPr/>
        </p:nvCxnSpPr>
        <p:spPr>
          <a:xfrm>
            <a:off x="315367" y="3468757"/>
            <a:ext cx="201051" cy="0"/>
          </a:xfrm>
          <a:prstGeom prst="straightConnector1">
            <a:avLst/>
          </a:prstGeom>
          <a:noFill/>
          <a:ln w="19050" cap="flat" cmpd="sng">
            <a:solidFill>
              <a:schemeClr val="dk1"/>
            </a:solidFill>
            <a:prstDash val="solid"/>
            <a:miter lim="800000"/>
            <a:headEnd type="none" w="sm" len="sm"/>
            <a:tailEnd type="none" w="sm" len="sm"/>
          </a:ln>
        </p:spPr>
      </p:cxnSp>
      <p:sp>
        <p:nvSpPr>
          <p:cNvPr id="15" name="Google Shape;15;p501"/>
          <p:cNvSpPr txBox="1"/>
          <p:nvPr/>
        </p:nvSpPr>
        <p:spPr>
          <a:xfrm>
            <a:off x="0" y="6376228"/>
            <a:ext cx="1003852"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chemeClr val="dk1"/>
                </a:solidFill>
                <a:latin typeface="Open Sans SemiBold"/>
                <a:ea typeface="Open Sans SemiBold"/>
                <a:cs typeface="Open Sans SemiBold"/>
                <a:sym typeface="Open Sans SemiBold"/>
              </a:rPr>
              <a:t>‹#›</a:t>
            </a:fld>
            <a:endParaRPr sz="800" b="1" i="0" u="none" strike="noStrike" cap="none">
              <a:solidFill>
                <a:schemeClr val="dk1"/>
              </a:solidFill>
              <a:latin typeface="Open Sans SemiBold"/>
              <a:ea typeface="Open Sans SemiBold"/>
              <a:cs typeface="Open Sans SemiBold"/>
              <a:sym typeface="Open Sans SemiBold"/>
            </a:endParaRPr>
          </a:p>
        </p:txBody>
      </p:sp>
      <p:pic>
        <p:nvPicPr>
          <p:cNvPr id="3" name="Graphic 2">
            <a:extLst>
              <a:ext uri="{FF2B5EF4-FFF2-40B4-BE49-F238E27FC236}">
                <a16:creationId xmlns:a16="http://schemas.microsoft.com/office/drawing/2014/main" id="{BA518F2A-CD46-A6E4-6202-C9DFBDE4A763}"/>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150893" y="116647"/>
            <a:ext cx="731050" cy="268052"/>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87" r:id="rId2"/>
    <p:sldLayoutId id="2147483903" r:id="rId3"/>
    <p:sldLayoutId id="2147483908" r:id="rId4"/>
    <p:sldLayoutId id="2147483910" r:id="rId5"/>
    <p:sldLayoutId id="2147483911" r:id="rId6"/>
    <p:sldLayoutId id="2147483912"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 id="2147483925" r:id="rId18"/>
    <p:sldLayoutId id="2147483926" r:id="rId19"/>
    <p:sldLayoutId id="2147483927" r:id="rId20"/>
    <p:sldLayoutId id="2147483932" r:id="rId21"/>
    <p:sldLayoutId id="2147483933"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346">
          <p15:clr>
            <a:srgbClr val="F26B43"/>
          </p15:clr>
        </p15:guide>
        <p15:guide id="4" orient="horz" pos="3952">
          <p15:clr>
            <a:srgbClr val="F26B43"/>
          </p15:clr>
        </p15:guide>
        <p15:guide id="5" pos="642">
          <p15:clr>
            <a:srgbClr val="F26B43"/>
          </p15:clr>
        </p15:guide>
        <p15:guide id="6" pos="7038">
          <p15:clr>
            <a:srgbClr val="F26B43"/>
          </p15:clr>
        </p15:guide>
        <p15:guide id="7">
          <p15:clr>
            <a:srgbClr val="F26B43"/>
          </p15:clr>
        </p15:guide>
        <p15:guide id="8" pos="7680">
          <p15:clr>
            <a:srgbClr val="F26B43"/>
          </p15:clr>
        </p15:guide>
        <p15:guide id="9" orient="horz">
          <p15:clr>
            <a:srgbClr val="F26B43"/>
          </p15:clr>
        </p15:guide>
        <p15:guide id="10" orient="horz" pos="4320">
          <p15:clr>
            <a:srgbClr val="F26B43"/>
          </p15:clr>
        </p15:guide>
        <p15:guide id="11" pos="1277">
          <p15:clr>
            <a:srgbClr val="F26B43"/>
          </p15:clr>
        </p15:guide>
        <p15:guide id="12" orient="horz" pos="709">
          <p15:clr>
            <a:srgbClr val="F26B43"/>
          </p15:clr>
        </p15:guide>
        <p15:guide id="13" pos="191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4800000" scaled="0"/>
          <a:tileRect/>
        </a:gradFill>
        <a:effectLst/>
      </p:bgPr>
    </p:bg>
    <p:spTree>
      <p:nvGrpSpPr>
        <p:cNvPr id="1" name="Shape 1524"/>
        <p:cNvGrpSpPr/>
        <p:nvPr/>
      </p:nvGrpSpPr>
      <p:grpSpPr>
        <a:xfrm>
          <a:off x="0" y="0"/>
          <a:ext cx="0" cy="0"/>
          <a:chOff x="0" y="0"/>
          <a:chExt cx="0" cy="0"/>
        </a:xfrm>
      </p:grpSpPr>
      <p:grpSp>
        <p:nvGrpSpPr>
          <p:cNvPr id="36" name="Group 35">
            <a:extLst>
              <a:ext uri="{FF2B5EF4-FFF2-40B4-BE49-F238E27FC236}">
                <a16:creationId xmlns:a16="http://schemas.microsoft.com/office/drawing/2014/main" id="{480B91ED-2681-AE5C-BD28-18CA33C0F3E5}"/>
              </a:ext>
            </a:extLst>
          </p:cNvPr>
          <p:cNvGrpSpPr/>
          <p:nvPr/>
        </p:nvGrpSpPr>
        <p:grpSpPr>
          <a:xfrm>
            <a:off x="1443970" y="3066811"/>
            <a:ext cx="7379730" cy="6087163"/>
            <a:chOff x="1819678" y="523949"/>
            <a:chExt cx="326113" cy="268994"/>
          </a:xfrm>
          <a:solidFill>
            <a:schemeClr val="accent1">
              <a:alpha val="10000"/>
            </a:schemeClr>
          </a:solidFill>
        </p:grpSpPr>
        <p:sp>
          <p:nvSpPr>
            <p:cNvPr id="33" name="Freeform: Shape 32">
              <a:extLst>
                <a:ext uri="{FF2B5EF4-FFF2-40B4-BE49-F238E27FC236}">
                  <a16:creationId xmlns:a16="http://schemas.microsoft.com/office/drawing/2014/main" id="{5963BB92-4AC0-657B-FEB8-29F357576F7C}"/>
                </a:ext>
              </a:extLst>
            </p:cNvPr>
            <p:cNvSpPr/>
            <p:nvPr/>
          </p:nvSpPr>
          <p:spPr>
            <a:xfrm>
              <a:off x="1819678" y="6298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grpFill/>
            <a:ln w="5302"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2A47EA9-5F05-A79C-F47C-14189B670380}"/>
                </a:ext>
              </a:extLst>
            </p:cNvPr>
            <p:cNvSpPr/>
            <p:nvPr/>
          </p:nvSpPr>
          <p:spPr>
            <a:xfrm>
              <a:off x="1931264" y="6298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grpFill/>
            <a:ln w="5302"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ED906B9-20C7-1239-F6D6-812BE3213BC3}"/>
                </a:ext>
              </a:extLst>
            </p:cNvPr>
            <p:cNvSpPr/>
            <p:nvPr/>
          </p:nvSpPr>
          <p:spPr>
            <a:xfrm>
              <a:off x="1876850" y="5239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grpFill/>
            <a:ln w="5302" cap="flat">
              <a:noFill/>
              <a:prstDash val="solid"/>
              <a:miter/>
            </a:ln>
          </p:spPr>
          <p:txBody>
            <a:bodyPr rtlCol="0" anchor="ctr"/>
            <a:lstStyle/>
            <a:p>
              <a:endParaRPr lang="en-US"/>
            </a:p>
          </p:txBody>
        </p:sp>
      </p:grpSp>
      <p:sp>
        <p:nvSpPr>
          <p:cNvPr id="1525" name="Google Shape;1525;p1"/>
          <p:cNvSpPr txBox="1">
            <a:spLocks noGrp="1"/>
          </p:cNvSpPr>
          <p:nvPr>
            <p:ph type="ctrTitle" idx="4294967295"/>
          </p:nvPr>
        </p:nvSpPr>
        <p:spPr>
          <a:xfrm>
            <a:off x="134768" y="1273261"/>
            <a:ext cx="5689055" cy="1492756"/>
          </a:xfrm>
          <a:prstGeom prst="rect">
            <a:avLst/>
          </a:prstGeom>
          <a:noFill/>
          <a:ln>
            <a:noFill/>
          </a:ln>
        </p:spPr>
        <p:txBody>
          <a:bodyPr spcFirstLastPara="1" wrap="square" lIns="0" tIns="192000" rIns="0" bIns="0" anchor="t" anchorCtr="0">
            <a:noAutofit/>
          </a:bodyPr>
          <a:lstStyle/>
          <a:p>
            <a:pPr lvl="0">
              <a:lnSpc>
                <a:spcPct val="100000"/>
              </a:lnSpc>
              <a:buClr>
                <a:schemeClr val="accent2"/>
              </a:buClr>
              <a:buSzPts val="6600"/>
            </a:pPr>
            <a:r>
              <a:rPr lang="en-US" sz="2800" dirty="0">
                <a:solidFill>
                  <a:schemeClr val="bg1"/>
                </a:solidFill>
              </a:rPr>
              <a:t>QUỸ ĐẦU T</a:t>
            </a:r>
            <a:r>
              <a:rPr lang="vi-VN" sz="2800" dirty="0">
                <a:solidFill>
                  <a:schemeClr val="bg1"/>
                </a:solidFill>
              </a:rPr>
              <a:t>Ư</a:t>
            </a:r>
            <a:r>
              <a:rPr lang="en-US" sz="2800" dirty="0">
                <a:solidFill>
                  <a:schemeClr val="bg1"/>
                </a:solidFill>
              </a:rPr>
              <a:t> DOANH NGHIỆP DẪN ĐẦU LP</a:t>
            </a:r>
            <a:br>
              <a:rPr lang="en-US" sz="3000" dirty="0">
                <a:solidFill>
                  <a:schemeClr val="bg1"/>
                </a:solidFill>
              </a:rPr>
            </a:br>
            <a:br>
              <a:rPr lang="en-US" sz="3000" dirty="0">
                <a:solidFill>
                  <a:schemeClr val="bg1"/>
                </a:solidFill>
              </a:rPr>
            </a:br>
            <a:endParaRPr sz="3000" b="1" i="0" u="none" strike="noStrike" cap="none" dirty="0">
              <a:solidFill>
                <a:srgbClr val="FFC000"/>
              </a:solidFill>
              <a:latin typeface="Arial"/>
              <a:ea typeface="Arial"/>
              <a:cs typeface="Arial"/>
              <a:sym typeface="Arial"/>
            </a:endParaRPr>
          </a:p>
        </p:txBody>
      </p:sp>
      <p:sp>
        <p:nvSpPr>
          <p:cNvPr id="2" name="Rectangle 1">
            <a:extLst>
              <a:ext uri="{FF2B5EF4-FFF2-40B4-BE49-F238E27FC236}">
                <a16:creationId xmlns:a16="http://schemas.microsoft.com/office/drawing/2014/main" id="{28F1F308-3D75-42D1-AB6F-A775C7D05639}"/>
              </a:ext>
            </a:extLst>
          </p:cNvPr>
          <p:cNvSpPr/>
          <p:nvPr/>
        </p:nvSpPr>
        <p:spPr>
          <a:xfrm>
            <a:off x="78652" y="2955939"/>
            <a:ext cx="4756430" cy="553998"/>
          </a:xfrm>
          <a:prstGeom prst="rect">
            <a:avLst/>
          </a:prstGeom>
        </p:spPr>
        <p:txBody>
          <a:bodyPr wrap="none">
            <a:spAutoFit/>
          </a:bodyPr>
          <a:lstStyle/>
          <a:p>
            <a:r>
              <a:rPr lang="en-US" sz="3000" b="1" dirty="0">
                <a:solidFill>
                  <a:schemeClr val="accent1">
                    <a:lumMod val="75000"/>
                  </a:schemeClr>
                </a:solidFill>
              </a:rPr>
              <a:t>BÁO CÁO THÁNG 7.2026</a:t>
            </a:r>
          </a:p>
        </p:txBody>
      </p:sp>
      <p:pic>
        <p:nvPicPr>
          <p:cNvPr id="38" name="Picture 37">
            <a:extLst>
              <a:ext uri="{FF2B5EF4-FFF2-40B4-BE49-F238E27FC236}">
                <a16:creationId xmlns:a16="http://schemas.microsoft.com/office/drawing/2014/main" id="{950C27B2-A3DA-46E2-AE1B-CB9DCB549F8D}"/>
              </a:ext>
            </a:extLst>
          </p:cNvPr>
          <p:cNvPicPr>
            <a:picLocks noChangeAspect="1"/>
          </p:cNvPicPr>
          <p:nvPr/>
        </p:nvPicPr>
        <p:blipFill>
          <a:blip r:embed="rId3"/>
          <a:stretch>
            <a:fillRect/>
          </a:stretch>
        </p:blipFill>
        <p:spPr>
          <a:xfrm>
            <a:off x="6633556" y="-18872"/>
            <a:ext cx="5568315" cy="6858000"/>
          </a:xfrm>
          <a:prstGeom prst="rect">
            <a:avLst/>
          </a:prstGeom>
        </p:spPr>
      </p:pic>
      <p:sp>
        <p:nvSpPr>
          <p:cNvPr id="39" name="Title 1">
            <a:extLst>
              <a:ext uri="{FF2B5EF4-FFF2-40B4-BE49-F238E27FC236}">
                <a16:creationId xmlns:a16="http://schemas.microsoft.com/office/drawing/2014/main" id="{AA98AAC4-CAED-4652-A5B3-4D18A4F728A2}"/>
              </a:ext>
            </a:extLst>
          </p:cNvPr>
          <p:cNvSpPr txBox="1">
            <a:spLocks/>
          </p:cNvSpPr>
          <p:nvPr/>
        </p:nvSpPr>
        <p:spPr bwMode="auto">
          <a:xfrm>
            <a:off x="6769507" y="53397"/>
            <a:ext cx="4959752" cy="11602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r" rtl="0" eaLnBrk="0" fontAlgn="base" hangingPunct="0">
              <a:spcBef>
                <a:spcPct val="0"/>
              </a:spcBef>
              <a:spcAft>
                <a:spcPct val="0"/>
              </a:spcAft>
              <a:defRPr sz="3000">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Arial" charset="0"/>
              </a:defRPr>
            </a:lvl2pPr>
            <a:lvl3pPr algn="l" rtl="0" eaLnBrk="0" fontAlgn="base" hangingPunct="0">
              <a:spcBef>
                <a:spcPct val="0"/>
              </a:spcBef>
              <a:spcAft>
                <a:spcPct val="0"/>
              </a:spcAft>
              <a:defRPr sz="2000">
                <a:solidFill>
                  <a:schemeClr val="bg1"/>
                </a:solidFill>
                <a:latin typeface="Arial" charset="0"/>
              </a:defRPr>
            </a:lvl3pPr>
            <a:lvl4pPr algn="l" rtl="0" eaLnBrk="0" fontAlgn="base" hangingPunct="0">
              <a:spcBef>
                <a:spcPct val="0"/>
              </a:spcBef>
              <a:spcAft>
                <a:spcPct val="0"/>
              </a:spcAft>
              <a:defRPr sz="2000">
                <a:solidFill>
                  <a:schemeClr val="bg1"/>
                </a:solidFill>
                <a:latin typeface="Arial" charset="0"/>
              </a:defRPr>
            </a:lvl4pPr>
            <a:lvl5pPr algn="l" rtl="0" eaLnBrk="0" fontAlgn="base" hangingPunct="0">
              <a:spcBef>
                <a:spcPct val="0"/>
              </a:spcBef>
              <a:spcAft>
                <a:spcPct val="0"/>
              </a:spcAft>
              <a:defRPr sz="2000">
                <a:solidFill>
                  <a:schemeClr val="bg1"/>
                </a:solidFill>
                <a:latin typeface="Arial" charset="0"/>
              </a:defRPr>
            </a:lvl5pPr>
            <a:lvl6pPr marL="457200" algn="l" rtl="0" eaLnBrk="1" fontAlgn="base" hangingPunct="1">
              <a:spcBef>
                <a:spcPct val="0"/>
              </a:spcBef>
              <a:spcAft>
                <a:spcPct val="0"/>
              </a:spcAft>
              <a:defRPr sz="2000">
                <a:solidFill>
                  <a:schemeClr val="bg1"/>
                </a:solidFill>
                <a:latin typeface="Arial" charset="0"/>
              </a:defRPr>
            </a:lvl6pPr>
            <a:lvl7pPr marL="914400" algn="l" rtl="0" eaLnBrk="1" fontAlgn="base" hangingPunct="1">
              <a:spcBef>
                <a:spcPct val="0"/>
              </a:spcBef>
              <a:spcAft>
                <a:spcPct val="0"/>
              </a:spcAft>
              <a:defRPr sz="2000">
                <a:solidFill>
                  <a:schemeClr val="bg1"/>
                </a:solidFill>
                <a:latin typeface="Arial" charset="0"/>
              </a:defRPr>
            </a:lvl7pPr>
            <a:lvl8pPr marL="1371600" algn="l" rtl="0" eaLnBrk="1" fontAlgn="base" hangingPunct="1">
              <a:spcBef>
                <a:spcPct val="0"/>
              </a:spcBef>
              <a:spcAft>
                <a:spcPct val="0"/>
              </a:spcAft>
              <a:defRPr sz="2000">
                <a:solidFill>
                  <a:schemeClr val="bg1"/>
                </a:solidFill>
                <a:latin typeface="Arial" charset="0"/>
              </a:defRPr>
            </a:lvl8pPr>
            <a:lvl9pPr marL="1828800" algn="l" rtl="0" eaLnBrk="1" fontAlgn="base" hangingPunct="1">
              <a:spcBef>
                <a:spcPct val="0"/>
              </a:spcBef>
              <a:spcAft>
                <a:spcPct val="0"/>
              </a:spcAft>
              <a:defRPr sz="2000">
                <a:solidFill>
                  <a:schemeClr val="bg1"/>
                </a:solidFill>
                <a:latin typeface="Arial" charset="0"/>
              </a:defRPr>
            </a:lvl9pPr>
          </a:lstStyle>
          <a:p>
            <a:pPr algn="l"/>
            <a:r>
              <a:rPr lang="en-US" sz="1400" b="1" kern="0" dirty="0">
                <a:solidFill>
                  <a:schemeClr val="accent1">
                    <a:lumMod val="60000"/>
                    <a:lumOff val="40000"/>
                  </a:schemeClr>
                </a:solidFill>
                <a:ea typeface="Tahoma" pitchFamily="34" charset="0"/>
                <a:cs typeface="Tahoma" pitchFamily="34" charset="0"/>
              </a:rPr>
              <a:t>        Think GROWTH</a:t>
            </a:r>
          </a:p>
          <a:p>
            <a:pPr algn="l"/>
            <a:r>
              <a:rPr lang="en-US" sz="1400" b="1" kern="0" dirty="0">
                <a:solidFill>
                  <a:schemeClr val="accent1">
                    <a:lumMod val="60000"/>
                    <a:lumOff val="40000"/>
                  </a:schemeClr>
                </a:solidFill>
                <a:ea typeface="Tahoma" pitchFamily="34" charset="0"/>
                <a:cs typeface="Tahoma" pitchFamily="34" charset="0"/>
              </a:rPr>
              <a:t>                  Think LEADERS</a:t>
            </a:r>
            <a:br>
              <a:rPr lang="en-US" sz="1400" b="1" kern="0" dirty="0">
                <a:solidFill>
                  <a:schemeClr val="accent1">
                    <a:lumMod val="60000"/>
                    <a:lumOff val="40000"/>
                  </a:schemeClr>
                </a:solidFill>
                <a:ea typeface="Tahoma" pitchFamily="34" charset="0"/>
                <a:cs typeface="Tahoma" pitchFamily="34" charset="0"/>
              </a:rPr>
            </a:br>
            <a:r>
              <a:rPr lang="en-US" sz="1400" b="1" kern="0" dirty="0">
                <a:solidFill>
                  <a:schemeClr val="accent1">
                    <a:lumMod val="60000"/>
                    <a:lumOff val="40000"/>
                  </a:schemeClr>
                </a:solidFill>
                <a:ea typeface="Tahoma" pitchFamily="34" charset="0"/>
                <a:cs typeface="Tahoma" pitchFamily="34" charset="0"/>
              </a:rPr>
              <a:t>                                  Think LP MARKET LEADERS FUND</a:t>
            </a:r>
            <a:endParaRPr lang="vi-VN" sz="1400" b="1" kern="0" dirty="0">
              <a:solidFill>
                <a:schemeClr val="accent1">
                  <a:lumMod val="60000"/>
                  <a:lumOff val="40000"/>
                </a:schemeClr>
              </a:solidFill>
              <a:ea typeface="Tahoma" pitchFamily="34" charset="0"/>
              <a:cs typeface="Tahoma" pitchFamily="34" charset="0"/>
            </a:endParaRPr>
          </a:p>
        </p:txBody>
      </p:sp>
      <p:grpSp>
        <p:nvGrpSpPr>
          <p:cNvPr id="40" name="Group 39">
            <a:extLst>
              <a:ext uri="{FF2B5EF4-FFF2-40B4-BE49-F238E27FC236}">
                <a16:creationId xmlns:a16="http://schemas.microsoft.com/office/drawing/2014/main" id="{7C26DC7F-1D8A-418F-AFCA-361C81E28FBE}"/>
              </a:ext>
            </a:extLst>
          </p:cNvPr>
          <p:cNvGrpSpPr/>
          <p:nvPr/>
        </p:nvGrpSpPr>
        <p:grpSpPr>
          <a:xfrm>
            <a:off x="129441" y="53397"/>
            <a:ext cx="1591055" cy="582910"/>
            <a:chOff x="402336" y="371549"/>
            <a:chExt cx="1591055" cy="582910"/>
          </a:xfrm>
        </p:grpSpPr>
        <p:grpSp>
          <p:nvGrpSpPr>
            <p:cNvPr id="43" name="Group 42">
              <a:extLst>
                <a:ext uri="{FF2B5EF4-FFF2-40B4-BE49-F238E27FC236}">
                  <a16:creationId xmlns:a16="http://schemas.microsoft.com/office/drawing/2014/main" id="{6F5040AF-AFAA-465D-A7DC-D302E1746FD3}"/>
                </a:ext>
              </a:extLst>
            </p:cNvPr>
            <p:cNvGrpSpPr/>
            <p:nvPr/>
          </p:nvGrpSpPr>
          <p:grpSpPr>
            <a:xfrm>
              <a:off x="402336" y="371549"/>
              <a:ext cx="1591055" cy="402749"/>
              <a:chOff x="402336" y="371549"/>
              <a:chExt cx="1591055" cy="402749"/>
            </a:xfrm>
          </p:grpSpPr>
          <p:sp>
            <p:nvSpPr>
              <p:cNvPr id="60" name="Freeform: Shape 59">
                <a:extLst>
                  <a:ext uri="{FF2B5EF4-FFF2-40B4-BE49-F238E27FC236}">
                    <a16:creationId xmlns:a16="http://schemas.microsoft.com/office/drawing/2014/main" id="{8877D7CA-D3EE-47AB-A145-9FF5CD0DE0F2}"/>
                  </a:ext>
                </a:extLst>
              </p:cNvPr>
              <p:cNvSpPr/>
              <p:nvPr/>
            </p:nvSpPr>
            <p:spPr>
              <a:xfrm>
                <a:off x="402336" y="504084"/>
                <a:ext cx="177455" cy="268570"/>
              </a:xfrm>
              <a:custGeom>
                <a:avLst/>
                <a:gdLst>
                  <a:gd name="connsiteX0" fmla="*/ 0 w 177455"/>
                  <a:gd name="connsiteY0" fmla="*/ 268571 h 268570"/>
                  <a:gd name="connsiteX1" fmla="*/ 177456 w 177455"/>
                  <a:gd name="connsiteY1" fmla="*/ 268571 h 268570"/>
                  <a:gd name="connsiteX2" fmla="*/ 177456 w 177455"/>
                  <a:gd name="connsiteY2" fmla="*/ 223013 h 268570"/>
                  <a:gd name="connsiteX3" fmla="*/ 52982 w 177455"/>
                  <a:gd name="connsiteY3" fmla="*/ 223013 h 268570"/>
                  <a:gd name="connsiteX4" fmla="*/ 52982 w 177455"/>
                  <a:gd name="connsiteY4" fmla="*/ 0 h 268570"/>
                  <a:gd name="connsiteX5" fmla="*/ 0 w 177455"/>
                  <a:gd name="connsiteY5" fmla="*/ 0 h 268570"/>
                  <a:gd name="connsiteX6" fmla="*/ 0 w 177455"/>
                  <a:gd name="connsiteY6" fmla="*/ 268571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455" h="268570">
                    <a:moveTo>
                      <a:pt x="0" y="268571"/>
                    </a:moveTo>
                    <a:lnTo>
                      <a:pt x="177456" y="268571"/>
                    </a:lnTo>
                    <a:lnTo>
                      <a:pt x="177456" y="223013"/>
                    </a:lnTo>
                    <a:lnTo>
                      <a:pt x="52982" y="223013"/>
                    </a:lnTo>
                    <a:lnTo>
                      <a:pt x="52982" y="0"/>
                    </a:lnTo>
                    <a:lnTo>
                      <a:pt x="0" y="0"/>
                    </a:lnTo>
                    <a:lnTo>
                      <a:pt x="0" y="268571"/>
                    </a:lnTo>
                    <a:close/>
                  </a:path>
                </a:pathLst>
              </a:custGeom>
              <a:solidFill>
                <a:schemeClr val="accent1"/>
              </a:solidFill>
              <a:ln w="5302"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1E3FEE0A-9EA0-4A33-80D4-B1FADF36F9B1}"/>
                  </a:ext>
                </a:extLst>
              </p:cNvPr>
              <p:cNvSpPr/>
              <p:nvPr/>
            </p:nvSpPr>
            <p:spPr>
              <a:xfrm>
                <a:off x="606044" y="504084"/>
                <a:ext cx="196389" cy="268570"/>
              </a:xfrm>
              <a:custGeom>
                <a:avLst/>
                <a:gdLst>
                  <a:gd name="connsiteX0" fmla="*/ 0 w 196389"/>
                  <a:gd name="connsiteY0" fmla="*/ 268571 h 268570"/>
                  <a:gd name="connsiteX1" fmla="*/ 52982 w 196389"/>
                  <a:gd name="connsiteY1" fmla="*/ 268571 h 268570"/>
                  <a:gd name="connsiteX2" fmla="*/ 52982 w 196389"/>
                  <a:gd name="connsiteY2" fmla="*/ 169607 h 268570"/>
                  <a:gd name="connsiteX3" fmla="*/ 111003 w 196389"/>
                  <a:gd name="connsiteY3" fmla="*/ 169607 h 268570"/>
                  <a:gd name="connsiteX4" fmla="*/ 196389 w 196389"/>
                  <a:gd name="connsiteY4" fmla="*/ 86235 h 268570"/>
                  <a:gd name="connsiteX5" fmla="*/ 111003 w 196389"/>
                  <a:gd name="connsiteY5" fmla="*/ 0 h 268570"/>
                  <a:gd name="connsiteX6" fmla="*/ 53 w 196389"/>
                  <a:gd name="connsiteY6" fmla="*/ 0 h 268570"/>
                  <a:gd name="connsiteX7" fmla="*/ 53 w 196389"/>
                  <a:gd name="connsiteY7" fmla="*/ 268571 h 268570"/>
                  <a:gd name="connsiteX8" fmla="*/ 101934 w 196389"/>
                  <a:gd name="connsiteY8" fmla="*/ 127338 h 268570"/>
                  <a:gd name="connsiteX9" fmla="*/ 52982 w 196389"/>
                  <a:gd name="connsiteY9" fmla="*/ 127338 h 268570"/>
                  <a:gd name="connsiteX10" fmla="*/ 52982 w 196389"/>
                  <a:gd name="connsiteY10" fmla="*/ 43118 h 268570"/>
                  <a:gd name="connsiteX11" fmla="*/ 101934 w 196389"/>
                  <a:gd name="connsiteY11" fmla="*/ 43118 h 268570"/>
                  <a:gd name="connsiteX12" fmla="*/ 150408 w 196389"/>
                  <a:gd name="connsiteY12" fmla="*/ 84591 h 268570"/>
                  <a:gd name="connsiteX13" fmla="*/ 101934 w 196389"/>
                  <a:gd name="connsiteY13" fmla="*/ 127338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389" h="268570">
                    <a:moveTo>
                      <a:pt x="0" y="268571"/>
                    </a:moveTo>
                    <a:lnTo>
                      <a:pt x="52982" y="268571"/>
                    </a:lnTo>
                    <a:lnTo>
                      <a:pt x="52982" y="169607"/>
                    </a:lnTo>
                    <a:lnTo>
                      <a:pt x="111003" y="169607"/>
                    </a:lnTo>
                    <a:cubicBezTo>
                      <a:pt x="162076" y="169607"/>
                      <a:pt x="196389" y="136089"/>
                      <a:pt x="196389" y="86235"/>
                    </a:cubicBezTo>
                    <a:cubicBezTo>
                      <a:pt x="196389" y="36382"/>
                      <a:pt x="161280" y="0"/>
                      <a:pt x="111003" y="0"/>
                    </a:cubicBezTo>
                    <a:lnTo>
                      <a:pt x="53" y="0"/>
                    </a:lnTo>
                    <a:lnTo>
                      <a:pt x="53" y="268571"/>
                    </a:lnTo>
                    <a:close/>
                    <a:moveTo>
                      <a:pt x="101934" y="127338"/>
                    </a:moveTo>
                    <a:lnTo>
                      <a:pt x="52982" y="127338"/>
                    </a:lnTo>
                    <a:lnTo>
                      <a:pt x="52982" y="43118"/>
                    </a:lnTo>
                    <a:lnTo>
                      <a:pt x="101934" y="43118"/>
                    </a:lnTo>
                    <a:cubicBezTo>
                      <a:pt x="132747" y="43118"/>
                      <a:pt x="150408" y="58233"/>
                      <a:pt x="150408" y="84591"/>
                    </a:cubicBezTo>
                    <a:cubicBezTo>
                      <a:pt x="150408" y="110950"/>
                      <a:pt x="133171" y="127338"/>
                      <a:pt x="101934" y="127338"/>
                    </a:cubicBezTo>
                  </a:path>
                </a:pathLst>
              </a:custGeom>
              <a:solidFill>
                <a:schemeClr val="accent1"/>
              </a:solidFill>
              <a:ln w="5302"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6F3E38DF-E45E-414D-853E-8A108B21C125}"/>
                  </a:ext>
                </a:extLst>
              </p:cNvPr>
              <p:cNvSpPr/>
              <p:nvPr/>
            </p:nvSpPr>
            <p:spPr>
              <a:xfrm>
                <a:off x="1067980" y="569423"/>
                <a:ext cx="177402" cy="204875"/>
              </a:xfrm>
              <a:custGeom>
                <a:avLst/>
                <a:gdLst>
                  <a:gd name="connsiteX0" fmla="*/ 90796 w 177402"/>
                  <a:gd name="connsiteY0" fmla="*/ 36913 h 204875"/>
                  <a:gd name="connsiteX1" fmla="*/ 126913 w 177402"/>
                  <a:gd name="connsiteY1" fmla="*/ 59930 h 204875"/>
                  <a:gd name="connsiteX2" fmla="*/ 91061 w 177402"/>
                  <a:gd name="connsiteY2" fmla="*/ 84963 h 204875"/>
                  <a:gd name="connsiteX3" fmla="*/ 0 w 177402"/>
                  <a:gd name="connsiteY3" fmla="*/ 155181 h 204875"/>
                  <a:gd name="connsiteX4" fmla="*/ 66347 w 177402"/>
                  <a:gd name="connsiteY4" fmla="*/ 204875 h 204875"/>
                  <a:gd name="connsiteX5" fmla="*/ 124951 w 177402"/>
                  <a:gd name="connsiteY5" fmla="*/ 185836 h 204875"/>
                  <a:gd name="connsiteX6" fmla="*/ 128239 w 177402"/>
                  <a:gd name="connsiteY6" fmla="*/ 182229 h 204875"/>
                  <a:gd name="connsiteX7" fmla="*/ 128557 w 177402"/>
                  <a:gd name="connsiteY7" fmla="*/ 187108 h 204875"/>
                  <a:gd name="connsiteX8" fmla="*/ 131315 w 177402"/>
                  <a:gd name="connsiteY8" fmla="*/ 203231 h 204875"/>
                  <a:gd name="connsiteX9" fmla="*/ 177403 w 177402"/>
                  <a:gd name="connsiteY9" fmla="*/ 203231 h 204875"/>
                  <a:gd name="connsiteX10" fmla="*/ 177403 w 177402"/>
                  <a:gd name="connsiteY10" fmla="*/ 77591 h 204875"/>
                  <a:gd name="connsiteX11" fmla="*/ 93236 w 177402"/>
                  <a:gd name="connsiteY11" fmla="*/ 0 h 204875"/>
                  <a:gd name="connsiteX12" fmla="*/ 6629 w 177402"/>
                  <a:gd name="connsiteY12" fmla="*/ 66931 h 204875"/>
                  <a:gd name="connsiteX13" fmla="*/ 52452 w 177402"/>
                  <a:gd name="connsiteY13" fmla="*/ 66931 h 204875"/>
                  <a:gd name="connsiteX14" fmla="*/ 90796 w 177402"/>
                  <a:gd name="connsiteY14" fmla="*/ 36966 h 204875"/>
                  <a:gd name="connsiteX15" fmla="*/ 77219 w 177402"/>
                  <a:gd name="connsiteY15" fmla="*/ 174539 h 204875"/>
                  <a:gd name="connsiteX16" fmla="*/ 49323 w 177402"/>
                  <a:gd name="connsiteY16" fmla="*/ 149878 h 204875"/>
                  <a:gd name="connsiteX17" fmla="*/ 91221 w 177402"/>
                  <a:gd name="connsiteY17" fmla="*/ 116200 h 204875"/>
                  <a:gd name="connsiteX18" fmla="*/ 124633 w 177402"/>
                  <a:gd name="connsiteY18" fmla="*/ 104851 h 204875"/>
                  <a:gd name="connsiteX19" fmla="*/ 128239 w 177402"/>
                  <a:gd name="connsiteY19" fmla="*/ 101244 h 204875"/>
                  <a:gd name="connsiteX20" fmla="*/ 127762 w 177402"/>
                  <a:gd name="connsiteY20" fmla="*/ 128504 h 204875"/>
                  <a:gd name="connsiteX21" fmla="*/ 77219 w 177402"/>
                  <a:gd name="connsiteY21" fmla="*/ 174486 h 2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402" h="204875">
                    <a:moveTo>
                      <a:pt x="90796" y="36913"/>
                    </a:moveTo>
                    <a:cubicBezTo>
                      <a:pt x="113071" y="36913"/>
                      <a:pt x="126913" y="45716"/>
                      <a:pt x="126913" y="59930"/>
                    </a:cubicBezTo>
                    <a:cubicBezTo>
                      <a:pt x="126913" y="75310"/>
                      <a:pt x="118534" y="81197"/>
                      <a:pt x="91061" y="84963"/>
                    </a:cubicBezTo>
                    <a:cubicBezTo>
                      <a:pt x="34632" y="92706"/>
                      <a:pt x="0" y="100237"/>
                      <a:pt x="0" y="155181"/>
                    </a:cubicBezTo>
                    <a:cubicBezTo>
                      <a:pt x="0" y="189601"/>
                      <a:pt x="24237" y="204875"/>
                      <a:pt x="66347" y="204875"/>
                    </a:cubicBezTo>
                    <a:cubicBezTo>
                      <a:pt x="91114" y="204875"/>
                      <a:pt x="111798" y="200314"/>
                      <a:pt x="124951" y="185836"/>
                    </a:cubicBezTo>
                    <a:lnTo>
                      <a:pt x="128239" y="182229"/>
                    </a:lnTo>
                    <a:lnTo>
                      <a:pt x="128557" y="187108"/>
                    </a:lnTo>
                    <a:cubicBezTo>
                      <a:pt x="128929" y="192624"/>
                      <a:pt x="129936" y="198617"/>
                      <a:pt x="131315" y="203231"/>
                    </a:cubicBezTo>
                    <a:lnTo>
                      <a:pt x="177403" y="203231"/>
                    </a:lnTo>
                    <a:lnTo>
                      <a:pt x="177403" y="77591"/>
                    </a:lnTo>
                    <a:cubicBezTo>
                      <a:pt x="177403" y="23919"/>
                      <a:pt x="151415" y="0"/>
                      <a:pt x="93236" y="0"/>
                    </a:cubicBezTo>
                    <a:cubicBezTo>
                      <a:pt x="35056" y="0"/>
                      <a:pt x="8380" y="21904"/>
                      <a:pt x="6629" y="66931"/>
                    </a:cubicBezTo>
                    <a:lnTo>
                      <a:pt x="52452" y="66931"/>
                    </a:lnTo>
                    <a:cubicBezTo>
                      <a:pt x="55793" y="46777"/>
                      <a:pt x="68362" y="36966"/>
                      <a:pt x="90796" y="36966"/>
                    </a:cubicBezTo>
                    <a:moveTo>
                      <a:pt x="77219" y="174539"/>
                    </a:moveTo>
                    <a:cubicBezTo>
                      <a:pt x="58975" y="174539"/>
                      <a:pt x="49323" y="166000"/>
                      <a:pt x="49323" y="149878"/>
                    </a:cubicBezTo>
                    <a:cubicBezTo>
                      <a:pt x="49323" y="131156"/>
                      <a:pt x="60672" y="122034"/>
                      <a:pt x="91221" y="116200"/>
                    </a:cubicBezTo>
                    <a:cubicBezTo>
                      <a:pt x="111533" y="112382"/>
                      <a:pt x="119966" y="109518"/>
                      <a:pt x="124633" y="104851"/>
                    </a:cubicBezTo>
                    <a:lnTo>
                      <a:pt x="128239" y="101244"/>
                    </a:lnTo>
                    <a:lnTo>
                      <a:pt x="127762" y="128504"/>
                    </a:lnTo>
                    <a:cubicBezTo>
                      <a:pt x="127338" y="154280"/>
                      <a:pt x="105116" y="174486"/>
                      <a:pt x="77219" y="174486"/>
                    </a:cubicBezTo>
                  </a:path>
                </a:pathLst>
              </a:custGeom>
              <a:solidFill>
                <a:schemeClr val="accent1"/>
              </a:solidFill>
              <a:ln w="5302"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53E9230-0E7B-4D51-A135-9657EDD946C4}"/>
                  </a:ext>
                </a:extLst>
              </p:cNvPr>
              <p:cNvSpPr/>
              <p:nvPr/>
            </p:nvSpPr>
            <p:spPr>
              <a:xfrm>
                <a:off x="1271901" y="569423"/>
                <a:ext cx="178993" cy="203284"/>
              </a:xfrm>
              <a:custGeom>
                <a:avLst/>
                <a:gdLst>
                  <a:gd name="connsiteX0" fmla="*/ 129300 w 178993"/>
                  <a:gd name="connsiteY0" fmla="*/ 203231 h 203284"/>
                  <a:gd name="connsiteX1" fmla="*/ 178994 w 178993"/>
                  <a:gd name="connsiteY1" fmla="*/ 203231 h 203284"/>
                  <a:gd name="connsiteX2" fmla="*/ 178994 w 178993"/>
                  <a:gd name="connsiteY2" fmla="*/ 65286 h 203284"/>
                  <a:gd name="connsiteX3" fmla="*/ 114132 w 178993"/>
                  <a:gd name="connsiteY3" fmla="*/ 0 h 203284"/>
                  <a:gd name="connsiteX4" fmla="*/ 50649 w 178993"/>
                  <a:gd name="connsiteY4" fmla="*/ 33836 h 203284"/>
                  <a:gd name="connsiteX5" fmla="*/ 46777 w 178993"/>
                  <a:gd name="connsiteY5" fmla="*/ 40943 h 203284"/>
                  <a:gd name="connsiteX6" fmla="*/ 46777 w 178993"/>
                  <a:gd name="connsiteY6" fmla="*/ 5357 h 203284"/>
                  <a:gd name="connsiteX7" fmla="*/ 0 w 178993"/>
                  <a:gd name="connsiteY7" fmla="*/ 5357 h 203284"/>
                  <a:gd name="connsiteX8" fmla="*/ 0 w 178993"/>
                  <a:gd name="connsiteY8" fmla="*/ 203284 h 203284"/>
                  <a:gd name="connsiteX9" fmla="*/ 49270 w 178993"/>
                  <a:gd name="connsiteY9" fmla="*/ 203284 h 203284"/>
                  <a:gd name="connsiteX10" fmla="*/ 49270 w 178993"/>
                  <a:gd name="connsiteY10" fmla="*/ 89524 h 203284"/>
                  <a:gd name="connsiteX11" fmla="*/ 92812 w 178993"/>
                  <a:gd name="connsiteY11" fmla="*/ 41049 h 203284"/>
                  <a:gd name="connsiteX12" fmla="*/ 129353 w 178993"/>
                  <a:gd name="connsiteY12" fmla="*/ 82947 h 203284"/>
                  <a:gd name="connsiteX13" fmla="*/ 129353 w 178993"/>
                  <a:gd name="connsiteY13" fmla="*/ 203284 h 20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993" h="203284">
                    <a:moveTo>
                      <a:pt x="129300" y="203231"/>
                    </a:moveTo>
                    <a:lnTo>
                      <a:pt x="178994" y="203231"/>
                    </a:lnTo>
                    <a:lnTo>
                      <a:pt x="178994" y="65286"/>
                    </a:lnTo>
                    <a:cubicBezTo>
                      <a:pt x="178994" y="25033"/>
                      <a:pt x="154120" y="0"/>
                      <a:pt x="114132" y="0"/>
                    </a:cubicBezTo>
                    <a:cubicBezTo>
                      <a:pt x="83849" y="0"/>
                      <a:pt x="63059" y="11084"/>
                      <a:pt x="50649" y="33836"/>
                    </a:cubicBezTo>
                    <a:lnTo>
                      <a:pt x="46777" y="40943"/>
                    </a:lnTo>
                    <a:lnTo>
                      <a:pt x="46777" y="5357"/>
                    </a:lnTo>
                    <a:lnTo>
                      <a:pt x="0" y="5357"/>
                    </a:lnTo>
                    <a:lnTo>
                      <a:pt x="0" y="203284"/>
                    </a:lnTo>
                    <a:lnTo>
                      <a:pt x="49270" y="203284"/>
                    </a:lnTo>
                    <a:lnTo>
                      <a:pt x="49270" y="89524"/>
                    </a:lnTo>
                    <a:cubicBezTo>
                      <a:pt x="49270" y="57384"/>
                      <a:pt x="63907" y="41049"/>
                      <a:pt x="92812" y="41049"/>
                    </a:cubicBezTo>
                    <a:cubicBezTo>
                      <a:pt x="121716" y="41049"/>
                      <a:pt x="129353" y="51232"/>
                      <a:pt x="129353" y="82947"/>
                    </a:cubicBezTo>
                    <a:lnTo>
                      <a:pt x="129353" y="203284"/>
                    </a:lnTo>
                    <a:close/>
                  </a:path>
                </a:pathLst>
              </a:custGeom>
              <a:solidFill>
                <a:schemeClr val="accent1"/>
              </a:solidFill>
              <a:ln w="5302"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7653CDAE-5973-460A-96FA-F32104117A51}"/>
                  </a:ext>
                </a:extLst>
              </p:cNvPr>
              <p:cNvSpPr/>
              <p:nvPr/>
            </p:nvSpPr>
            <p:spPr>
              <a:xfrm>
                <a:off x="1477200" y="504296"/>
                <a:ext cx="178887" cy="268358"/>
              </a:xfrm>
              <a:custGeom>
                <a:avLst/>
                <a:gdLst>
                  <a:gd name="connsiteX0" fmla="*/ 123254 w 178887"/>
                  <a:gd name="connsiteY0" fmla="*/ 268358 h 268358"/>
                  <a:gd name="connsiteX1" fmla="*/ 178570 w 178887"/>
                  <a:gd name="connsiteY1" fmla="*/ 268358 h 268358"/>
                  <a:gd name="connsiteX2" fmla="*/ 113336 w 178887"/>
                  <a:gd name="connsiteY2" fmla="*/ 142400 h 268358"/>
                  <a:gd name="connsiteX3" fmla="*/ 113548 w 178887"/>
                  <a:gd name="connsiteY3" fmla="*/ 142135 h 268358"/>
                  <a:gd name="connsiteX4" fmla="*/ 178888 w 178887"/>
                  <a:gd name="connsiteY4" fmla="*/ 70431 h 268358"/>
                  <a:gd name="connsiteX5" fmla="*/ 119223 w 178887"/>
                  <a:gd name="connsiteY5" fmla="*/ 70431 h 268358"/>
                  <a:gd name="connsiteX6" fmla="*/ 49694 w 178887"/>
                  <a:gd name="connsiteY6" fmla="*/ 150726 h 268358"/>
                  <a:gd name="connsiteX7" fmla="*/ 49694 w 178887"/>
                  <a:gd name="connsiteY7" fmla="*/ 0 h 268358"/>
                  <a:gd name="connsiteX8" fmla="*/ 0 w 178887"/>
                  <a:gd name="connsiteY8" fmla="*/ 0 h 268358"/>
                  <a:gd name="connsiteX9" fmla="*/ 0 w 178887"/>
                  <a:gd name="connsiteY9" fmla="*/ 268358 h 268358"/>
                  <a:gd name="connsiteX10" fmla="*/ 49694 w 178887"/>
                  <a:gd name="connsiteY10" fmla="*/ 268358 h 268358"/>
                  <a:gd name="connsiteX11" fmla="*/ 49694 w 178887"/>
                  <a:gd name="connsiteY11" fmla="*/ 205565 h 268358"/>
                  <a:gd name="connsiteX12" fmla="*/ 49853 w 178887"/>
                  <a:gd name="connsiteY12" fmla="*/ 205353 h 268358"/>
                  <a:gd name="connsiteX13" fmla="*/ 78174 w 178887"/>
                  <a:gd name="connsiteY13" fmla="*/ 176130 h 268358"/>
                  <a:gd name="connsiteX14" fmla="*/ 78545 w 178887"/>
                  <a:gd name="connsiteY14" fmla="*/ 176820 h 268358"/>
                  <a:gd name="connsiteX15" fmla="*/ 123254 w 178887"/>
                  <a:gd name="connsiteY15" fmla="*/ 268358 h 26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8887" h="268358">
                    <a:moveTo>
                      <a:pt x="123254" y="268358"/>
                    </a:moveTo>
                    <a:lnTo>
                      <a:pt x="178570" y="268358"/>
                    </a:lnTo>
                    <a:lnTo>
                      <a:pt x="113336" y="142400"/>
                    </a:lnTo>
                    <a:lnTo>
                      <a:pt x="113548" y="142135"/>
                    </a:lnTo>
                    <a:lnTo>
                      <a:pt x="178888" y="70431"/>
                    </a:lnTo>
                    <a:lnTo>
                      <a:pt x="119223" y="70431"/>
                    </a:lnTo>
                    <a:lnTo>
                      <a:pt x="49694" y="150726"/>
                    </a:lnTo>
                    <a:lnTo>
                      <a:pt x="49694" y="0"/>
                    </a:lnTo>
                    <a:lnTo>
                      <a:pt x="0" y="0"/>
                    </a:lnTo>
                    <a:lnTo>
                      <a:pt x="0" y="268358"/>
                    </a:lnTo>
                    <a:lnTo>
                      <a:pt x="49694" y="268358"/>
                    </a:lnTo>
                    <a:lnTo>
                      <a:pt x="49694" y="205565"/>
                    </a:lnTo>
                    <a:lnTo>
                      <a:pt x="49853" y="205353"/>
                    </a:lnTo>
                    <a:lnTo>
                      <a:pt x="78174" y="176130"/>
                    </a:lnTo>
                    <a:lnTo>
                      <a:pt x="78545" y="176820"/>
                    </a:lnTo>
                    <a:lnTo>
                      <a:pt x="123254" y="268358"/>
                    </a:lnTo>
                    <a:close/>
                  </a:path>
                </a:pathLst>
              </a:custGeom>
              <a:solidFill>
                <a:schemeClr val="accent1"/>
              </a:solidFill>
              <a:ln w="5302"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9857AAD-43CB-45B9-B31B-8DD895179FA1}"/>
                  </a:ext>
                </a:extLst>
              </p:cNvPr>
              <p:cNvSpPr/>
              <p:nvPr/>
            </p:nvSpPr>
            <p:spPr>
              <a:xfrm>
                <a:off x="828367" y="504137"/>
                <a:ext cx="213201" cy="268570"/>
              </a:xfrm>
              <a:custGeom>
                <a:avLst/>
                <a:gdLst>
                  <a:gd name="connsiteX0" fmla="*/ 0 w 213201"/>
                  <a:gd name="connsiteY0" fmla="*/ 268518 h 268570"/>
                  <a:gd name="connsiteX1" fmla="*/ 116730 w 213201"/>
                  <a:gd name="connsiteY1" fmla="*/ 268518 h 268570"/>
                  <a:gd name="connsiteX2" fmla="*/ 213201 w 213201"/>
                  <a:gd name="connsiteY2" fmla="*/ 189283 h 268570"/>
                  <a:gd name="connsiteX3" fmla="*/ 196018 w 213201"/>
                  <a:gd name="connsiteY3" fmla="*/ 138899 h 268570"/>
                  <a:gd name="connsiteX4" fmla="*/ 195382 w 213201"/>
                  <a:gd name="connsiteY4" fmla="*/ 138263 h 268570"/>
                  <a:gd name="connsiteX5" fmla="*/ 193313 w 213201"/>
                  <a:gd name="connsiteY5" fmla="*/ 136354 h 268570"/>
                  <a:gd name="connsiteX6" fmla="*/ 192624 w 213201"/>
                  <a:gd name="connsiteY6" fmla="*/ 135717 h 268570"/>
                  <a:gd name="connsiteX7" fmla="*/ 175493 w 213201"/>
                  <a:gd name="connsiteY7" fmla="*/ 125110 h 268570"/>
                  <a:gd name="connsiteX8" fmla="*/ 170031 w 213201"/>
                  <a:gd name="connsiteY8" fmla="*/ 123254 h 268570"/>
                  <a:gd name="connsiteX9" fmla="*/ 175440 w 213201"/>
                  <a:gd name="connsiteY9" fmla="*/ 121239 h 268570"/>
                  <a:gd name="connsiteX10" fmla="*/ 193950 w 213201"/>
                  <a:gd name="connsiteY10" fmla="*/ 105858 h 268570"/>
                  <a:gd name="connsiteX11" fmla="*/ 194745 w 213201"/>
                  <a:gd name="connsiteY11" fmla="*/ 104798 h 268570"/>
                  <a:gd name="connsiteX12" fmla="*/ 205299 w 213201"/>
                  <a:gd name="connsiteY12" fmla="*/ 72287 h 268570"/>
                  <a:gd name="connsiteX13" fmla="*/ 127868 w 213201"/>
                  <a:gd name="connsiteY13" fmla="*/ 0 h 268570"/>
                  <a:gd name="connsiteX14" fmla="*/ 0 w 213201"/>
                  <a:gd name="connsiteY14" fmla="*/ 0 h 268570"/>
                  <a:gd name="connsiteX15" fmla="*/ 0 w 213201"/>
                  <a:gd name="connsiteY15" fmla="*/ 268571 h 268570"/>
                  <a:gd name="connsiteX16" fmla="*/ 121132 w 213201"/>
                  <a:gd name="connsiteY16" fmla="*/ 226249 h 268570"/>
                  <a:gd name="connsiteX17" fmla="*/ 49164 w 213201"/>
                  <a:gd name="connsiteY17" fmla="*/ 226249 h 268570"/>
                  <a:gd name="connsiteX18" fmla="*/ 49164 w 213201"/>
                  <a:gd name="connsiteY18" fmla="*/ 148605 h 268570"/>
                  <a:gd name="connsiteX19" fmla="*/ 121928 w 213201"/>
                  <a:gd name="connsiteY19" fmla="*/ 148605 h 268570"/>
                  <a:gd name="connsiteX20" fmla="*/ 163720 w 213201"/>
                  <a:gd name="connsiteY20" fmla="*/ 185146 h 268570"/>
                  <a:gd name="connsiteX21" fmla="*/ 121132 w 213201"/>
                  <a:gd name="connsiteY21" fmla="*/ 226249 h 268570"/>
                  <a:gd name="connsiteX22" fmla="*/ 120708 w 213201"/>
                  <a:gd name="connsiteY22" fmla="*/ 106336 h 268570"/>
                  <a:gd name="connsiteX23" fmla="*/ 49111 w 213201"/>
                  <a:gd name="connsiteY23" fmla="*/ 106336 h 268570"/>
                  <a:gd name="connsiteX24" fmla="*/ 49111 w 213201"/>
                  <a:gd name="connsiteY24" fmla="*/ 43065 h 268570"/>
                  <a:gd name="connsiteX25" fmla="*/ 117526 w 213201"/>
                  <a:gd name="connsiteY25" fmla="*/ 43065 h 268570"/>
                  <a:gd name="connsiteX26" fmla="*/ 156136 w 213201"/>
                  <a:gd name="connsiteY26" fmla="*/ 74727 h 268570"/>
                  <a:gd name="connsiteX27" fmla="*/ 120708 w 213201"/>
                  <a:gd name="connsiteY27" fmla="*/ 106336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3201" h="268570">
                    <a:moveTo>
                      <a:pt x="0" y="268518"/>
                    </a:moveTo>
                    <a:lnTo>
                      <a:pt x="116730" y="268518"/>
                    </a:lnTo>
                    <a:cubicBezTo>
                      <a:pt x="178941" y="268518"/>
                      <a:pt x="213201" y="240356"/>
                      <a:pt x="213201" y="189283"/>
                    </a:cubicBezTo>
                    <a:cubicBezTo>
                      <a:pt x="213201" y="167485"/>
                      <a:pt x="207421" y="150567"/>
                      <a:pt x="196018" y="138899"/>
                    </a:cubicBezTo>
                    <a:lnTo>
                      <a:pt x="195382" y="138263"/>
                    </a:lnTo>
                    <a:cubicBezTo>
                      <a:pt x="194904" y="137839"/>
                      <a:pt x="194215" y="137149"/>
                      <a:pt x="193313" y="136354"/>
                    </a:cubicBezTo>
                    <a:lnTo>
                      <a:pt x="192624" y="135717"/>
                    </a:lnTo>
                    <a:cubicBezTo>
                      <a:pt x="188434" y="132111"/>
                      <a:pt x="182070" y="127338"/>
                      <a:pt x="175493" y="125110"/>
                    </a:cubicBezTo>
                    <a:lnTo>
                      <a:pt x="170031" y="123254"/>
                    </a:lnTo>
                    <a:lnTo>
                      <a:pt x="175440" y="121239"/>
                    </a:lnTo>
                    <a:cubicBezTo>
                      <a:pt x="175440" y="121239"/>
                      <a:pt x="185093" y="117526"/>
                      <a:pt x="193950" y="105858"/>
                    </a:cubicBezTo>
                    <a:lnTo>
                      <a:pt x="194745" y="104798"/>
                    </a:lnTo>
                    <a:cubicBezTo>
                      <a:pt x="201640" y="95357"/>
                      <a:pt x="205299" y="84167"/>
                      <a:pt x="205299" y="72287"/>
                    </a:cubicBezTo>
                    <a:cubicBezTo>
                      <a:pt x="205299" y="26359"/>
                      <a:pt x="177085" y="0"/>
                      <a:pt x="127868" y="0"/>
                    </a:cubicBezTo>
                    <a:lnTo>
                      <a:pt x="0" y="0"/>
                    </a:lnTo>
                    <a:lnTo>
                      <a:pt x="0" y="268571"/>
                    </a:lnTo>
                    <a:close/>
                    <a:moveTo>
                      <a:pt x="121132" y="226249"/>
                    </a:moveTo>
                    <a:lnTo>
                      <a:pt x="49164" y="226249"/>
                    </a:lnTo>
                    <a:lnTo>
                      <a:pt x="49164" y="148605"/>
                    </a:lnTo>
                    <a:lnTo>
                      <a:pt x="121928" y="148605"/>
                    </a:lnTo>
                    <a:cubicBezTo>
                      <a:pt x="149294" y="148605"/>
                      <a:pt x="163720" y="161227"/>
                      <a:pt x="163720" y="185146"/>
                    </a:cubicBezTo>
                    <a:cubicBezTo>
                      <a:pt x="163720" y="209065"/>
                      <a:pt x="146589" y="226249"/>
                      <a:pt x="121132" y="226249"/>
                    </a:cubicBezTo>
                    <a:moveTo>
                      <a:pt x="120708" y="106336"/>
                    </a:moveTo>
                    <a:lnTo>
                      <a:pt x="49111" y="106336"/>
                    </a:lnTo>
                    <a:lnTo>
                      <a:pt x="49111" y="43065"/>
                    </a:lnTo>
                    <a:lnTo>
                      <a:pt x="117526" y="43065"/>
                    </a:lnTo>
                    <a:cubicBezTo>
                      <a:pt x="144574" y="43065"/>
                      <a:pt x="156136" y="52505"/>
                      <a:pt x="156136" y="74727"/>
                    </a:cubicBezTo>
                    <a:cubicBezTo>
                      <a:pt x="156136" y="95092"/>
                      <a:pt x="143566" y="106336"/>
                      <a:pt x="120708" y="106336"/>
                    </a:cubicBezTo>
                  </a:path>
                </a:pathLst>
              </a:custGeom>
              <a:solidFill>
                <a:schemeClr val="accent1"/>
              </a:solidFill>
              <a:ln w="5302"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294A074A-4B90-4587-9A89-4B983EC82F60}"/>
                  </a:ext>
                </a:extLst>
              </p:cNvPr>
              <p:cNvSpPr/>
              <p:nvPr/>
            </p:nvSpPr>
            <p:spPr>
              <a:xfrm>
                <a:off x="1944705" y="553937"/>
                <a:ext cx="5303" cy="5303"/>
              </a:xfrm>
              <a:custGeom>
                <a:avLst/>
                <a:gdLst>
                  <a:gd name="connsiteX0" fmla="*/ 0 w 5303"/>
                  <a:gd name="connsiteY0" fmla="*/ 0 h 5303"/>
                  <a:gd name="connsiteX1" fmla="*/ 0 w 5303"/>
                  <a:gd name="connsiteY1" fmla="*/ 0 h 5303"/>
                  <a:gd name="connsiteX2" fmla="*/ 0 w 5303"/>
                  <a:gd name="connsiteY2" fmla="*/ 0 h 5303"/>
                  <a:gd name="connsiteX3" fmla="*/ 0 w 5303"/>
                  <a:gd name="connsiteY3" fmla="*/ 0 h 5303"/>
                </a:gdLst>
                <a:ahLst/>
                <a:cxnLst>
                  <a:cxn ang="0">
                    <a:pos x="connsiteX0" y="connsiteY0"/>
                  </a:cxn>
                  <a:cxn ang="0">
                    <a:pos x="connsiteX1" y="connsiteY1"/>
                  </a:cxn>
                  <a:cxn ang="0">
                    <a:pos x="connsiteX2" y="connsiteY2"/>
                  </a:cxn>
                  <a:cxn ang="0">
                    <a:pos x="connsiteX3" y="connsiteY3"/>
                  </a:cxn>
                </a:cxnLst>
                <a:rect l="l" t="t" r="r" b="b"/>
                <a:pathLst>
                  <a:path w="5303" h="5303">
                    <a:moveTo>
                      <a:pt x="0" y="0"/>
                    </a:moveTo>
                    <a:lnTo>
                      <a:pt x="0" y="0"/>
                    </a:lnTo>
                    <a:cubicBezTo>
                      <a:pt x="0" y="0"/>
                      <a:pt x="0" y="0"/>
                      <a:pt x="0" y="0"/>
                    </a:cubicBezTo>
                    <a:lnTo>
                      <a:pt x="0" y="0"/>
                    </a:lnTo>
                    <a:close/>
                  </a:path>
                </a:pathLst>
              </a:custGeom>
              <a:solidFill>
                <a:schemeClr val="accent1"/>
              </a:solidFill>
              <a:ln w="5302"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5C3DD094-F3EF-4E13-810D-C71CE43454FC}"/>
                  </a:ext>
                </a:extLst>
              </p:cNvPr>
              <p:cNvSpPr/>
              <p:nvPr/>
            </p:nvSpPr>
            <p:spPr>
              <a:xfrm>
                <a:off x="1667278" y="4774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solidFill>
                <a:schemeClr val="accent1"/>
              </a:solidFill>
              <a:ln w="5302"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4DB24F70-89AB-4155-86F1-3AB91221EC69}"/>
                  </a:ext>
                </a:extLst>
              </p:cNvPr>
              <p:cNvSpPr/>
              <p:nvPr/>
            </p:nvSpPr>
            <p:spPr>
              <a:xfrm>
                <a:off x="1778864" y="4774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solidFill>
                <a:schemeClr val="accent1"/>
              </a:solidFill>
              <a:ln w="5302"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19A2708B-C580-455A-A0F8-CF7AFFBC4695}"/>
                  </a:ext>
                </a:extLst>
              </p:cNvPr>
              <p:cNvSpPr/>
              <p:nvPr/>
            </p:nvSpPr>
            <p:spPr>
              <a:xfrm>
                <a:off x="1724450" y="3715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solidFill>
                <a:schemeClr val="accent1"/>
              </a:solidFill>
              <a:ln w="5302" cap="flat">
                <a:noFill/>
                <a:prstDash val="solid"/>
                <a:miter/>
              </a:ln>
            </p:spPr>
            <p:txBody>
              <a:bodyPr rtlCol="0" anchor="ctr"/>
              <a:lstStyle/>
              <a:p>
                <a:endParaRPr lang="en-US"/>
              </a:p>
            </p:txBody>
          </p:sp>
        </p:grpSp>
        <p:grpSp>
          <p:nvGrpSpPr>
            <p:cNvPr id="44" name="Graphic 1">
              <a:extLst>
                <a:ext uri="{FF2B5EF4-FFF2-40B4-BE49-F238E27FC236}">
                  <a16:creationId xmlns:a16="http://schemas.microsoft.com/office/drawing/2014/main" id="{CF01B7B8-857B-4C2F-A272-986AE945DFBB}"/>
                </a:ext>
              </a:extLst>
            </p:cNvPr>
            <p:cNvGrpSpPr/>
            <p:nvPr/>
          </p:nvGrpSpPr>
          <p:grpSpPr>
            <a:xfrm>
              <a:off x="402336" y="826273"/>
              <a:ext cx="1258843" cy="128186"/>
              <a:chOff x="402336" y="826273"/>
              <a:chExt cx="1258843" cy="128186"/>
            </a:xfrm>
            <a:solidFill>
              <a:schemeClr val="bg1"/>
            </a:solidFill>
          </p:grpSpPr>
          <p:sp>
            <p:nvSpPr>
              <p:cNvPr id="45" name="Freeform: Shape 44">
                <a:extLst>
                  <a:ext uri="{FF2B5EF4-FFF2-40B4-BE49-F238E27FC236}">
                    <a16:creationId xmlns:a16="http://schemas.microsoft.com/office/drawing/2014/main" id="{3C4B8C78-D1DA-4E82-A26D-DDCA9DEB17E0}"/>
                  </a:ext>
                </a:extLst>
              </p:cNvPr>
              <p:cNvSpPr/>
              <p:nvPr/>
            </p:nvSpPr>
            <p:spPr>
              <a:xfrm>
                <a:off x="402336" y="826273"/>
                <a:ext cx="99334" cy="99016"/>
              </a:xfrm>
              <a:custGeom>
                <a:avLst/>
                <a:gdLst>
                  <a:gd name="connsiteX0" fmla="*/ 99335 w 99334"/>
                  <a:gd name="connsiteY0" fmla="*/ 99017 h 99016"/>
                  <a:gd name="connsiteX1" fmla="*/ 77591 w 99334"/>
                  <a:gd name="connsiteY1" fmla="*/ 99017 h 99016"/>
                  <a:gd name="connsiteX2" fmla="*/ 68946 w 99334"/>
                  <a:gd name="connsiteY2" fmla="*/ 76530 h 99016"/>
                  <a:gd name="connsiteX3" fmla="*/ 29382 w 99334"/>
                  <a:gd name="connsiteY3" fmla="*/ 76530 h 99016"/>
                  <a:gd name="connsiteX4" fmla="*/ 21214 w 99334"/>
                  <a:gd name="connsiteY4" fmla="*/ 99017 h 99016"/>
                  <a:gd name="connsiteX5" fmla="*/ 0 w 99334"/>
                  <a:gd name="connsiteY5" fmla="*/ 99017 h 99016"/>
                  <a:gd name="connsiteX6" fmla="*/ 38557 w 99334"/>
                  <a:gd name="connsiteY6" fmla="*/ 0 h 99016"/>
                  <a:gd name="connsiteX7" fmla="*/ 59718 w 99334"/>
                  <a:gd name="connsiteY7" fmla="*/ 0 h 99016"/>
                  <a:gd name="connsiteX8" fmla="*/ 99335 w 99334"/>
                  <a:gd name="connsiteY8" fmla="*/ 99017 h 99016"/>
                  <a:gd name="connsiteX9" fmla="*/ 62529 w 99334"/>
                  <a:gd name="connsiteY9" fmla="*/ 59877 h 99016"/>
                  <a:gd name="connsiteX10" fmla="*/ 48898 w 99334"/>
                  <a:gd name="connsiteY10" fmla="*/ 23123 h 99016"/>
                  <a:gd name="connsiteX11" fmla="*/ 35534 w 99334"/>
                  <a:gd name="connsiteY11" fmla="*/ 59877 h 99016"/>
                  <a:gd name="connsiteX12" fmla="*/ 62529 w 99334"/>
                  <a:gd name="connsiteY12" fmla="*/ 59877 h 9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334" h="99016">
                    <a:moveTo>
                      <a:pt x="99335" y="99017"/>
                    </a:moveTo>
                    <a:lnTo>
                      <a:pt x="77591" y="99017"/>
                    </a:lnTo>
                    <a:lnTo>
                      <a:pt x="68946" y="76530"/>
                    </a:lnTo>
                    <a:lnTo>
                      <a:pt x="29382" y="76530"/>
                    </a:lnTo>
                    <a:lnTo>
                      <a:pt x="21214" y="99017"/>
                    </a:lnTo>
                    <a:lnTo>
                      <a:pt x="0" y="99017"/>
                    </a:lnTo>
                    <a:lnTo>
                      <a:pt x="38557" y="0"/>
                    </a:lnTo>
                    <a:lnTo>
                      <a:pt x="59718" y="0"/>
                    </a:lnTo>
                    <a:lnTo>
                      <a:pt x="99335" y="99017"/>
                    </a:lnTo>
                    <a:close/>
                    <a:moveTo>
                      <a:pt x="62529" y="59877"/>
                    </a:moveTo>
                    <a:lnTo>
                      <a:pt x="48898" y="23123"/>
                    </a:lnTo>
                    <a:lnTo>
                      <a:pt x="35534" y="59877"/>
                    </a:lnTo>
                    <a:lnTo>
                      <a:pt x="62529" y="59877"/>
                    </a:lnTo>
                    <a:close/>
                  </a:path>
                </a:pathLst>
              </a:custGeom>
              <a:grpFill/>
              <a:ln w="5302"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2582FFE-6F04-4D55-B1EC-76E9D296F466}"/>
                  </a:ext>
                </a:extLst>
              </p:cNvPr>
              <p:cNvSpPr/>
              <p:nvPr/>
            </p:nvSpPr>
            <p:spPr>
              <a:xfrm>
                <a:off x="505383" y="851995"/>
                <a:ext cx="66983" cy="74938"/>
              </a:xfrm>
              <a:custGeom>
                <a:avLst/>
                <a:gdLst>
                  <a:gd name="connsiteX0" fmla="*/ 53 w 66983"/>
                  <a:gd name="connsiteY0" fmla="*/ 52823 h 74938"/>
                  <a:gd name="connsiteX1" fmla="*/ 19093 w 66983"/>
                  <a:gd name="connsiteY1" fmla="*/ 49906 h 74938"/>
                  <a:gd name="connsiteX2" fmla="*/ 24025 w 66983"/>
                  <a:gd name="connsiteY2" fmla="*/ 58339 h 74938"/>
                  <a:gd name="connsiteX3" fmla="*/ 34420 w 66983"/>
                  <a:gd name="connsiteY3" fmla="*/ 61203 h 74938"/>
                  <a:gd name="connsiteX4" fmla="*/ 45504 w 66983"/>
                  <a:gd name="connsiteY4" fmla="*/ 58498 h 74938"/>
                  <a:gd name="connsiteX5" fmla="*/ 47997 w 66983"/>
                  <a:gd name="connsiteY5" fmla="*/ 53407 h 74938"/>
                  <a:gd name="connsiteX6" fmla="*/ 46671 w 66983"/>
                  <a:gd name="connsiteY6" fmla="*/ 49853 h 74938"/>
                  <a:gd name="connsiteX7" fmla="*/ 40307 w 66983"/>
                  <a:gd name="connsiteY7" fmla="*/ 47361 h 74938"/>
                  <a:gd name="connsiteX8" fmla="*/ 11190 w 66983"/>
                  <a:gd name="connsiteY8" fmla="*/ 38132 h 74938"/>
                  <a:gd name="connsiteX9" fmla="*/ 2652 w 66983"/>
                  <a:gd name="connsiteY9" fmla="*/ 22010 h 74938"/>
                  <a:gd name="connsiteX10" fmla="*/ 10024 w 66983"/>
                  <a:gd name="connsiteY10" fmla="*/ 6364 h 74938"/>
                  <a:gd name="connsiteX11" fmla="*/ 32829 w 66983"/>
                  <a:gd name="connsiteY11" fmla="*/ 0 h 74938"/>
                  <a:gd name="connsiteX12" fmla="*/ 54732 w 66983"/>
                  <a:gd name="connsiteY12" fmla="*/ 4773 h 74938"/>
                  <a:gd name="connsiteX13" fmla="*/ 64597 w 66983"/>
                  <a:gd name="connsiteY13" fmla="*/ 18934 h 74938"/>
                  <a:gd name="connsiteX14" fmla="*/ 46724 w 66983"/>
                  <a:gd name="connsiteY14" fmla="*/ 22222 h 74938"/>
                  <a:gd name="connsiteX15" fmla="*/ 42375 w 66983"/>
                  <a:gd name="connsiteY15" fmla="*/ 15805 h 74938"/>
                  <a:gd name="connsiteX16" fmla="*/ 33200 w 66983"/>
                  <a:gd name="connsiteY16" fmla="*/ 13577 h 74938"/>
                  <a:gd name="connsiteX17" fmla="*/ 22434 w 66983"/>
                  <a:gd name="connsiteY17" fmla="*/ 15645 h 74938"/>
                  <a:gd name="connsiteX18" fmla="*/ 20259 w 66983"/>
                  <a:gd name="connsiteY18" fmla="*/ 19517 h 74938"/>
                  <a:gd name="connsiteX19" fmla="*/ 22169 w 66983"/>
                  <a:gd name="connsiteY19" fmla="*/ 22964 h 74938"/>
                  <a:gd name="connsiteX20" fmla="*/ 39882 w 66983"/>
                  <a:gd name="connsiteY20" fmla="*/ 28321 h 74938"/>
                  <a:gd name="connsiteX21" fmla="*/ 61044 w 66983"/>
                  <a:gd name="connsiteY21" fmla="*/ 36753 h 74938"/>
                  <a:gd name="connsiteX22" fmla="*/ 66983 w 66983"/>
                  <a:gd name="connsiteY22" fmla="*/ 50861 h 74938"/>
                  <a:gd name="connsiteX23" fmla="*/ 58763 w 66983"/>
                  <a:gd name="connsiteY23" fmla="*/ 67832 h 74938"/>
                  <a:gd name="connsiteX24" fmla="*/ 34367 w 66983"/>
                  <a:gd name="connsiteY24" fmla="*/ 74939 h 74938"/>
                  <a:gd name="connsiteX25" fmla="*/ 11190 w 66983"/>
                  <a:gd name="connsiteY25" fmla="*/ 68999 h 74938"/>
                  <a:gd name="connsiteX26" fmla="*/ 0 w 66983"/>
                  <a:gd name="connsiteY26" fmla="*/ 52876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6983" h="74938">
                    <a:moveTo>
                      <a:pt x="53" y="52823"/>
                    </a:moveTo>
                    <a:lnTo>
                      <a:pt x="19093" y="49906"/>
                    </a:lnTo>
                    <a:cubicBezTo>
                      <a:pt x="19888" y="53619"/>
                      <a:pt x="21532" y="56377"/>
                      <a:pt x="24025" y="58339"/>
                    </a:cubicBezTo>
                    <a:cubicBezTo>
                      <a:pt x="26518" y="60248"/>
                      <a:pt x="29965" y="61203"/>
                      <a:pt x="34420" y="61203"/>
                    </a:cubicBezTo>
                    <a:cubicBezTo>
                      <a:pt x="39352" y="61203"/>
                      <a:pt x="43012" y="60301"/>
                      <a:pt x="45504" y="58498"/>
                    </a:cubicBezTo>
                    <a:cubicBezTo>
                      <a:pt x="47148" y="57225"/>
                      <a:pt x="47997" y="55528"/>
                      <a:pt x="47997" y="53407"/>
                    </a:cubicBezTo>
                    <a:cubicBezTo>
                      <a:pt x="47997" y="51975"/>
                      <a:pt x="47573" y="50755"/>
                      <a:pt x="46671" y="49853"/>
                    </a:cubicBezTo>
                    <a:cubicBezTo>
                      <a:pt x="45716" y="48952"/>
                      <a:pt x="43595" y="48103"/>
                      <a:pt x="40307" y="47361"/>
                    </a:cubicBezTo>
                    <a:cubicBezTo>
                      <a:pt x="24980" y="43966"/>
                      <a:pt x="15274" y="40890"/>
                      <a:pt x="11190" y="38132"/>
                    </a:cubicBezTo>
                    <a:cubicBezTo>
                      <a:pt x="5516" y="34261"/>
                      <a:pt x="2652" y="28904"/>
                      <a:pt x="2652" y="22010"/>
                    </a:cubicBezTo>
                    <a:cubicBezTo>
                      <a:pt x="2652" y="15805"/>
                      <a:pt x="5091" y="10554"/>
                      <a:pt x="10024" y="6364"/>
                    </a:cubicBezTo>
                    <a:cubicBezTo>
                      <a:pt x="14956" y="2121"/>
                      <a:pt x="22540" y="0"/>
                      <a:pt x="32829" y="0"/>
                    </a:cubicBezTo>
                    <a:cubicBezTo>
                      <a:pt x="43118" y="0"/>
                      <a:pt x="49959" y="1591"/>
                      <a:pt x="54732" y="4773"/>
                    </a:cubicBezTo>
                    <a:cubicBezTo>
                      <a:pt x="59505" y="7955"/>
                      <a:pt x="62794" y="12675"/>
                      <a:pt x="64597" y="18934"/>
                    </a:cubicBezTo>
                    <a:lnTo>
                      <a:pt x="46724" y="22222"/>
                    </a:lnTo>
                    <a:cubicBezTo>
                      <a:pt x="45982" y="19411"/>
                      <a:pt x="44497" y="17290"/>
                      <a:pt x="42375" y="15805"/>
                    </a:cubicBezTo>
                    <a:cubicBezTo>
                      <a:pt x="40254" y="14320"/>
                      <a:pt x="37178" y="13577"/>
                      <a:pt x="33200" y="13577"/>
                    </a:cubicBezTo>
                    <a:cubicBezTo>
                      <a:pt x="28215" y="13577"/>
                      <a:pt x="24608" y="14267"/>
                      <a:pt x="22434" y="15645"/>
                    </a:cubicBezTo>
                    <a:cubicBezTo>
                      <a:pt x="21002" y="16653"/>
                      <a:pt x="20259" y="17926"/>
                      <a:pt x="20259" y="19517"/>
                    </a:cubicBezTo>
                    <a:cubicBezTo>
                      <a:pt x="20259" y="20843"/>
                      <a:pt x="20896" y="22010"/>
                      <a:pt x="22169" y="22964"/>
                    </a:cubicBezTo>
                    <a:cubicBezTo>
                      <a:pt x="23866" y="24237"/>
                      <a:pt x="29806" y="25987"/>
                      <a:pt x="39882" y="28321"/>
                    </a:cubicBezTo>
                    <a:cubicBezTo>
                      <a:pt x="49959" y="30654"/>
                      <a:pt x="57066" y="33412"/>
                      <a:pt x="61044" y="36753"/>
                    </a:cubicBezTo>
                    <a:cubicBezTo>
                      <a:pt x="65021" y="40148"/>
                      <a:pt x="66983" y="44815"/>
                      <a:pt x="66983" y="50861"/>
                    </a:cubicBezTo>
                    <a:cubicBezTo>
                      <a:pt x="66983" y="57437"/>
                      <a:pt x="64226" y="63059"/>
                      <a:pt x="58763" y="67832"/>
                    </a:cubicBezTo>
                    <a:cubicBezTo>
                      <a:pt x="53247" y="72552"/>
                      <a:pt x="45133" y="74939"/>
                      <a:pt x="34367" y="74939"/>
                    </a:cubicBezTo>
                    <a:cubicBezTo>
                      <a:pt x="24608" y="74939"/>
                      <a:pt x="16865" y="72977"/>
                      <a:pt x="11190" y="68999"/>
                    </a:cubicBezTo>
                    <a:cubicBezTo>
                      <a:pt x="5516" y="65021"/>
                      <a:pt x="1750" y="59665"/>
                      <a:pt x="0" y="52876"/>
                    </a:cubicBezTo>
                    <a:close/>
                  </a:path>
                </a:pathLst>
              </a:custGeom>
              <a:grpFill/>
              <a:ln w="5302"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DEFF70E4-C465-4EB4-AF89-DE8A44FAA552}"/>
                  </a:ext>
                </a:extLst>
              </p:cNvPr>
              <p:cNvSpPr/>
              <p:nvPr/>
            </p:nvSpPr>
            <p:spPr>
              <a:xfrm>
                <a:off x="582337" y="851995"/>
                <a:ext cx="66983" cy="74938"/>
              </a:xfrm>
              <a:custGeom>
                <a:avLst/>
                <a:gdLst>
                  <a:gd name="connsiteX0" fmla="*/ 53 w 66983"/>
                  <a:gd name="connsiteY0" fmla="*/ 52823 h 74938"/>
                  <a:gd name="connsiteX1" fmla="*/ 19093 w 66983"/>
                  <a:gd name="connsiteY1" fmla="*/ 49906 h 74938"/>
                  <a:gd name="connsiteX2" fmla="*/ 24025 w 66983"/>
                  <a:gd name="connsiteY2" fmla="*/ 58339 h 74938"/>
                  <a:gd name="connsiteX3" fmla="*/ 34420 w 66983"/>
                  <a:gd name="connsiteY3" fmla="*/ 61203 h 74938"/>
                  <a:gd name="connsiteX4" fmla="*/ 45504 w 66983"/>
                  <a:gd name="connsiteY4" fmla="*/ 58498 h 74938"/>
                  <a:gd name="connsiteX5" fmla="*/ 47997 w 66983"/>
                  <a:gd name="connsiteY5" fmla="*/ 53407 h 74938"/>
                  <a:gd name="connsiteX6" fmla="*/ 46671 w 66983"/>
                  <a:gd name="connsiteY6" fmla="*/ 49853 h 74938"/>
                  <a:gd name="connsiteX7" fmla="*/ 40307 w 66983"/>
                  <a:gd name="connsiteY7" fmla="*/ 47361 h 74938"/>
                  <a:gd name="connsiteX8" fmla="*/ 11190 w 66983"/>
                  <a:gd name="connsiteY8" fmla="*/ 38132 h 74938"/>
                  <a:gd name="connsiteX9" fmla="*/ 2652 w 66983"/>
                  <a:gd name="connsiteY9" fmla="*/ 22010 h 74938"/>
                  <a:gd name="connsiteX10" fmla="*/ 10024 w 66983"/>
                  <a:gd name="connsiteY10" fmla="*/ 6364 h 74938"/>
                  <a:gd name="connsiteX11" fmla="*/ 32829 w 66983"/>
                  <a:gd name="connsiteY11" fmla="*/ 0 h 74938"/>
                  <a:gd name="connsiteX12" fmla="*/ 54732 w 66983"/>
                  <a:gd name="connsiteY12" fmla="*/ 4773 h 74938"/>
                  <a:gd name="connsiteX13" fmla="*/ 64597 w 66983"/>
                  <a:gd name="connsiteY13" fmla="*/ 18934 h 74938"/>
                  <a:gd name="connsiteX14" fmla="*/ 46724 w 66983"/>
                  <a:gd name="connsiteY14" fmla="*/ 22222 h 74938"/>
                  <a:gd name="connsiteX15" fmla="*/ 42375 w 66983"/>
                  <a:gd name="connsiteY15" fmla="*/ 15805 h 74938"/>
                  <a:gd name="connsiteX16" fmla="*/ 33200 w 66983"/>
                  <a:gd name="connsiteY16" fmla="*/ 13577 h 74938"/>
                  <a:gd name="connsiteX17" fmla="*/ 22434 w 66983"/>
                  <a:gd name="connsiteY17" fmla="*/ 15645 h 74938"/>
                  <a:gd name="connsiteX18" fmla="*/ 20259 w 66983"/>
                  <a:gd name="connsiteY18" fmla="*/ 19517 h 74938"/>
                  <a:gd name="connsiteX19" fmla="*/ 22169 w 66983"/>
                  <a:gd name="connsiteY19" fmla="*/ 22964 h 74938"/>
                  <a:gd name="connsiteX20" fmla="*/ 39882 w 66983"/>
                  <a:gd name="connsiteY20" fmla="*/ 28321 h 74938"/>
                  <a:gd name="connsiteX21" fmla="*/ 61044 w 66983"/>
                  <a:gd name="connsiteY21" fmla="*/ 36753 h 74938"/>
                  <a:gd name="connsiteX22" fmla="*/ 66983 w 66983"/>
                  <a:gd name="connsiteY22" fmla="*/ 50861 h 74938"/>
                  <a:gd name="connsiteX23" fmla="*/ 58763 w 66983"/>
                  <a:gd name="connsiteY23" fmla="*/ 67832 h 74938"/>
                  <a:gd name="connsiteX24" fmla="*/ 34367 w 66983"/>
                  <a:gd name="connsiteY24" fmla="*/ 74939 h 74938"/>
                  <a:gd name="connsiteX25" fmla="*/ 11190 w 66983"/>
                  <a:gd name="connsiteY25" fmla="*/ 68999 h 74938"/>
                  <a:gd name="connsiteX26" fmla="*/ 0 w 66983"/>
                  <a:gd name="connsiteY26" fmla="*/ 52876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6983" h="74938">
                    <a:moveTo>
                      <a:pt x="53" y="52823"/>
                    </a:moveTo>
                    <a:lnTo>
                      <a:pt x="19093" y="49906"/>
                    </a:lnTo>
                    <a:cubicBezTo>
                      <a:pt x="19888" y="53619"/>
                      <a:pt x="21532" y="56377"/>
                      <a:pt x="24025" y="58339"/>
                    </a:cubicBezTo>
                    <a:cubicBezTo>
                      <a:pt x="26518" y="60248"/>
                      <a:pt x="29965" y="61203"/>
                      <a:pt x="34420" y="61203"/>
                    </a:cubicBezTo>
                    <a:cubicBezTo>
                      <a:pt x="39352" y="61203"/>
                      <a:pt x="43012" y="60301"/>
                      <a:pt x="45504" y="58498"/>
                    </a:cubicBezTo>
                    <a:cubicBezTo>
                      <a:pt x="47148" y="57225"/>
                      <a:pt x="47997" y="55528"/>
                      <a:pt x="47997" y="53407"/>
                    </a:cubicBezTo>
                    <a:cubicBezTo>
                      <a:pt x="47997" y="51975"/>
                      <a:pt x="47573" y="50755"/>
                      <a:pt x="46671" y="49853"/>
                    </a:cubicBezTo>
                    <a:cubicBezTo>
                      <a:pt x="45716" y="48952"/>
                      <a:pt x="43595" y="48103"/>
                      <a:pt x="40307" y="47361"/>
                    </a:cubicBezTo>
                    <a:cubicBezTo>
                      <a:pt x="24980" y="43966"/>
                      <a:pt x="15274" y="40890"/>
                      <a:pt x="11190" y="38132"/>
                    </a:cubicBezTo>
                    <a:cubicBezTo>
                      <a:pt x="5516" y="34261"/>
                      <a:pt x="2652" y="28904"/>
                      <a:pt x="2652" y="22010"/>
                    </a:cubicBezTo>
                    <a:cubicBezTo>
                      <a:pt x="2652" y="15805"/>
                      <a:pt x="5091" y="10554"/>
                      <a:pt x="10024" y="6364"/>
                    </a:cubicBezTo>
                    <a:cubicBezTo>
                      <a:pt x="14956" y="2121"/>
                      <a:pt x="22540" y="0"/>
                      <a:pt x="32829" y="0"/>
                    </a:cubicBezTo>
                    <a:cubicBezTo>
                      <a:pt x="43118" y="0"/>
                      <a:pt x="49959" y="1591"/>
                      <a:pt x="54732" y="4773"/>
                    </a:cubicBezTo>
                    <a:cubicBezTo>
                      <a:pt x="59506" y="7955"/>
                      <a:pt x="62794" y="12675"/>
                      <a:pt x="64597" y="18934"/>
                    </a:cubicBezTo>
                    <a:lnTo>
                      <a:pt x="46724" y="22222"/>
                    </a:lnTo>
                    <a:cubicBezTo>
                      <a:pt x="45982" y="19411"/>
                      <a:pt x="44497" y="17290"/>
                      <a:pt x="42375" y="15805"/>
                    </a:cubicBezTo>
                    <a:cubicBezTo>
                      <a:pt x="40254" y="14320"/>
                      <a:pt x="37178" y="13577"/>
                      <a:pt x="33200" y="13577"/>
                    </a:cubicBezTo>
                    <a:cubicBezTo>
                      <a:pt x="28215" y="13577"/>
                      <a:pt x="24608" y="14267"/>
                      <a:pt x="22434" y="15645"/>
                    </a:cubicBezTo>
                    <a:cubicBezTo>
                      <a:pt x="21002" y="16653"/>
                      <a:pt x="20259" y="17926"/>
                      <a:pt x="20259" y="19517"/>
                    </a:cubicBezTo>
                    <a:cubicBezTo>
                      <a:pt x="20259" y="20843"/>
                      <a:pt x="20896" y="22010"/>
                      <a:pt x="22169" y="22964"/>
                    </a:cubicBezTo>
                    <a:cubicBezTo>
                      <a:pt x="23866" y="24237"/>
                      <a:pt x="29806" y="25987"/>
                      <a:pt x="39882" y="28321"/>
                    </a:cubicBezTo>
                    <a:cubicBezTo>
                      <a:pt x="49959" y="30654"/>
                      <a:pt x="57066" y="33412"/>
                      <a:pt x="61044" y="36753"/>
                    </a:cubicBezTo>
                    <a:cubicBezTo>
                      <a:pt x="65021" y="40148"/>
                      <a:pt x="66983" y="44815"/>
                      <a:pt x="66983" y="50861"/>
                    </a:cubicBezTo>
                    <a:cubicBezTo>
                      <a:pt x="66983" y="57437"/>
                      <a:pt x="64226" y="63059"/>
                      <a:pt x="58763" y="67832"/>
                    </a:cubicBezTo>
                    <a:cubicBezTo>
                      <a:pt x="53247" y="72552"/>
                      <a:pt x="45133" y="74939"/>
                      <a:pt x="34367" y="74939"/>
                    </a:cubicBezTo>
                    <a:cubicBezTo>
                      <a:pt x="24608" y="74939"/>
                      <a:pt x="16865" y="72977"/>
                      <a:pt x="11190" y="68999"/>
                    </a:cubicBezTo>
                    <a:cubicBezTo>
                      <a:pt x="5516" y="65021"/>
                      <a:pt x="1750" y="59665"/>
                      <a:pt x="0" y="52876"/>
                    </a:cubicBezTo>
                    <a:close/>
                  </a:path>
                </a:pathLst>
              </a:custGeom>
              <a:grpFill/>
              <a:ln w="530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2D29F39-3180-4EDD-8E51-EC3C66966772}"/>
                  </a:ext>
                </a:extLst>
              </p:cNvPr>
              <p:cNvSpPr/>
              <p:nvPr/>
            </p:nvSpPr>
            <p:spPr>
              <a:xfrm>
                <a:off x="660458"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56 w 66999"/>
                  <a:gd name="connsiteY15" fmla="*/ 31238 h 74938"/>
                  <a:gd name="connsiteX16" fmla="*/ 43913 w 66999"/>
                  <a:gd name="connsiteY16" fmla="*/ 18721 h 74938"/>
                  <a:gd name="connsiteX17" fmla="*/ 34049 w 66999"/>
                  <a:gd name="connsiteY17" fmla="*/ 14426 h 74938"/>
                  <a:gd name="connsiteX18" fmla="*/ 23760 w 66999"/>
                  <a:gd name="connsiteY18" fmla="*/ 18934 h 74938"/>
                  <a:gd name="connsiteX19" fmla="*/ 19782 w 66999"/>
                  <a:gd name="connsiteY19" fmla="*/ 31238 h 74938"/>
                  <a:gd name="connsiteX20" fmla="*/ 48156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56" y="31238"/>
                    </a:moveTo>
                    <a:cubicBezTo>
                      <a:pt x="47997" y="25722"/>
                      <a:pt x="46618" y="21585"/>
                      <a:pt x="43913" y="18721"/>
                    </a:cubicBezTo>
                    <a:cubicBezTo>
                      <a:pt x="41208" y="15858"/>
                      <a:pt x="37920" y="14426"/>
                      <a:pt x="34049" y="14426"/>
                    </a:cubicBezTo>
                    <a:cubicBezTo>
                      <a:pt x="29912" y="14426"/>
                      <a:pt x="26465" y="15911"/>
                      <a:pt x="23760" y="18934"/>
                    </a:cubicBezTo>
                    <a:cubicBezTo>
                      <a:pt x="21055" y="21957"/>
                      <a:pt x="19729" y="26040"/>
                      <a:pt x="19782" y="31238"/>
                    </a:cubicBezTo>
                    <a:lnTo>
                      <a:pt x="48156" y="31238"/>
                    </a:lnTo>
                    <a:close/>
                  </a:path>
                </a:pathLst>
              </a:custGeom>
              <a:grpFill/>
              <a:ln w="530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98468C81-3FC8-4BBD-A9F0-552E1F08F790}"/>
                  </a:ext>
                </a:extLst>
              </p:cNvPr>
              <p:cNvSpPr/>
              <p:nvPr/>
            </p:nvSpPr>
            <p:spPr>
              <a:xfrm>
                <a:off x="735131" y="828341"/>
                <a:ext cx="42216" cy="98645"/>
              </a:xfrm>
              <a:custGeom>
                <a:avLst/>
                <a:gdLst>
                  <a:gd name="connsiteX0" fmla="*/ 40678 w 42216"/>
                  <a:gd name="connsiteY0" fmla="*/ 25245 h 98645"/>
                  <a:gd name="connsiteX1" fmla="*/ 40678 w 42216"/>
                  <a:gd name="connsiteY1" fmla="*/ 40360 h 98645"/>
                  <a:gd name="connsiteX2" fmla="*/ 27684 w 42216"/>
                  <a:gd name="connsiteY2" fmla="*/ 40360 h 98645"/>
                  <a:gd name="connsiteX3" fmla="*/ 27684 w 42216"/>
                  <a:gd name="connsiteY3" fmla="*/ 69264 h 98645"/>
                  <a:gd name="connsiteX4" fmla="*/ 28056 w 42216"/>
                  <a:gd name="connsiteY4" fmla="*/ 79500 h 98645"/>
                  <a:gd name="connsiteX5" fmla="*/ 29753 w 42216"/>
                  <a:gd name="connsiteY5" fmla="*/ 81886 h 98645"/>
                  <a:gd name="connsiteX6" fmla="*/ 32935 w 42216"/>
                  <a:gd name="connsiteY6" fmla="*/ 82841 h 98645"/>
                  <a:gd name="connsiteX7" fmla="*/ 40572 w 42216"/>
                  <a:gd name="connsiteY7" fmla="*/ 81038 h 98645"/>
                  <a:gd name="connsiteX8" fmla="*/ 42216 w 42216"/>
                  <a:gd name="connsiteY8" fmla="*/ 95782 h 98645"/>
                  <a:gd name="connsiteX9" fmla="*/ 27207 w 42216"/>
                  <a:gd name="connsiteY9" fmla="*/ 98646 h 98645"/>
                  <a:gd name="connsiteX10" fmla="*/ 17979 w 42216"/>
                  <a:gd name="connsiteY10" fmla="*/ 96949 h 98645"/>
                  <a:gd name="connsiteX11" fmla="*/ 11933 w 42216"/>
                  <a:gd name="connsiteY11" fmla="*/ 92494 h 98645"/>
                  <a:gd name="connsiteX12" fmla="*/ 9281 w 42216"/>
                  <a:gd name="connsiteY12" fmla="*/ 85122 h 98645"/>
                  <a:gd name="connsiteX13" fmla="*/ 8698 w 42216"/>
                  <a:gd name="connsiteY13" fmla="*/ 71757 h 98645"/>
                  <a:gd name="connsiteX14" fmla="*/ 8698 w 42216"/>
                  <a:gd name="connsiteY14" fmla="*/ 40466 h 98645"/>
                  <a:gd name="connsiteX15" fmla="*/ 0 w 42216"/>
                  <a:gd name="connsiteY15" fmla="*/ 40466 h 98645"/>
                  <a:gd name="connsiteX16" fmla="*/ 0 w 42216"/>
                  <a:gd name="connsiteY16" fmla="*/ 25351 h 98645"/>
                  <a:gd name="connsiteX17" fmla="*/ 8698 w 42216"/>
                  <a:gd name="connsiteY17" fmla="*/ 25351 h 98645"/>
                  <a:gd name="connsiteX18" fmla="*/ 8698 w 42216"/>
                  <a:gd name="connsiteY18" fmla="*/ 11084 h 98645"/>
                  <a:gd name="connsiteX19" fmla="*/ 27737 w 42216"/>
                  <a:gd name="connsiteY19" fmla="*/ 0 h 98645"/>
                  <a:gd name="connsiteX20" fmla="*/ 27737 w 42216"/>
                  <a:gd name="connsiteY20" fmla="*/ 25351 h 98645"/>
                  <a:gd name="connsiteX21" fmla="*/ 40731 w 42216"/>
                  <a:gd name="connsiteY21" fmla="*/ 25351 h 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6" h="98645">
                    <a:moveTo>
                      <a:pt x="40678" y="25245"/>
                    </a:moveTo>
                    <a:lnTo>
                      <a:pt x="40678" y="40360"/>
                    </a:lnTo>
                    <a:lnTo>
                      <a:pt x="27684" y="40360"/>
                    </a:lnTo>
                    <a:lnTo>
                      <a:pt x="27684" y="69264"/>
                    </a:lnTo>
                    <a:cubicBezTo>
                      <a:pt x="27684" y="75098"/>
                      <a:pt x="27790" y="78545"/>
                      <a:pt x="28056" y="79500"/>
                    </a:cubicBezTo>
                    <a:cubicBezTo>
                      <a:pt x="28321" y="80455"/>
                      <a:pt x="28851" y="81250"/>
                      <a:pt x="29753" y="81886"/>
                    </a:cubicBezTo>
                    <a:cubicBezTo>
                      <a:pt x="30654" y="82523"/>
                      <a:pt x="31715" y="82841"/>
                      <a:pt x="32935" y="82841"/>
                    </a:cubicBezTo>
                    <a:cubicBezTo>
                      <a:pt x="34685" y="82841"/>
                      <a:pt x="37231" y="82205"/>
                      <a:pt x="40572" y="81038"/>
                    </a:cubicBezTo>
                    <a:lnTo>
                      <a:pt x="42216" y="95782"/>
                    </a:lnTo>
                    <a:cubicBezTo>
                      <a:pt x="37814" y="97691"/>
                      <a:pt x="32829" y="98646"/>
                      <a:pt x="27207" y="98646"/>
                    </a:cubicBezTo>
                    <a:cubicBezTo>
                      <a:pt x="23760" y="98646"/>
                      <a:pt x="20684" y="98062"/>
                      <a:pt x="17979" y="96949"/>
                    </a:cubicBezTo>
                    <a:cubicBezTo>
                      <a:pt x="15274" y="95835"/>
                      <a:pt x="13206" y="94297"/>
                      <a:pt x="11933" y="92494"/>
                    </a:cubicBezTo>
                    <a:cubicBezTo>
                      <a:pt x="10660" y="90690"/>
                      <a:pt x="9758" y="88198"/>
                      <a:pt x="9281" y="85122"/>
                    </a:cubicBezTo>
                    <a:cubicBezTo>
                      <a:pt x="8857" y="82894"/>
                      <a:pt x="8698" y="78439"/>
                      <a:pt x="8698" y="71757"/>
                    </a:cubicBezTo>
                    <a:lnTo>
                      <a:pt x="8698" y="40466"/>
                    </a:lnTo>
                    <a:lnTo>
                      <a:pt x="0" y="40466"/>
                    </a:lnTo>
                    <a:lnTo>
                      <a:pt x="0" y="25351"/>
                    </a:lnTo>
                    <a:lnTo>
                      <a:pt x="8698" y="25351"/>
                    </a:lnTo>
                    <a:lnTo>
                      <a:pt x="8698" y="11084"/>
                    </a:lnTo>
                    <a:lnTo>
                      <a:pt x="27737" y="0"/>
                    </a:lnTo>
                    <a:lnTo>
                      <a:pt x="27737" y="25351"/>
                    </a:lnTo>
                    <a:lnTo>
                      <a:pt x="40731" y="25351"/>
                    </a:lnTo>
                    <a:close/>
                  </a:path>
                </a:pathLst>
              </a:custGeom>
              <a:grpFill/>
              <a:ln w="530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3BD1C2C-5219-4F80-886D-046E56CD4B9A}"/>
                  </a:ext>
                </a:extLst>
              </p:cNvPr>
              <p:cNvSpPr/>
              <p:nvPr/>
            </p:nvSpPr>
            <p:spPr>
              <a:xfrm>
                <a:off x="827254" y="826273"/>
                <a:ext cx="95622" cy="99016"/>
              </a:xfrm>
              <a:custGeom>
                <a:avLst/>
                <a:gdLst>
                  <a:gd name="connsiteX0" fmla="*/ 0 w 95622"/>
                  <a:gd name="connsiteY0" fmla="*/ 99017 h 99016"/>
                  <a:gd name="connsiteX1" fmla="*/ 0 w 95622"/>
                  <a:gd name="connsiteY1" fmla="*/ 0 h 99016"/>
                  <a:gd name="connsiteX2" fmla="*/ 29912 w 95622"/>
                  <a:gd name="connsiteY2" fmla="*/ 0 h 99016"/>
                  <a:gd name="connsiteX3" fmla="*/ 47891 w 95622"/>
                  <a:gd name="connsiteY3" fmla="*/ 67514 h 99016"/>
                  <a:gd name="connsiteX4" fmla="*/ 65658 w 95622"/>
                  <a:gd name="connsiteY4" fmla="*/ 0 h 99016"/>
                  <a:gd name="connsiteX5" fmla="*/ 95622 w 95622"/>
                  <a:gd name="connsiteY5" fmla="*/ 0 h 99016"/>
                  <a:gd name="connsiteX6" fmla="*/ 95622 w 95622"/>
                  <a:gd name="connsiteY6" fmla="*/ 99017 h 99016"/>
                  <a:gd name="connsiteX7" fmla="*/ 77060 w 95622"/>
                  <a:gd name="connsiteY7" fmla="*/ 99017 h 99016"/>
                  <a:gd name="connsiteX8" fmla="*/ 77060 w 95622"/>
                  <a:gd name="connsiteY8" fmla="*/ 21055 h 99016"/>
                  <a:gd name="connsiteX9" fmla="*/ 57384 w 95622"/>
                  <a:gd name="connsiteY9" fmla="*/ 99017 h 99016"/>
                  <a:gd name="connsiteX10" fmla="*/ 38132 w 95622"/>
                  <a:gd name="connsiteY10" fmla="*/ 99017 h 99016"/>
                  <a:gd name="connsiteX11" fmla="*/ 18562 w 95622"/>
                  <a:gd name="connsiteY11" fmla="*/ 21055 h 99016"/>
                  <a:gd name="connsiteX12" fmla="*/ 18562 w 95622"/>
                  <a:gd name="connsiteY12" fmla="*/ 99017 h 99016"/>
                  <a:gd name="connsiteX13" fmla="*/ 0 w 95622"/>
                  <a:gd name="connsiteY13" fmla="*/ 99017 h 9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622" h="99016">
                    <a:moveTo>
                      <a:pt x="0" y="99017"/>
                    </a:moveTo>
                    <a:lnTo>
                      <a:pt x="0" y="0"/>
                    </a:lnTo>
                    <a:lnTo>
                      <a:pt x="29912" y="0"/>
                    </a:lnTo>
                    <a:lnTo>
                      <a:pt x="47891" y="67514"/>
                    </a:lnTo>
                    <a:lnTo>
                      <a:pt x="65658" y="0"/>
                    </a:lnTo>
                    <a:lnTo>
                      <a:pt x="95622" y="0"/>
                    </a:lnTo>
                    <a:lnTo>
                      <a:pt x="95622" y="99017"/>
                    </a:lnTo>
                    <a:lnTo>
                      <a:pt x="77060" y="99017"/>
                    </a:lnTo>
                    <a:lnTo>
                      <a:pt x="77060" y="21055"/>
                    </a:lnTo>
                    <a:lnTo>
                      <a:pt x="57384" y="99017"/>
                    </a:lnTo>
                    <a:lnTo>
                      <a:pt x="38132" y="99017"/>
                    </a:lnTo>
                    <a:lnTo>
                      <a:pt x="18562" y="21055"/>
                    </a:lnTo>
                    <a:lnTo>
                      <a:pt x="18562" y="99017"/>
                    </a:lnTo>
                    <a:lnTo>
                      <a:pt x="0" y="99017"/>
                    </a:lnTo>
                    <a:close/>
                  </a:path>
                </a:pathLst>
              </a:custGeom>
              <a:grpFill/>
              <a:ln w="530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6A48ECE8-AEAE-410C-A213-EEBAC005D44D}"/>
                  </a:ext>
                </a:extLst>
              </p:cNvPr>
              <p:cNvSpPr/>
              <p:nvPr/>
            </p:nvSpPr>
            <p:spPr>
              <a:xfrm>
                <a:off x="937620" y="851942"/>
                <a:ext cx="67301" cy="74991"/>
              </a:xfrm>
              <a:custGeom>
                <a:avLst/>
                <a:gdLst>
                  <a:gd name="connsiteX0" fmla="*/ 19199 w 67301"/>
                  <a:gd name="connsiteY0" fmla="*/ 23495 h 74991"/>
                  <a:gd name="connsiteX1" fmla="*/ 1962 w 67301"/>
                  <a:gd name="connsiteY1" fmla="*/ 20366 h 74991"/>
                  <a:gd name="connsiteX2" fmla="*/ 11933 w 67301"/>
                  <a:gd name="connsiteY2" fmla="*/ 4985 h 74991"/>
                  <a:gd name="connsiteX3" fmla="*/ 32988 w 67301"/>
                  <a:gd name="connsiteY3" fmla="*/ 0 h 74991"/>
                  <a:gd name="connsiteX4" fmla="*/ 51921 w 67301"/>
                  <a:gd name="connsiteY4" fmla="*/ 3023 h 74991"/>
                  <a:gd name="connsiteX5" fmla="*/ 60672 w 67301"/>
                  <a:gd name="connsiteY5" fmla="*/ 10660 h 74991"/>
                  <a:gd name="connsiteX6" fmla="*/ 63218 w 67301"/>
                  <a:gd name="connsiteY6" fmla="*/ 27631 h 74991"/>
                  <a:gd name="connsiteX7" fmla="*/ 63006 w 67301"/>
                  <a:gd name="connsiteY7" fmla="*/ 49800 h 74991"/>
                  <a:gd name="connsiteX8" fmla="*/ 63907 w 67301"/>
                  <a:gd name="connsiteY8" fmla="*/ 63748 h 74991"/>
                  <a:gd name="connsiteX9" fmla="*/ 67302 w 67301"/>
                  <a:gd name="connsiteY9" fmla="*/ 73348 h 74991"/>
                  <a:gd name="connsiteX10" fmla="*/ 48527 w 67301"/>
                  <a:gd name="connsiteY10" fmla="*/ 73348 h 74991"/>
                  <a:gd name="connsiteX11" fmla="*/ 46724 w 67301"/>
                  <a:gd name="connsiteY11" fmla="*/ 67726 h 74991"/>
                  <a:gd name="connsiteX12" fmla="*/ 46035 w 67301"/>
                  <a:gd name="connsiteY12" fmla="*/ 65499 h 74991"/>
                  <a:gd name="connsiteX13" fmla="*/ 35640 w 67301"/>
                  <a:gd name="connsiteY13" fmla="*/ 72605 h 74991"/>
                  <a:gd name="connsiteX14" fmla="*/ 23813 w 67301"/>
                  <a:gd name="connsiteY14" fmla="*/ 74992 h 74991"/>
                  <a:gd name="connsiteX15" fmla="*/ 6364 w 67301"/>
                  <a:gd name="connsiteY15" fmla="*/ 68999 h 74991"/>
                  <a:gd name="connsiteX16" fmla="*/ 0 w 67301"/>
                  <a:gd name="connsiteY16" fmla="*/ 53778 h 74991"/>
                  <a:gd name="connsiteX17" fmla="*/ 2917 w 67301"/>
                  <a:gd name="connsiteY17" fmla="*/ 42959 h 74991"/>
                  <a:gd name="connsiteX18" fmla="*/ 11031 w 67301"/>
                  <a:gd name="connsiteY18" fmla="*/ 35640 h 74991"/>
                  <a:gd name="connsiteX19" fmla="*/ 26146 w 67301"/>
                  <a:gd name="connsiteY19" fmla="*/ 31238 h 74991"/>
                  <a:gd name="connsiteX20" fmla="*/ 44603 w 67301"/>
                  <a:gd name="connsiteY20" fmla="*/ 26571 h 74991"/>
                  <a:gd name="connsiteX21" fmla="*/ 44603 w 67301"/>
                  <a:gd name="connsiteY21" fmla="*/ 24661 h 74991"/>
                  <a:gd name="connsiteX22" fmla="*/ 41898 w 67301"/>
                  <a:gd name="connsiteY22" fmla="*/ 16865 h 74991"/>
                  <a:gd name="connsiteX23" fmla="*/ 31715 w 67301"/>
                  <a:gd name="connsiteY23" fmla="*/ 14532 h 74991"/>
                  <a:gd name="connsiteX24" fmla="*/ 23813 w 67301"/>
                  <a:gd name="connsiteY24" fmla="*/ 16547 h 74991"/>
                  <a:gd name="connsiteX25" fmla="*/ 19199 w 67301"/>
                  <a:gd name="connsiteY25" fmla="*/ 23548 h 74991"/>
                  <a:gd name="connsiteX26" fmla="*/ 44550 w 67301"/>
                  <a:gd name="connsiteY26" fmla="*/ 38928 h 74991"/>
                  <a:gd name="connsiteX27" fmla="*/ 32988 w 67301"/>
                  <a:gd name="connsiteY27" fmla="*/ 41845 h 74991"/>
                  <a:gd name="connsiteX28" fmla="*/ 22646 w 67301"/>
                  <a:gd name="connsiteY28" fmla="*/ 45133 h 74991"/>
                  <a:gd name="connsiteX29" fmla="*/ 18934 w 67301"/>
                  <a:gd name="connsiteY29" fmla="*/ 51815 h 74991"/>
                  <a:gd name="connsiteX30" fmla="*/ 21904 w 67301"/>
                  <a:gd name="connsiteY30" fmla="*/ 58710 h 74991"/>
                  <a:gd name="connsiteX31" fmla="*/ 29488 w 67301"/>
                  <a:gd name="connsiteY31" fmla="*/ 61627 h 74991"/>
                  <a:gd name="connsiteX32" fmla="*/ 39299 w 67301"/>
                  <a:gd name="connsiteY32" fmla="*/ 58233 h 74991"/>
                  <a:gd name="connsiteX33" fmla="*/ 43807 w 67301"/>
                  <a:gd name="connsiteY33" fmla="*/ 51975 h 74991"/>
                  <a:gd name="connsiteX34" fmla="*/ 44550 w 67301"/>
                  <a:gd name="connsiteY34" fmla="*/ 42746 h 74991"/>
                  <a:gd name="connsiteX35" fmla="*/ 44550 w 67301"/>
                  <a:gd name="connsiteY35" fmla="*/ 38981 h 74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7301" h="74991">
                    <a:moveTo>
                      <a:pt x="19199" y="23495"/>
                    </a:moveTo>
                    <a:lnTo>
                      <a:pt x="1962" y="20366"/>
                    </a:lnTo>
                    <a:cubicBezTo>
                      <a:pt x="3872" y="13418"/>
                      <a:pt x="7213" y="8273"/>
                      <a:pt x="11933" y="4985"/>
                    </a:cubicBezTo>
                    <a:cubicBezTo>
                      <a:pt x="16653" y="1644"/>
                      <a:pt x="23707" y="0"/>
                      <a:pt x="32988" y="0"/>
                    </a:cubicBezTo>
                    <a:cubicBezTo>
                      <a:pt x="41474" y="0"/>
                      <a:pt x="47732" y="1008"/>
                      <a:pt x="51921" y="3023"/>
                    </a:cubicBezTo>
                    <a:cubicBezTo>
                      <a:pt x="56058" y="5038"/>
                      <a:pt x="58975" y="7584"/>
                      <a:pt x="60672" y="10660"/>
                    </a:cubicBezTo>
                    <a:cubicBezTo>
                      <a:pt x="62369" y="13736"/>
                      <a:pt x="63218" y="19411"/>
                      <a:pt x="63218" y="27631"/>
                    </a:cubicBezTo>
                    <a:lnTo>
                      <a:pt x="63006" y="49800"/>
                    </a:lnTo>
                    <a:cubicBezTo>
                      <a:pt x="63006" y="56111"/>
                      <a:pt x="63324" y="60778"/>
                      <a:pt x="63907" y="63748"/>
                    </a:cubicBezTo>
                    <a:cubicBezTo>
                      <a:pt x="64544" y="66718"/>
                      <a:pt x="65658" y="69954"/>
                      <a:pt x="67302" y="73348"/>
                    </a:cubicBezTo>
                    <a:lnTo>
                      <a:pt x="48527" y="73348"/>
                    </a:lnTo>
                    <a:cubicBezTo>
                      <a:pt x="48050" y="72075"/>
                      <a:pt x="47413" y="70219"/>
                      <a:pt x="46724" y="67726"/>
                    </a:cubicBezTo>
                    <a:cubicBezTo>
                      <a:pt x="46406" y="66612"/>
                      <a:pt x="46194" y="65870"/>
                      <a:pt x="46035" y="65499"/>
                    </a:cubicBezTo>
                    <a:cubicBezTo>
                      <a:pt x="42799" y="68628"/>
                      <a:pt x="39299" y="71014"/>
                      <a:pt x="35640" y="72605"/>
                    </a:cubicBezTo>
                    <a:cubicBezTo>
                      <a:pt x="31927" y="74196"/>
                      <a:pt x="28003" y="74992"/>
                      <a:pt x="23813" y="74992"/>
                    </a:cubicBezTo>
                    <a:cubicBezTo>
                      <a:pt x="16441" y="74992"/>
                      <a:pt x="10607" y="72977"/>
                      <a:pt x="6364" y="68999"/>
                    </a:cubicBezTo>
                    <a:cubicBezTo>
                      <a:pt x="2121" y="64968"/>
                      <a:pt x="0" y="59930"/>
                      <a:pt x="0" y="53778"/>
                    </a:cubicBezTo>
                    <a:cubicBezTo>
                      <a:pt x="0" y="49747"/>
                      <a:pt x="955" y="46088"/>
                      <a:pt x="2917" y="42959"/>
                    </a:cubicBezTo>
                    <a:cubicBezTo>
                      <a:pt x="4826" y="39776"/>
                      <a:pt x="7584" y="37337"/>
                      <a:pt x="11031" y="35640"/>
                    </a:cubicBezTo>
                    <a:cubicBezTo>
                      <a:pt x="14532" y="33943"/>
                      <a:pt x="19570" y="32458"/>
                      <a:pt x="26146" y="31238"/>
                    </a:cubicBezTo>
                    <a:cubicBezTo>
                      <a:pt x="35003" y="29594"/>
                      <a:pt x="41155" y="28003"/>
                      <a:pt x="44603" y="26571"/>
                    </a:cubicBezTo>
                    <a:lnTo>
                      <a:pt x="44603" y="24661"/>
                    </a:lnTo>
                    <a:cubicBezTo>
                      <a:pt x="44603" y="21002"/>
                      <a:pt x="43701" y="18403"/>
                      <a:pt x="41898" y="16865"/>
                    </a:cubicBezTo>
                    <a:cubicBezTo>
                      <a:pt x="40095" y="15327"/>
                      <a:pt x="36700" y="14532"/>
                      <a:pt x="31715" y="14532"/>
                    </a:cubicBezTo>
                    <a:cubicBezTo>
                      <a:pt x="28321" y="14532"/>
                      <a:pt x="25722" y="15221"/>
                      <a:pt x="23813" y="16547"/>
                    </a:cubicBezTo>
                    <a:cubicBezTo>
                      <a:pt x="21904" y="17873"/>
                      <a:pt x="20365" y="20206"/>
                      <a:pt x="19199" y="23548"/>
                    </a:cubicBezTo>
                    <a:close/>
                    <a:moveTo>
                      <a:pt x="44550" y="38928"/>
                    </a:moveTo>
                    <a:cubicBezTo>
                      <a:pt x="42110" y="39723"/>
                      <a:pt x="38291" y="40731"/>
                      <a:pt x="32988" y="41845"/>
                    </a:cubicBezTo>
                    <a:cubicBezTo>
                      <a:pt x="27737" y="42959"/>
                      <a:pt x="24290" y="44072"/>
                      <a:pt x="22646" y="45133"/>
                    </a:cubicBezTo>
                    <a:cubicBezTo>
                      <a:pt x="20153" y="46883"/>
                      <a:pt x="18934" y="49111"/>
                      <a:pt x="18934" y="51815"/>
                    </a:cubicBezTo>
                    <a:cubicBezTo>
                      <a:pt x="18934" y="54520"/>
                      <a:pt x="19941" y="56748"/>
                      <a:pt x="21904" y="58710"/>
                    </a:cubicBezTo>
                    <a:cubicBezTo>
                      <a:pt x="23866" y="60672"/>
                      <a:pt x="26412" y="61627"/>
                      <a:pt x="29488" y="61627"/>
                    </a:cubicBezTo>
                    <a:cubicBezTo>
                      <a:pt x="32935" y="61627"/>
                      <a:pt x="36170" y="60513"/>
                      <a:pt x="39299" y="58233"/>
                    </a:cubicBezTo>
                    <a:cubicBezTo>
                      <a:pt x="41580" y="56536"/>
                      <a:pt x="43118" y="54414"/>
                      <a:pt x="43807" y="51975"/>
                    </a:cubicBezTo>
                    <a:cubicBezTo>
                      <a:pt x="44284" y="50330"/>
                      <a:pt x="44550" y="47254"/>
                      <a:pt x="44550" y="42746"/>
                    </a:cubicBezTo>
                    <a:lnTo>
                      <a:pt x="44550" y="38981"/>
                    </a:lnTo>
                    <a:close/>
                  </a:path>
                </a:pathLst>
              </a:custGeom>
              <a:grpFill/>
              <a:ln w="530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FBDE54D1-6255-4EAA-A9BE-B3D5D880B1A5}"/>
                  </a:ext>
                </a:extLst>
              </p:cNvPr>
              <p:cNvSpPr/>
              <p:nvPr/>
            </p:nvSpPr>
            <p:spPr>
              <a:xfrm>
                <a:off x="1019453" y="851995"/>
                <a:ext cx="65392" cy="73347"/>
              </a:xfrm>
              <a:custGeom>
                <a:avLst/>
                <a:gdLst>
                  <a:gd name="connsiteX0" fmla="*/ 65339 w 65392"/>
                  <a:gd name="connsiteY0" fmla="*/ 73295 h 73347"/>
                  <a:gd name="connsiteX1" fmla="*/ 46353 w 65392"/>
                  <a:gd name="connsiteY1" fmla="*/ 73295 h 73347"/>
                  <a:gd name="connsiteX2" fmla="*/ 46353 w 65392"/>
                  <a:gd name="connsiteY2" fmla="*/ 36700 h 73347"/>
                  <a:gd name="connsiteX3" fmla="*/ 45133 w 65392"/>
                  <a:gd name="connsiteY3" fmla="*/ 21691 h 73347"/>
                  <a:gd name="connsiteX4" fmla="*/ 41208 w 65392"/>
                  <a:gd name="connsiteY4" fmla="*/ 16388 h 73347"/>
                  <a:gd name="connsiteX5" fmla="*/ 34632 w 65392"/>
                  <a:gd name="connsiteY5" fmla="*/ 14479 h 73347"/>
                  <a:gd name="connsiteX6" fmla="*/ 25775 w 65392"/>
                  <a:gd name="connsiteY6" fmla="*/ 17183 h 73347"/>
                  <a:gd name="connsiteX7" fmla="*/ 20419 w 65392"/>
                  <a:gd name="connsiteY7" fmla="*/ 24343 h 73347"/>
                  <a:gd name="connsiteX8" fmla="*/ 18987 w 65392"/>
                  <a:gd name="connsiteY8" fmla="*/ 40837 h 73347"/>
                  <a:gd name="connsiteX9" fmla="*/ 18987 w 65392"/>
                  <a:gd name="connsiteY9" fmla="*/ 73295 h 73347"/>
                  <a:gd name="connsiteX10" fmla="*/ 0 w 65392"/>
                  <a:gd name="connsiteY10" fmla="*/ 73295 h 73347"/>
                  <a:gd name="connsiteX11" fmla="*/ 0 w 65392"/>
                  <a:gd name="connsiteY11" fmla="*/ 1591 h 73347"/>
                  <a:gd name="connsiteX12" fmla="*/ 17608 w 65392"/>
                  <a:gd name="connsiteY12" fmla="*/ 1591 h 73347"/>
                  <a:gd name="connsiteX13" fmla="*/ 17608 w 65392"/>
                  <a:gd name="connsiteY13" fmla="*/ 12145 h 73347"/>
                  <a:gd name="connsiteX14" fmla="*/ 41261 w 65392"/>
                  <a:gd name="connsiteY14" fmla="*/ 0 h 73347"/>
                  <a:gd name="connsiteX15" fmla="*/ 52770 w 65392"/>
                  <a:gd name="connsiteY15" fmla="*/ 2281 h 73347"/>
                  <a:gd name="connsiteX16" fmla="*/ 60619 w 65392"/>
                  <a:gd name="connsiteY16" fmla="*/ 8061 h 73347"/>
                  <a:gd name="connsiteX17" fmla="*/ 64332 w 65392"/>
                  <a:gd name="connsiteY17" fmla="*/ 16017 h 73347"/>
                  <a:gd name="connsiteX18" fmla="*/ 65392 w 65392"/>
                  <a:gd name="connsiteY18" fmla="*/ 28798 h 73347"/>
                  <a:gd name="connsiteX19" fmla="*/ 65392 w 65392"/>
                  <a:gd name="connsiteY19" fmla="*/ 73348 h 7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392" h="73347">
                    <a:moveTo>
                      <a:pt x="65339" y="73295"/>
                    </a:moveTo>
                    <a:lnTo>
                      <a:pt x="46353" y="73295"/>
                    </a:lnTo>
                    <a:lnTo>
                      <a:pt x="46353" y="36700"/>
                    </a:lnTo>
                    <a:cubicBezTo>
                      <a:pt x="46353" y="28957"/>
                      <a:pt x="45928" y="23972"/>
                      <a:pt x="45133" y="21691"/>
                    </a:cubicBezTo>
                    <a:cubicBezTo>
                      <a:pt x="44337" y="19411"/>
                      <a:pt x="43012" y="17661"/>
                      <a:pt x="41208" y="16388"/>
                    </a:cubicBezTo>
                    <a:cubicBezTo>
                      <a:pt x="39405" y="15115"/>
                      <a:pt x="37178" y="14479"/>
                      <a:pt x="34632" y="14479"/>
                    </a:cubicBezTo>
                    <a:cubicBezTo>
                      <a:pt x="31344" y="14479"/>
                      <a:pt x="28374" y="15380"/>
                      <a:pt x="25775" y="17183"/>
                    </a:cubicBezTo>
                    <a:cubicBezTo>
                      <a:pt x="23176" y="18987"/>
                      <a:pt x="21373" y="21373"/>
                      <a:pt x="20419" y="24343"/>
                    </a:cubicBezTo>
                    <a:cubicBezTo>
                      <a:pt x="19464" y="27313"/>
                      <a:pt x="18987" y="32829"/>
                      <a:pt x="18987" y="40837"/>
                    </a:cubicBezTo>
                    <a:lnTo>
                      <a:pt x="18987" y="73295"/>
                    </a:lnTo>
                    <a:lnTo>
                      <a:pt x="0" y="73295"/>
                    </a:lnTo>
                    <a:lnTo>
                      <a:pt x="0" y="1591"/>
                    </a:lnTo>
                    <a:lnTo>
                      <a:pt x="17608" y="1591"/>
                    </a:lnTo>
                    <a:lnTo>
                      <a:pt x="17608" y="12145"/>
                    </a:lnTo>
                    <a:cubicBezTo>
                      <a:pt x="23866" y="4031"/>
                      <a:pt x="31715" y="0"/>
                      <a:pt x="41261" y="0"/>
                    </a:cubicBezTo>
                    <a:cubicBezTo>
                      <a:pt x="45451" y="0"/>
                      <a:pt x="49270" y="743"/>
                      <a:pt x="52770" y="2281"/>
                    </a:cubicBezTo>
                    <a:cubicBezTo>
                      <a:pt x="56217" y="3766"/>
                      <a:pt x="58869" y="5728"/>
                      <a:pt x="60619" y="8061"/>
                    </a:cubicBezTo>
                    <a:cubicBezTo>
                      <a:pt x="62369" y="10395"/>
                      <a:pt x="63642" y="13047"/>
                      <a:pt x="64332" y="16017"/>
                    </a:cubicBezTo>
                    <a:cubicBezTo>
                      <a:pt x="65021" y="18987"/>
                      <a:pt x="65392" y="23229"/>
                      <a:pt x="65392" y="28798"/>
                    </a:cubicBezTo>
                    <a:lnTo>
                      <a:pt x="65392" y="73348"/>
                    </a:lnTo>
                    <a:close/>
                  </a:path>
                </a:pathLst>
              </a:custGeom>
              <a:grpFill/>
              <a:ln w="5302"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F96DD158-9240-440F-A121-F5F941AF55A7}"/>
                  </a:ext>
                </a:extLst>
              </p:cNvPr>
              <p:cNvSpPr/>
              <p:nvPr/>
            </p:nvSpPr>
            <p:spPr>
              <a:xfrm>
                <a:off x="1099006" y="851942"/>
                <a:ext cx="67301" cy="74991"/>
              </a:xfrm>
              <a:custGeom>
                <a:avLst/>
                <a:gdLst>
                  <a:gd name="connsiteX0" fmla="*/ 19199 w 67301"/>
                  <a:gd name="connsiteY0" fmla="*/ 23495 h 74991"/>
                  <a:gd name="connsiteX1" fmla="*/ 1962 w 67301"/>
                  <a:gd name="connsiteY1" fmla="*/ 20366 h 74991"/>
                  <a:gd name="connsiteX2" fmla="*/ 11933 w 67301"/>
                  <a:gd name="connsiteY2" fmla="*/ 4985 h 74991"/>
                  <a:gd name="connsiteX3" fmla="*/ 32988 w 67301"/>
                  <a:gd name="connsiteY3" fmla="*/ 0 h 74991"/>
                  <a:gd name="connsiteX4" fmla="*/ 51921 w 67301"/>
                  <a:gd name="connsiteY4" fmla="*/ 3023 h 74991"/>
                  <a:gd name="connsiteX5" fmla="*/ 60672 w 67301"/>
                  <a:gd name="connsiteY5" fmla="*/ 10660 h 74991"/>
                  <a:gd name="connsiteX6" fmla="*/ 63218 w 67301"/>
                  <a:gd name="connsiteY6" fmla="*/ 27631 h 74991"/>
                  <a:gd name="connsiteX7" fmla="*/ 63006 w 67301"/>
                  <a:gd name="connsiteY7" fmla="*/ 49800 h 74991"/>
                  <a:gd name="connsiteX8" fmla="*/ 63907 w 67301"/>
                  <a:gd name="connsiteY8" fmla="*/ 63748 h 74991"/>
                  <a:gd name="connsiteX9" fmla="*/ 67302 w 67301"/>
                  <a:gd name="connsiteY9" fmla="*/ 73348 h 74991"/>
                  <a:gd name="connsiteX10" fmla="*/ 48527 w 67301"/>
                  <a:gd name="connsiteY10" fmla="*/ 73348 h 74991"/>
                  <a:gd name="connsiteX11" fmla="*/ 46724 w 67301"/>
                  <a:gd name="connsiteY11" fmla="*/ 67726 h 74991"/>
                  <a:gd name="connsiteX12" fmla="*/ 46035 w 67301"/>
                  <a:gd name="connsiteY12" fmla="*/ 65499 h 74991"/>
                  <a:gd name="connsiteX13" fmla="*/ 35640 w 67301"/>
                  <a:gd name="connsiteY13" fmla="*/ 72605 h 74991"/>
                  <a:gd name="connsiteX14" fmla="*/ 23813 w 67301"/>
                  <a:gd name="connsiteY14" fmla="*/ 74992 h 74991"/>
                  <a:gd name="connsiteX15" fmla="*/ 6364 w 67301"/>
                  <a:gd name="connsiteY15" fmla="*/ 68999 h 74991"/>
                  <a:gd name="connsiteX16" fmla="*/ 0 w 67301"/>
                  <a:gd name="connsiteY16" fmla="*/ 53778 h 74991"/>
                  <a:gd name="connsiteX17" fmla="*/ 2917 w 67301"/>
                  <a:gd name="connsiteY17" fmla="*/ 42959 h 74991"/>
                  <a:gd name="connsiteX18" fmla="*/ 11031 w 67301"/>
                  <a:gd name="connsiteY18" fmla="*/ 35640 h 74991"/>
                  <a:gd name="connsiteX19" fmla="*/ 26146 w 67301"/>
                  <a:gd name="connsiteY19" fmla="*/ 31238 h 74991"/>
                  <a:gd name="connsiteX20" fmla="*/ 44603 w 67301"/>
                  <a:gd name="connsiteY20" fmla="*/ 26571 h 74991"/>
                  <a:gd name="connsiteX21" fmla="*/ 44603 w 67301"/>
                  <a:gd name="connsiteY21" fmla="*/ 24661 h 74991"/>
                  <a:gd name="connsiteX22" fmla="*/ 41898 w 67301"/>
                  <a:gd name="connsiteY22" fmla="*/ 16865 h 74991"/>
                  <a:gd name="connsiteX23" fmla="*/ 31715 w 67301"/>
                  <a:gd name="connsiteY23" fmla="*/ 14532 h 74991"/>
                  <a:gd name="connsiteX24" fmla="*/ 23813 w 67301"/>
                  <a:gd name="connsiteY24" fmla="*/ 16547 h 74991"/>
                  <a:gd name="connsiteX25" fmla="*/ 19199 w 67301"/>
                  <a:gd name="connsiteY25" fmla="*/ 23548 h 74991"/>
                  <a:gd name="connsiteX26" fmla="*/ 44603 w 67301"/>
                  <a:gd name="connsiteY26" fmla="*/ 38928 h 74991"/>
                  <a:gd name="connsiteX27" fmla="*/ 33041 w 67301"/>
                  <a:gd name="connsiteY27" fmla="*/ 41845 h 74991"/>
                  <a:gd name="connsiteX28" fmla="*/ 22699 w 67301"/>
                  <a:gd name="connsiteY28" fmla="*/ 45133 h 74991"/>
                  <a:gd name="connsiteX29" fmla="*/ 18987 w 67301"/>
                  <a:gd name="connsiteY29" fmla="*/ 51815 h 74991"/>
                  <a:gd name="connsiteX30" fmla="*/ 21957 w 67301"/>
                  <a:gd name="connsiteY30" fmla="*/ 58710 h 74991"/>
                  <a:gd name="connsiteX31" fmla="*/ 29541 w 67301"/>
                  <a:gd name="connsiteY31" fmla="*/ 61627 h 74991"/>
                  <a:gd name="connsiteX32" fmla="*/ 39352 w 67301"/>
                  <a:gd name="connsiteY32" fmla="*/ 58233 h 74991"/>
                  <a:gd name="connsiteX33" fmla="*/ 43860 w 67301"/>
                  <a:gd name="connsiteY33" fmla="*/ 51975 h 74991"/>
                  <a:gd name="connsiteX34" fmla="*/ 44603 w 67301"/>
                  <a:gd name="connsiteY34" fmla="*/ 42746 h 74991"/>
                  <a:gd name="connsiteX35" fmla="*/ 44603 w 67301"/>
                  <a:gd name="connsiteY35" fmla="*/ 38981 h 74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7301" h="74991">
                    <a:moveTo>
                      <a:pt x="19199" y="23495"/>
                    </a:moveTo>
                    <a:lnTo>
                      <a:pt x="1962" y="20366"/>
                    </a:lnTo>
                    <a:cubicBezTo>
                      <a:pt x="3872" y="13418"/>
                      <a:pt x="7213" y="8273"/>
                      <a:pt x="11933" y="4985"/>
                    </a:cubicBezTo>
                    <a:cubicBezTo>
                      <a:pt x="16653" y="1644"/>
                      <a:pt x="23707" y="0"/>
                      <a:pt x="32988" y="0"/>
                    </a:cubicBezTo>
                    <a:cubicBezTo>
                      <a:pt x="41473" y="0"/>
                      <a:pt x="47732" y="1008"/>
                      <a:pt x="51921" y="3023"/>
                    </a:cubicBezTo>
                    <a:cubicBezTo>
                      <a:pt x="56058" y="5038"/>
                      <a:pt x="58975" y="7584"/>
                      <a:pt x="60672" y="10660"/>
                    </a:cubicBezTo>
                    <a:cubicBezTo>
                      <a:pt x="62369" y="13736"/>
                      <a:pt x="63218" y="19411"/>
                      <a:pt x="63218" y="27631"/>
                    </a:cubicBezTo>
                    <a:lnTo>
                      <a:pt x="63006" y="49800"/>
                    </a:lnTo>
                    <a:cubicBezTo>
                      <a:pt x="63006" y="56111"/>
                      <a:pt x="63324" y="60778"/>
                      <a:pt x="63907" y="63748"/>
                    </a:cubicBezTo>
                    <a:cubicBezTo>
                      <a:pt x="64544" y="66718"/>
                      <a:pt x="65658" y="69954"/>
                      <a:pt x="67302" y="73348"/>
                    </a:cubicBezTo>
                    <a:lnTo>
                      <a:pt x="48527" y="73348"/>
                    </a:lnTo>
                    <a:cubicBezTo>
                      <a:pt x="48050" y="72075"/>
                      <a:pt x="47413" y="70219"/>
                      <a:pt x="46724" y="67726"/>
                    </a:cubicBezTo>
                    <a:cubicBezTo>
                      <a:pt x="46406" y="66612"/>
                      <a:pt x="46194" y="65870"/>
                      <a:pt x="46035" y="65499"/>
                    </a:cubicBezTo>
                    <a:cubicBezTo>
                      <a:pt x="42799" y="68628"/>
                      <a:pt x="39299" y="71014"/>
                      <a:pt x="35640" y="72605"/>
                    </a:cubicBezTo>
                    <a:cubicBezTo>
                      <a:pt x="31927" y="74196"/>
                      <a:pt x="28003" y="74992"/>
                      <a:pt x="23813" y="74992"/>
                    </a:cubicBezTo>
                    <a:cubicBezTo>
                      <a:pt x="16441" y="74992"/>
                      <a:pt x="10607" y="72977"/>
                      <a:pt x="6364" y="68999"/>
                    </a:cubicBezTo>
                    <a:cubicBezTo>
                      <a:pt x="2121" y="64968"/>
                      <a:pt x="0" y="59930"/>
                      <a:pt x="0" y="53778"/>
                    </a:cubicBezTo>
                    <a:cubicBezTo>
                      <a:pt x="0" y="49747"/>
                      <a:pt x="955" y="46088"/>
                      <a:pt x="2917" y="42959"/>
                    </a:cubicBezTo>
                    <a:cubicBezTo>
                      <a:pt x="4826" y="39776"/>
                      <a:pt x="7584" y="37337"/>
                      <a:pt x="11031" y="35640"/>
                    </a:cubicBezTo>
                    <a:cubicBezTo>
                      <a:pt x="14532" y="33943"/>
                      <a:pt x="19570" y="32458"/>
                      <a:pt x="26146" y="31238"/>
                    </a:cubicBezTo>
                    <a:cubicBezTo>
                      <a:pt x="35003" y="29594"/>
                      <a:pt x="41155" y="28003"/>
                      <a:pt x="44603" y="26571"/>
                    </a:cubicBezTo>
                    <a:lnTo>
                      <a:pt x="44603" y="24661"/>
                    </a:lnTo>
                    <a:cubicBezTo>
                      <a:pt x="44603" y="21002"/>
                      <a:pt x="43701" y="18403"/>
                      <a:pt x="41898" y="16865"/>
                    </a:cubicBezTo>
                    <a:cubicBezTo>
                      <a:pt x="40095" y="15327"/>
                      <a:pt x="36700" y="14532"/>
                      <a:pt x="31715" y="14532"/>
                    </a:cubicBezTo>
                    <a:cubicBezTo>
                      <a:pt x="28321" y="14532"/>
                      <a:pt x="25722" y="15221"/>
                      <a:pt x="23813" y="16547"/>
                    </a:cubicBezTo>
                    <a:cubicBezTo>
                      <a:pt x="21904" y="17873"/>
                      <a:pt x="20365" y="20206"/>
                      <a:pt x="19199" y="23548"/>
                    </a:cubicBezTo>
                    <a:close/>
                    <a:moveTo>
                      <a:pt x="44603" y="38928"/>
                    </a:moveTo>
                    <a:cubicBezTo>
                      <a:pt x="42163" y="39723"/>
                      <a:pt x="38344" y="40731"/>
                      <a:pt x="33041" y="41845"/>
                    </a:cubicBezTo>
                    <a:cubicBezTo>
                      <a:pt x="27790" y="42959"/>
                      <a:pt x="24343" y="44072"/>
                      <a:pt x="22699" y="45133"/>
                    </a:cubicBezTo>
                    <a:cubicBezTo>
                      <a:pt x="20206" y="46883"/>
                      <a:pt x="18987" y="49111"/>
                      <a:pt x="18987" y="51815"/>
                    </a:cubicBezTo>
                    <a:cubicBezTo>
                      <a:pt x="18987" y="54520"/>
                      <a:pt x="19994" y="56748"/>
                      <a:pt x="21957" y="58710"/>
                    </a:cubicBezTo>
                    <a:cubicBezTo>
                      <a:pt x="23919" y="60672"/>
                      <a:pt x="26465" y="61627"/>
                      <a:pt x="29541" y="61627"/>
                    </a:cubicBezTo>
                    <a:cubicBezTo>
                      <a:pt x="32988" y="61627"/>
                      <a:pt x="36223" y="60513"/>
                      <a:pt x="39352" y="58233"/>
                    </a:cubicBezTo>
                    <a:cubicBezTo>
                      <a:pt x="41633" y="56536"/>
                      <a:pt x="43171" y="54414"/>
                      <a:pt x="43860" y="51975"/>
                    </a:cubicBezTo>
                    <a:cubicBezTo>
                      <a:pt x="44337" y="50330"/>
                      <a:pt x="44603" y="47254"/>
                      <a:pt x="44603" y="42746"/>
                    </a:cubicBezTo>
                    <a:lnTo>
                      <a:pt x="44603" y="38981"/>
                    </a:lnTo>
                    <a:close/>
                  </a:path>
                </a:pathLst>
              </a:custGeom>
              <a:grpFill/>
              <a:ln w="5302"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F5C5889-F2FE-4AD5-A363-8C4797237269}"/>
                  </a:ext>
                </a:extLst>
              </p:cNvPr>
              <p:cNvSpPr/>
              <p:nvPr/>
            </p:nvSpPr>
            <p:spPr>
              <a:xfrm>
                <a:off x="1176649" y="851995"/>
                <a:ext cx="70006" cy="102464"/>
              </a:xfrm>
              <a:custGeom>
                <a:avLst/>
                <a:gdLst>
                  <a:gd name="connsiteX0" fmla="*/ 2546 w 70006"/>
                  <a:gd name="connsiteY0" fmla="*/ 78015 h 102464"/>
                  <a:gd name="connsiteX1" fmla="*/ 24237 w 70006"/>
                  <a:gd name="connsiteY1" fmla="*/ 80667 h 102464"/>
                  <a:gd name="connsiteX2" fmla="*/ 26730 w 70006"/>
                  <a:gd name="connsiteY2" fmla="*/ 85864 h 102464"/>
                  <a:gd name="connsiteX3" fmla="*/ 35215 w 70006"/>
                  <a:gd name="connsiteY3" fmla="*/ 87879 h 102464"/>
                  <a:gd name="connsiteX4" fmla="*/ 46353 w 70006"/>
                  <a:gd name="connsiteY4" fmla="*/ 85652 h 102464"/>
                  <a:gd name="connsiteX5" fmla="*/ 50118 w 70006"/>
                  <a:gd name="connsiteY5" fmla="*/ 80879 h 102464"/>
                  <a:gd name="connsiteX6" fmla="*/ 51020 w 70006"/>
                  <a:gd name="connsiteY6" fmla="*/ 72181 h 102464"/>
                  <a:gd name="connsiteX7" fmla="*/ 51020 w 70006"/>
                  <a:gd name="connsiteY7" fmla="*/ 61733 h 102464"/>
                  <a:gd name="connsiteX8" fmla="*/ 29541 w 70006"/>
                  <a:gd name="connsiteY8" fmla="*/ 73348 h 102464"/>
                  <a:gd name="connsiteX9" fmla="*/ 6629 w 70006"/>
                  <a:gd name="connsiteY9" fmla="*/ 61150 h 102464"/>
                  <a:gd name="connsiteX10" fmla="*/ 0 w 70006"/>
                  <a:gd name="connsiteY10" fmla="*/ 37125 h 102464"/>
                  <a:gd name="connsiteX11" fmla="*/ 8698 w 70006"/>
                  <a:gd name="connsiteY11" fmla="*/ 9546 h 102464"/>
                  <a:gd name="connsiteX12" fmla="*/ 30283 w 70006"/>
                  <a:gd name="connsiteY12" fmla="*/ 0 h 102464"/>
                  <a:gd name="connsiteX13" fmla="*/ 52240 w 70006"/>
                  <a:gd name="connsiteY13" fmla="*/ 11668 h 102464"/>
                  <a:gd name="connsiteX14" fmla="*/ 52240 w 70006"/>
                  <a:gd name="connsiteY14" fmla="*/ 1591 h 102464"/>
                  <a:gd name="connsiteX15" fmla="*/ 70006 w 70006"/>
                  <a:gd name="connsiteY15" fmla="*/ 1591 h 102464"/>
                  <a:gd name="connsiteX16" fmla="*/ 70006 w 70006"/>
                  <a:gd name="connsiteY16" fmla="*/ 65976 h 102464"/>
                  <a:gd name="connsiteX17" fmla="*/ 67885 w 70006"/>
                  <a:gd name="connsiteY17" fmla="*/ 84963 h 102464"/>
                  <a:gd name="connsiteX18" fmla="*/ 61998 w 70006"/>
                  <a:gd name="connsiteY18" fmla="*/ 94827 h 102464"/>
                  <a:gd name="connsiteX19" fmla="*/ 51921 w 70006"/>
                  <a:gd name="connsiteY19" fmla="*/ 100449 h 102464"/>
                  <a:gd name="connsiteX20" fmla="*/ 35958 w 70006"/>
                  <a:gd name="connsiteY20" fmla="*/ 102464 h 102464"/>
                  <a:gd name="connsiteX21" fmla="*/ 10077 w 70006"/>
                  <a:gd name="connsiteY21" fmla="*/ 96206 h 102464"/>
                  <a:gd name="connsiteX22" fmla="*/ 2440 w 70006"/>
                  <a:gd name="connsiteY22" fmla="*/ 80348 h 102464"/>
                  <a:gd name="connsiteX23" fmla="*/ 2493 w 70006"/>
                  <a:gd name="connsiteY23" fmla="*/ 78068 h 102464"/>
                  <a:gd name="connsiteX24" fmla="*/ 19464 w 70006"/>
                  <a:gd name="connsiteY24" fmla="*/ 35958 h 102464"/>
                  <a:gd name="connsiteX25" fmla="*/ 23866 w 70006"/>
                  <a:gd name="connsiteY25" fmla="*/ 52664 h 102464"/>
                  <a:gd name="connsiteX26" fmla="*/ 34791 w 70006"/>
                  <a:gd name="connsiteY26" fmla="*/ 57968 h 102464"/>
                  <a:gd name="connsiteX27" fmla="*/ 46565 w 70006"/>
                  <a:gd name="connsiteY27" fmla="*/ 52505 h 102464"/>
                  <a:gd name="connsiteX28" fmla="*/ 51338 w 70006"/>
                  <a:gd name="connsiteY28" fmla="*/ 36382 h 102464"/>
                  <a:gd name="connsiteX29" fmla="*/ 46724 w 70006"/>
                  <a:gd name="connsiteY29" fmla="*/ 19835 h 102464"/>
                  <a:gd name="connsiteX30" fmla="*/ 35109 w 70006"/>
                  <a:gd name="connsiteY30" fmla="*/ 14426 h 102464"/>
                  <a:gd name="connsiteX31" fmla="*/ 23866 w 70006"/>
                  <a:gd name="connsiteY31" fmla="*/ 19729 h 102464"/>
                  <a:gd name="connsiteX32" fmla="*/ 19464 w 70006"/>
                  <a:gd name="connsiteY32" fmla="*/ 35905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006" h="102464">
                    <a:moveTo>
                      <a:pt x="2546" y="78015"/>
                    </a:moveTo>
                    <a:lnTo>
                      <a:pt x="24237" y="80667"/>
                    </a:lnTo>
                    <a:cubicBezTo>
                      <a:pt x="24608" y="83212"/>
                      <a:pt x="25404" y="84909"/>
                      <a:pt x="26730" y="85864"/>
                    </a:cubicBezTo>
                    <a:cubicBezTo>
                      <a:pt x="28533" y="87243"/>
                      <a:pt x="31344" y="87879"/>
                      <a:pt x="35215" y="87879"/>
                    </a:cubicBezTo>
                    <a:cubicBezTo>
                      <a:pt x="40148" y="87879"/>
                      <a:pt x="43860" y="87137"/>
                      <a:pt x="46353" y="85652"/>
                    </a:cubicBezTo>
                    <a:cubicBezTo>
                      <a:pt x="47997" y="84644"/>
                      <a:pt x="49270" y="83053"/>
                      <a:pt x="50118" y="80879"/>
                    </a:cubicBezTo>
                    <a:cubicBezTo>
                      <a:pt x="50702" y="79288"/>
                      <a:pt x="51020" y="76424"/>
                      <a:pt x="51020" y="72181"/>
                    </a:cubicBezTo>
                    <a:lnTo>
                      <a:pt x="51020" y="61733"/>
                    </a:lnTo>
                    <a:cubicBezTo>
                      <a:pt x="45345" y="69476"/>
                      <a:pt x="38185" y="73348"/>
                      <a:pt x="29541" y="73348"/>
                    </a:cubicBezTo>
                    <a:cubicBezTo>
                      <a:pt x="19888" y="73348"/>
                      <a:pt x="12251" y="69264"/>
                      <a:pt x="6629" y="61150"/>
                    </a:cubicBezTo>
                    <a:cubicBezTo>
                      <a:pt x="2227" y="54732"/>
                      <a:pt x="0" y="46671"/>
                      <a:pt x="0" y="37125"/>
                    </a:cubicBezTo>
                    <a:cubicBezTo>
                      <a:pt x="0" y="25086"/>
                      <a:pt x="2917" y="15911"/>
                      <a:pt x="8698" y="9546"/>
                    </a:cubicBezTo>
                    <a:cubicBezTo>
                      <a:pt x="14479" y="3182"/>
                      <a:pt x="21691" y="0"/>
                      <a:pt x="30283" y="0"/>
                    </a:cubicBezTo>
                    <a:cubicBezTo>
                      <a:pt x="38875" y="0"/>
                      <a:pt x="46459" y="3872"/>
                      <a:pt x="52240" y="11668"/>
                    </a:cubicBezTo>
                    <a:lnTo>
                      <a:pt x="52240" y="1591"/>
                    </a:lnTo>
                    <a:lnTo>
                      <a:pt x="70006" y="1591"/>
                    </a:lnTo>
                    <a:lnTo>
                      <a:pt x="70006" y="65976"/>
                    </a:lnTo>
                    <a:cubicBezTo>
                      <a:pt x="70006" y="74462"/>
                      <a:pt x="69317" y="80773"/>
                      <a:pt x="67885" y="84963"/>
                    </a:cubicBezTo>
                    <a:cubicBezTo>
                      <a:pt x="66506" y="89152"/>
                      <a:pt x="64544" y="92440"/>
                      <a:pt x="61998" y="94827"/>
                    </a:cubicBezTo>
                    <a:cubicBezTo>
                      <a:pt x="59452" y="97214"/>
                      <a:pt x="56111" y="99070"/>
                      <a:pt x="51921" y="100449"/>
                    </a:cubicBezTo>
                    <a:cubicBezTo>
                      <a:pt x="47732" y="101775"/>
                      <a:pt x="42375" y="102464"/>
                      <a:pt x="35958" y="102464"/>
                    </a:cubicBezTo>
                    <a:cubicBezTo>
                      <a:pt x="23813" y="102464"/>
                      <a:pt x="15168" y="100396"/>
                      <a:pt x="10077" y="96206"/>
                    </a:cubicBezTo>
                    <a:cubicBezTo>
                      <a:pt x="4985" y="92016"/>
                      <a:pt x="2440" y="86766"/>
                      <a:pt x="2440" y="80348"/>
                    </a:cubicBezTo>
                    <a:cubicBezTo>
                      <a:pt x="2440" y="79712"/>
                      <a:pt x="2440" y="78970"/>
                      <a:pt x="2493" y="78068"/>
                    </a:cubicBezTo>
                    <a:close/>
                    <a:moveTo>
                      <a:pt x="19464" y="35958"/>
                    </a:moveTo>
                    <a:cubicBezTo>
                      <a:pt x="19464" y="43542"/>
                      <a:pt x="20949" y="49164"/>
                      <a:pt x="23866" y="52664"/>
                    </a:cubicBezTo>
                    <a:cubicBezTo>
                      <a:pt x="26836" y="56217"/>
                      <a:pt x="30442" y="57968"/>
                      <a:pt x="34791" y="57968"/>
                    </a:cubicBezTo>
                    <a:cubicBezTo>
                      <a:pt x="39405" y="57968"/>
                      <a:pt x="43330" y="56164"/>
                      <a:pt x="46565" y="52505"/>
                    </a:cubicBezTo>
                    <a:cubicBezTo>
                      <a:pt x="49747" y="48899"/>
                      <a:pt x="51338" y="43489"/>
                      <a:pt x="51338" y="36382"/>
                    </a:cubicBezTo>
                    <a:cubicBezTo>
                      <a:pt x="51338" y="29275"/>
                      <a:pt x="49800" y="23442"/>
                      <a:pt x="46724" y="19835"/>
                    </a:cubicBezTo>
                    <a:cubicBezTo>
                      <a:pt x="43648" y="16229"/>
                      <a:pt x="39776" y="14426"/>
                      <a:pt x="35109" y="14426"/>
                    </a:cubicBezTo>
                    <a:cubicBezTo>
                      <a:pt x="30442" y="14426"/>
                      <a:pt x="26836" y="16176"/>
                      <a:pt x="23866" y="19729"/>
                    </a:cubicBezTo>
                    <a:cubicBezTo>
                      <a:pt x="20896" y="23283"/>
                      <a:pt x="19464" y="28639"/>
                      <a:pt x="19464" y="35905"/>
                    </a:cubicBezTo>
                    <a:close/>
                  </a:path>
                </a:pathLst>
              </a:custGeom>
              <a:grpFill/>
              <a:ln w="5302"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ECD1C0B5-A2F4-4245-B82C-AEBFAE7D276C}"/>
                  </a:ext>
                </a:extLst>
              </p:cNvPr>
              <p:cNvSpPr/>
              <p:nvPr/>
            </p:nvSpPr>
            <p:spPr>
              <a:xfrm>
                <a:off x="1259915"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03 w 66999"/>
                  <a:gd name="connsiteY15" fmla="*/ 31238 h 74938"/>
                  <a:gd name="connsiteX16" fmla="*/ 43860 w 66999"/>
                  <a:gd name="connsiteY16" fmla="*/ 18721 h 74938"/>
                  <a:gd name="connsiteX17" fmla="*/ 33996 w 66999"/>
                  <a:gd name="connsiteY17" fmla="*/ 14426 h 74938"/>
                  <a:gd name="connsiteX18" fmla="*/ 23707 w 66999"/>
                  <a:gd name="connsiteY18" fmla="*/ 18934 h 74938"/>
                  <a:gd name="connsiteX19" fmla="*/ 19729 w 66999"/>
                  <a:gd name="connsiteY19" fmla="*/ 31238 h 74938"/>
                  <a:gd name="connsiteX20" fmla="*/ 48103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03" y="31238"/>
                    </a:moveTo>
                    <a:cubicBezTo>
                      <a:pt x="47944" y="25722"/>
                      <a:pt x="46565" y="21585"/>
                      <a:pt x="43860" y="18721"/>
                    </a:cubicBezTo>
                    <a:cubicBezTo>
                      <a:pt x="41155" y="15858"/>
                      <a:pt x="37867" y="14426"/>
                      <a:pt x="33996" y="14426"/>
                    </a:cubicBezTo>
                    <a:cubicBezTo>
                      <a:pt x="29859" y="14426"/>
                      <a:pt x="26412" y="15911"/>
                      <a:pt x="23707" y="18934"/>
                    </a:cubicBezTo>
                    <a:cubicBezTo>
                      <a:pt x="21002" y="21957"/>
                      <a:pt x="19676" y="26040"/>
                      <a:pt x="19729" y="31238"/>
                    </a:cubicBezTo>
                    <a:lnTo>
                      <a:pt x="48103" y="31238"/>
                    </a:lnTo>
                    <a:close/>
                  </a:path>
                </a:pathLst>
              </a:custGeom>
              <a:grpFill/>
              <a:ln w="5302"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B8790E0-94B1-43C7-B519-33BF784C45DA}"/>
                  </a:ext>
                </a:extLst>
              </p:cNvPr>
              <p:cNvSpPr/>
              <p:nvPr/>
            </p:nvSpPr>
            <p:spPr>
              <a:xfrm>
                <a:off x="1340846" y="851995"/>
                <a:ext cx="105540" cy="73400"/>
              </a:xfrm>
              <a:custGeom>
                <a:avLst/>
                <a:gdLst>
                  <a:gd name="connsiteX0" fmla="*/ 53 w 105540"/>
                  <a:gd name="connsiteY0" fmla="*/ 1591 h 73400"/>
                  <a:gd name="connsiteX1" fmla="*/ 17555 w 105540"/>
                  <a:gd name="connsiteY1" fmla="*/ 1591 h 73400"/>
                  <a:gd name="connsiteX2" fmla="*/ 17555 w 105540"/>
                  <a:gd name="connsiteY2" fmla="*/ 11403 h 73400"/>
                  <a:gd name="connsiteX3" fmla="*/ 39936 w 105540"/>
                  <a:gd name="connsiteY3" fmla="*/ 0 h 73400"/>
                  <a:gd name="connsiteX4" fmla="*/ 51868 w 105540"/>
                  <a:gd name="connsiteY4" fmla="*/ 2864 h 73400"/>
                  <a:gd name="connsiteX5" fmla="*/ 60195 w 105540"/>
                  <a:gd name="connsiteY5" fmla="*/ 11456 h 73400"/>
                  <a:gd name="connsiteX6" fmla="*/ 70378 w 105540"/>
                  <a:gd name="connsiteY6" fmla="*/ 2864 h 73400"/>
                  <a:gd name="connsiteX7" fmla="*/ 82045 w 105540"/>
                  <a:gd name="connsiteY7" fmla="*/ 0 h 73400"/>
                  <a:gd name="connsiteX8" fmla="*/ 95410 w 105540"/>
                  <a:gd name="connsiteY8" fmla="*/ 3182 h 73400"/>
                  <a:gd name="connsiteX9" fmla="*/ 103578 w 105540"/>
                  <a:gd name="connsiteY9" fmla="*/ 12622 h 73400"/>
                  <a:gd name="connsiteX10" fmla="*/ 105540 w 105540"/>
                  <a:gd name="connsiteY10" fmla="*/ 27472 h 73400"/>
                  <a:gd name="connsiteX11" fmla="*/ 105540 w 105540"/>
                  <a:gd name="connsiteY11" fmla="*/ 73348 h 73400"/>
                  <a:gd name="connsiteX12" fmla="*/ 86553 w 105540"/>
                  <a:gd name="connsiteY12" fmla="*/ 73348 h 73400"/>
                  <a:gd name="connsiteX13" fmla="*/ 86553 w 105540"/>
                  <a:gd name="connsiteY13" fmla="*/ 32352 h 73400"/>
                  <a:gd name="connsiteX14" fmla="*/ 84591 w 105540"/>
                  <a:gd name="connsiteY14" fmla="*/ 18562 h 73400"/>
                  <a:gd name="connsiteX15" fmla="*/ 76477 w 105540"/>
                  <a:gd name="connsiteY15" fmla="*/ 14532 h 73400"/>
                  <a:gd name="connsiteX16" fmla="*/ 68999 w 105540"/>
                  <a:gd name="connsiteY16" fmla="*/ 16971 h 73400"/>
                  <a:gd name="connsiteX17" fmla="*/ 63907 w 105540"/>
                  <a:gd name="connsiteY17" fmla="*/ 24078 h 73400"/>
                  <a:gd name="connsiteX18" fmla="*/ 62369 w 105540"/>
                  <a:gd name="connsiteY18" fmla="*/ 38928 h 73400"/>
                  <a:gd name="connsiteX19" fmla="*/ 62369 w 105540"/>
                  <a:gd name="connsiteY19" fmla="*/ 73348 h 73400"/>
                  <a:gd name="connsiteX20" fmla="*/ 43383 w 105540"/>
                  <a:gd name="connsiteY20" fmla="*/ 73348 h 73400"/>
                  <a:gd name="connsiteX21" fmla="*/ 43383 w 105540"/>
                  <a:gd name="connsiteY21" fmla="*/ 34049 h 73400"/>
                  <a:gd name="connsiteX22" fmla="*/ 42375 w 105540"/>
                  <a:gd name="connsiteY22" fmla="*/ 20525 h 73400"/>
                  <a:gd name="connsiteX23" fmla="*/ 39246 w 105540"/>
                  <a:gd name="connsiteY23" fmla="*/ 16017 h 73400"/>
                  <a:gd name="connsiteX24" fmla="*/ 33465 w 105540"/>
                  <a:gd name="connsiteY24" fmla="*/ 14532 h 73400"/>
                  <a:gd name="connsiteX25" fmla="*/ 25563 w 105540"/>
                  <a:gd name="connsiteY25" fmla="*/ 16918 h 73400"/>
                  <a:gd name="connsiteX26" fmla="*/ 20525 w 105540"/>
                  <a:gd name="connsiteY26" fmla="*/ 23760 h 73400"/>
                  <a:gd name="connsiteX27" fmla="*/ 18987 w 105540"/>
                  <a:gd name="connsiteY27" fmla="*/ 38557 h 73400"/>
                  <a:gd name="connsiteX28" fmla="*/ 18987 w 105540"/>
                  <a:gd name="connsiteY28" fmla="*/ 73401 h 73400"/>
                  <a:gd name="connsiteX29" fmla="*/ 0 w 105540"/>
                  <a:gd name="connsiteY29" fmla="*/ 73401 h 73400"/>
                  <a:gd name="connsiteX30" fmla="*/ 0 w 105540"/>
                  <a:gd name="connsiteY30" fmla="*/ 1697 h 7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5540" h="73400">
                    <a:moveTo>
                      <a:pt x="53" y="1591"/>
                    </a:moveTo>
                    <a:lnTo>
                      <a:pt x="17555" y="1591"/>
                    </a:lnTo>
                    <a:lnTo>
                      <a:pt x="17555" y="11403"/>
                    </a:lnTo>
                    <a:cubicBezTo>
                      <a:pt x="23813" y="3819"/>
                      <a:pt x="31291" y="0"/>
                      <a:pt x="39936" y="0"/>
                    </a:cubicBezTo>
                    <a:cubicBezTo>
                      <a:pt x="44550" y="0"/>
                      <a:pt x="48527" y="955"/>
                      <a:pt x="51868" y="2864"/>
                    </a:cubicBezTo>
                    <a:cubicBezTo>
                      <a:pt x="55263" y="4773"/>
                      <a:pt x="58020" y="7637"/>
                      <a:pt x="60195" y="11456"/>
                    </a:cubicBezTo>
                    <a:cubicBezTo>
                      <a:pt x="63324" y="7637"/>
                      <a:pt x="66718" y="4773"/>
                      <a:pt x="70378" y="2864"/>
                    </a:cubicBezTo>
                    <a:cubicBezTo>
                      <a:pt x="74037" y="955"/>
                      <a:pt x="77909" y="0"/>
                      <a:pt x="82045" y="0"/>
                    </a:cubicBezTo>
                    <a:cubicBezTo>
                      <a:pt x="87296" y="0"/>
                      <a:pt x="91751" y="1061"/>
                      <a:pt x="95410" y="3182"/>
                    </a:cubicBezTo>
                    <a:cubicBezTo>
                      <a:pt x="99070" y="5304"/>
                      <a:pt x="101774" y="8486"/>
                      <a:pt x="103578" y="12622"/>
                    </a:cubicBezTo>
                    <a:cubicBezTo>
                      <a:pt x="104904" y="15698"/>
                      <a:pt x="105540" y="20631"/>
                      <a:pt x="105540" y="27472"/>
                    </a:cubicBezTo>
                    <a:lnTo>
                      <a:pt x="105540" y="73348"/>
                    </a:lnTo>
                    <a:lnTo>
                      <a:pt x="86553" y="73348"/>
                    </a:lnTo>
                    <a:lnTo>
                      <a:pt x="86553" y="32352"/>
                    </a:lnTo>
                    <a:cubicBezTo>
                      <a:pt x="86553" y="25245"/>
                      <a:pt x="85917" y="20631"/>
                      <a:pt x="84591" y="18562"/>
                    </a:cubicBezTo>
                    <a:cubicBezTo>
                      <a:pt x="82841" y="15858"/>
                      <a:pt x="80136" y="14532"/>
                      <a:pt x="76477" y="14532"/>
                    </a:cubicBezTo>
                    <a:cubicBezTo>
                      <a:pt x="73825" y="14532"/>
                      <a:pt x="71332" y="15327"/>
                      <a:pt x="68999" y="16971"/>
                    </a:cubicBezTo>
                    <a:cubicBezTo>
                      <a:pt x="66665" y="18615"/>
                      <a:pt x="64968" y="20949"/>
                      <a:pt x="63907" y="24078"/>
                    </a:cubicBezTo>
                    <a:cubicBezTo>
                      <a:pt x="62847" y="27207"/>
                      <a:pt x="62369" y="32139"/>
                      <a:pt x="62369" y="38928"/>
                    </a:cubicBezTo>
                    <a:lnTo>
                      <a:pt x="62369" y="73348"/>
                    </a:lnTo>
                    <a:lnTo>
                      <a:pt x="43383" y="73348"/>
                    </a:lnTo>
                    <a:lnTo>
                      <a:pt x="43383" y="34049"/>
                    </a:lnTo>
                    <a:cubicBezTo>
                      <a:pt x="43383" y="27048"/>
                      <a:pt x="43065" y="22593"/>
                      <a:pt x="42375" y="20525"/>
                    </a:cubicBezTo>
                    <a:cubicBezTo>
                      <a:pt x="41686" y="18509"/>
                      <a:pt x="40678" y="16971"/>
                      <a:pt x="39246" y="16017"/>
                    </a:cubicBezTo>
                    <a:cubicBezTo>
                      <a:pt x="37814" y="15009"/>
                      <a:pt x="35905" y="14532"/>
                      <a:pt x="33465" y="14532"/>
                    </a:cubicBezTo>
                    <a:cubicBezTo>
                      <a:pt x="30548" y="14532"/>
                      <a:pt x="27896" y="15327"/>
                      <a:pt x="25563" y="16918"/>
                    </a:cubicBezTo>
                    <a:cubicBezTo>
                      <a:pt x="23229" y="18509"/>
                      <a:pt x="21532" y="20790"/>
                      <a:pt x="20525" y="23760"/>
                    </a:cubicBezTo>
                    <a:cubicBezTo>
                      <a:pt x="19517" y="26730"/>
                      <a:pt x="18987" y="31662"/>
                      <a:pt x="18987" y="38557"/>
                    </a:cubicBezTo>
                    <a:lnTo>
                      <a:pt x="18987" y="73401"/>
                    </a:lnTo>
                    <a:lnTo>
                      <a:pt x="0" y="73401"/>
                    </a:lnTo>
                    <a:lnTo>
                      <a:pt x="0" y="1697"/>
                    </a:lnTo>
                    <a:close/>
                  </a:path>
                </a:pathLst>
              </a:custGeom>
              <a:grpFill/>
              <a:ln w="5302"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8CA20563-C5C1-43DA-8F0B-FABD78779B8A}"/>
                  </a:ext>
                </a:extLst>
              </p:cNvPr>
              <p:cNvSpPr/>
              <p:nvPr/>
            </p:nvSpPr>
            <p:spPr>
              <a:xfrm>
                <a:off x="1459804"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56 w 66999"/>
                  <a:gd name="connsiteY15" fmla="*/ 31238 h 74938"/>
                  <a:gd name="connsiteX16" fmla="*/ 43913 w 66999"/>
                  <a:gd name="connsiteY16" fmla="*/ 18721 h 74938"/>
                  <a:gd name="connsiteX17" fmla="*/ 34049 w 66999"/>
                  <a:gd name="connsiteY17" fmla="*/ 14426 h 74938"/>
                  <a:gd name="connsiteX18" fmla="*/ 23760 w 66999"/>
                  <a:gd name="connsiteY18" fmla="*/ 18934 h 74938"/>
                  <a:gd name="connsiteX19" fmla="*/ 19782 w 66999"/>
                  <a:gd name="connsiteY19" fmla="*/ 31238 h 74938"/>
                  <a:gd name="connsiteX20" fmla="*/ 48156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56" y="31238"/>
                    </a:moveTo>
                    <a:cubicBezTo>
                      <a:pt x="47997" y="25722"/>
                      <a:pt x="46618" y="21585"/>
                      <a:pt x="43913" y="18721"/>
                    </a:cubicBezTo>
                    <a:cubicBezTo>
                      <a:pt x="41208" y="15858"/>
                      <a:pt x="37920" y="14426"/>
                      <a:pt x="34049" y="14426"/>
                    </a:cubicBezTo>
                    <a:cubicBezTo>
                      <a:pt x="29912" y="14426"/>
                      <a:pt x="26465" y="15911"/>
                      <a:pt x="23760" y="18934"/>
                    </a:cubicBezTo>
                    <a:cubicBezTo>
                      <a:pt x="21055" y="21957"/>
                      <a:pt x="19729" y="26040"/>
                      <a:pt x="19782" y="31238"/>
                    </a:cubicBezTo>
                    <a:lnTo>
                      <a:pt x="48156" y="31238"/>
                    </a:lnTo>
                    <a:close/>
                  </a:path>
                </a:pathLst>
              </a:custGeom>
              <a:grpFill/>
              <a:ln w="5302"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96F5D294-6FD1-4A4A-808A-87AFB3207774}"/>
                  </a:ext>
                </a:extLst>
              </p:cNvPr>
              <p:cNvSpPr/>
              <p:nvPr/>
            </p:nvSpPr>
            <p:spPr>
              <a:xfrm>
                <a:off x="1542168" y="851995"/>
                <a:ext cx="65392" cy="73347"/>
              </a:xfrm>
              <a:custGeom>
                <a:avLst/>
                <a:gdLst>
                  <a:gd name="connsiteX0" fmla="*/ 65339 w 65392"/>
                  <a:gd name="connsiteY0" fmla="*/ 73295 h 73347"/>
                  <a:gd name="connsiteX1" fmla="*/ 46353 w 65392"/>
                  <a:gd name="connsiteY1" fmla="*/ 73295 h 73347"/>
                  <a:gd name="connsiteX2" fmla="*/ 46353 w 65392"/>
                  <a:gd name="connsiteY2" fmla="*/ 36700 h 73347"/>
                  <a:gd name="connsiteX3" fmla="*/ 45133 w 65392"/>
                  <a:gd name="connsiteY3" fmla="*/ 21691 h 73347"/>
                  <a:gd name="connsiteX4" fmla="*/ 41208 w 65392"/>
                  <a:gd name="connsiteY4" fmla="*/ 16388 h 73347"/>
                  <a:gd name="connsiteX5" fmla="*/ 34632 w 65392"/>
                  <a:gd name="connsiteY5" fmla="*/ 14479 h 73347"/>
                  <a:gd name="connsiteX6" fmla="*/ 25775 w 65392"/>
                  <a:gd name="connsiteY6" fmla="*/ 17183 h 73347"/>
                  <a:gd name="connsiteX7" fmla="*/ 20419 w 65392"/>
                  <a:gd name="connsiteY7" fmla="*/ 24343 h 73347"/>
                  <a:gd name="connsiteX8" fmla="*/ 18987 w 65392"/>
                  <a:gd name="connsiteY8" fmla="*/ 40837 h 73347"/>
                  <a:gd name="connsiteX9" fmla="*/ 18987 w 65392"/>
                  <a:gd name="connsiteY9" fmla="*/ 73295 h 73347"/>
                  <a:gd name="connsiteX10" fmla="*/ 0 w 65392"/>
                  <a:gd name="connsiteY10" fmla="*/ 73295 h 73347"/>
                  <a:gd name="connsiteX11" fmla="*/ 0 w 65392"/>
                  <a:gd name="connsiteY11" fmla="*/ 1591 h 73347"/>
                  <a:gd name="connsiteX12" fmla="*/ 17608 w 65392"/>
                  <a:gd name="connsiteY12" fmla="*/ 1591 h 73347"/>
                  <a:gd name="connsiteX13" fmla="*/ 17608 w 65392"/>
                  <a:gd name="connsiteY13" fmla="*/ 12145 h 73347"/>
                  <a:gd name="connsiteX14" fmla="*/ 41261 w 65392"/>
                  <a:gd name="connsiteY14" fmla="*/ 0 h 73347"/>
                  <a:gd name="connsiteX15" fmla="*/ 52770 w 65392"/>
                  <a:gd name="connsiteY15" fmla="*/ 2281 h 73347"/>
                  <a:gd name="connsiteX16" fmla="*/ 60619 w 65392"/>
                  <a:gd name="connsiteY16" fmla="*/ 8061 h 73347"/>
                  <a:gd name="connsiteX17" fmla="*/ 64332 w 65392"/>
                  <a:gd name="connsiteY17" fmla="*/ 16017 h 73347"/>
                  <a:gd name="connsiteX18" fmla="*/ 65392 w 65392"/>
                  <a:gd name="connsiteY18" fmla="*/ 28798 h 73347"/>
                  <a:gd name="connsiteX19" fmla="*/ 65392 w 65392"/>
                  <a:gd name="connsiteY19" fmla="*/ 73348 h 7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392" h="73347">
                    <a:moveTo>
                      <a:pt x="65339" y="73295"/>
                    </a:moveTo>
                    <a:lnTo>
                      <a:pt x="46353" y="73295"/>
                    </a:lnTo>
                    <a:lnTo>
                      <a:pt x="46353" y="36700"/>
                    </a:lnTo>
                    <a:cubicBezTo>
                      <a:pt x="46353" y="28957"/>
                      <a:pt x="45929" y="23972"/>
                      <a:pt x="45133" y="21691"/>
                    </a:cubicBezTo>
                    <a:cubicBezTo>
                      <a:pt x="44337" y="19411"/>
                      <a:pt x="43012" y="17661"/>
                      <a:pt x="41208" y="16388"/>
                    </a:cubicBezTo>
                    <a:cubicBezTo>
                      <a:pt x="39405" y="15115"/>
                      <a:pt x="37178" y="14479"/>
                      <a:pt x="34632" y="14479"/>
                    </a:cubicBezTo>
                    <a:cubicBezTo>
                      <a:pt x="31344" y="14479"/>
                      <a:pt x="28374" y="15380"/>
                      <a:pt x="25775" y="17183"/>
                    </a:cubicBezTo>
                    <a:cubicBezTo>
                      <a:pt x="23176" y="18987"/>
                      <a:pt x="21373" y="21373"/>
                      <a:pt x="20419" y="24343"/>
                    </a:cubicBezTo>
                    <a:cubicBezTo>
                      <a:pt x="19464" y="27313"/>
                      <a:pt x="18987" y="32829"/>
                      <a:pt x="18987" y="40837"/>
                    </a:cubicBezTo>
                    <a:lnTo>
                      <a:pt x="18987" y="73295"/>
                    </a:lnTo>
                    <a:lnTo>
                      <a:pt x="0" y="73295"/>
                    </a:lnTo>
                    <a:lnTo>
                      <a:pt x="0" y="1591"/>
                    </a:lnTo>
                    <a:lnTo>
                      <a:pt x="17608" y="1591"/>
                    </a:lnTo>
                    <a:lnTo>
                      <a:pt x="17608" y="12145"/>
                    </a:lnTo>
                    <a:cubicBezTo>
                      <a:pt x="23866" y="4031"/>
                      <a:pt x="31715" y="0"/>
                      <a:pt x="41261" y="0"/>
                    </a:cubicBezTo>
                    <a:cubicBezTo>
                      <a:pt x="45451" y="0"/>
                      <a:pt x="49270" y="743"/>
                      <a:pt x="52770" y="2281"/>
                    </a:cubicBezTo>
                    <a:cubicBezTo>
                      <a:pt x="56217" y="3766"/>
                      <a:pt x="58869" y="5728"/>
                      <a:pt x="60619" y="8061"/>
                    </a:cubicBezTo>
                    <a:cubicBezTo>
                      <a:pt x="62369" y="10395"/>
                      <a:pt x="63642" y="13047"/>
                      <a:pt x="64332" y="16017"/>
                    </a:cubicBezTo>
                    <a:cubicBezTo>
                      <a:pt x="65021" y="18987"/>
                      <a:pt x="65392" y="23229"/>
                      <a:pt x="65392" y="28798"/>
                    </a:cubicBezTo>
                    <a:lnTo>
                      <a:pt x="65392" y="73348"/>
                    </a:lnTo>
                    <a:close/>
                  </a:path>
                </a:pathLst>
              </a:custGeom>
              <a:grpFill/>
              <a:ln w="5302"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B3253075-C59E-411D-AEAF-8DB62DAD8411}"/>
                  </a:ext>
                </a:extLst>
              </p:cNvPr>
              <p:cNvSpPr/>
              <p:nvPr/>
            </p:nvSpPr>
            <p:spPr>
              <a:xfrm>
                <a:off x="1618963" y="828341"/>
                <a:ext cx="42216" cy="98645"/>
              </a:xfrm>
              <a:custGeom>
                <a:avLst/>
                <a:gdLst>
                  <a:gd name="connsiteX0" fmla="*/ 40678 w 42216"/>
                  <a:gd name="connsiteY0" fmla="*/ 25245 h 98645"/>
                  <a:gd name="connsiteX1" fmla="*/ 40678 w 42216"/>
                  <a:gd name="connsiteY1" fmla="*/ 40360 h 98645"/>
                  <a:gd name="connsiteX2" fmla="*/ 27684 w 42216"/>
                  <a:gd name="connsiteY2" fmla="*/ 40360 h 98645"/>
                  <a:gd name="connsiteX3" fmla="*/ 27684 w 42216"/>
                  <a:gd name="connsiteY3" fmla="*/ 69264 h 98645"/>
                  <a:gd name="connsiteX4" fmla="*/ 28056 w 42216"/>
                  <a:gd name="connsiteY4" fmla="*/ 79500 h 98645"/>
                  <a:gd name="connsiteX5" fmla="*/ 29753 w 42216"/>
                  <a:gd name="connsiteY5" fmla="*/ 81886 h 98645"/>
                  <a:gd name="connsiteX6" fmla="*/ 32935 w 42216"/>
                  <a:gd name="connsiteY6" fmla="*/ 82841 h 98645"/>
                  <a:gd name="connsiteX7" fmla="*/ 40572 w 42216"/>
                  <a:gd name="connsiteY7" fmla="*/ 81038 h 98645"/>
                  <a:gd name="connsiteX8" fmla="*/ 42216 w 42216"/>
                  <a:gd name="connsiteY8" fmla="*/ 95782 h 98645"/>
                  <a:gd name="connsiteX9" fmla="*/ 27207 w 42216"/>
                  <a:gd name="connsiteY9" fmla="*/ 98646 h 98645"/>
                  <a:gd name="connsiteX10" fmla="*/ 17979 w 42216"/>
                  <a:gd name="connsiteY10" fmla="*/ 96949 h 98645"/>
                  <a:gd name="connsiteX11" fmla="*/ 11933 w 42216"/>
                  <a:gd name="connsiteY11" fmla="*/ 92494 h 98645"/>
                  <a:gd name="connsiteX12" fmla="*/ 9281 w 42216"/>
                  <a:gd name="connsiteY12" fmla="*/ 85122 h 98645"/>
                  <a:gd name="connsiteX13" fmla="*/ 8698 w 42216"/>
                  <a:gd name="connsiteY13" fmla="*/ 71757 h 98645"/>
                  <a:gd name="connsiteX14" fmla="*/ 8698 w 42216"/>
                  <a:gd name="connsiteY14" fmla="*/ 40466 h 98645"/>
                  <a:gd name="connsiteX15" fmla="*/ 0 w 42216"/>
                  <a:gd name="connsiteY15" fmla="*/ 40466 h 98645"/>
                  <a:gd name="connsiteX16" fmla="*/ 0 w 42216"/>
                  <a:gd name="connsiteY16" fmla="*/ 25351 h 98645"/>
                  <a:gd name="connsiteX17" fmla="*/ 8698 w 42216"/>
                  <a:gd name="connsiteY17" fmla="*/ 25351 h 98645"/>
                  <a:gd name="connsiteX18" fmla="*/ 8698 w 42216"/>
                  <a:gd name="connsiteY18" fmla="*/ 11084 h 98645"/>
                  <a:gd name="connsiteX19" fmla="*/ 27737 w 42216"/>
                  <a:gd name="connsiteY19" fmla="*/ 0 h 98645"/>
                  <a:gd name="connsiteX20" fmla="*/ 27737 w 42216"/>
                  <a:gd name="connsiteY20" fmla="*/ 25351 h 98645"/>
                  <a:gd name="connsiteX21" fmla="*/ 40731 w 42216"/>
                  <a:gd name="connsiteY21" fmla="*/ 25351 h 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6" h="98645">
                    <a:moveTo>
                      <a:pt x="40678" y="25245"/>
                    </a:moveTo>
                    <a:lnTo>
                      <a:pt x="40678" y="40360"/>
                    </a:lnTo>
                    <a:lnTo>
                      <a:pt x="27684" y="40360"/>
                    </a:lnTo>
                    <a:lnTo>
                      <a:pt x="27684" y="69264"/>
                    </a:lnTo>
                    <a:cubicBezTo>
                      <a:pt x="27684" y="75098"/>
                      <a:pt x="27790" y="78545"/>
                      <a:pt x="28056" y="79500"/>
                    </a:cubicBezTo>
                    <a:cubicBezTo>
                      <a:pt x="28321" y="80455"/>
                      <a:pt x="28851" y="81250"/>
                      <a:pt x="29753" y="81886"/>
                    </a:cubicBezTo>
                    <a:cubicBezTo>
                      <a:pt x="30654" y="82523"/>
                      <a:pt x="31715" y="82841"/>
                      <a:pt x="32935" y="82841"/>
                    </a:cubicBezTo>
                    <a:cubicBezTo>
                      <a:pt x="34685" y="82841"/>
                      <a:pt x="37231" y="82205"/>
                      <a:pt x="40572" y="81038"/>
                    </a:cubicBezTo>
                    <a:lnTo>
                      <a:pt x="42216" y="95782"/>
                    </a:lnTo>
                    <a:cubicBezTo>
                      <a:pt x="37814" y="97691"/>
                      <a:pt x="32829" y="98646"/>
                      <a:pt x="27207" y="98646"/>
                    </a:cubicBezTo>
                    <a:cubicBezTo>
                      <a:pt x="23760" y="98646"/>
                      <a:pt x="20684" y="98062"/>
                      <a:pt x="17979" y="96949"/>
                    </a:cubicBezTo>
                    <a:cubicBezTo>
                      <a:pt x="15274" y="95835"/>
                      <a:pt x="13206" y="94297"/>
                      <a:pt x="11933" y="92494"/>
                    </a:cubicBezTo>
                    <a:cubicBezTo>
                      <a:pt x="10660" y="90690"/>
                      <a:pt x="9759" y="88198"/>
                      <a:pt x="9281" y="85122"/>
                    </a:cubicBezTo>
                    <a:cubicBezTo>
                      <a:pt x="8857" y="82894"/>
                      <a:pt x="8698" y="78439"/>
                      <a:pt x="8698" y="71757"/>
                    </a:cubicBezTo>
                    <a:lnTo>
                      <a:pt x="8698" y="40466"/>
                    </a:lnTo>
                    <a:lnTo>
                      <a:pt x="0" y="40466"/>
                    </a:lnTo>
                    <a:lnTo>
                      <a:pt x="0" y="25351"/>
                    </a:lnTo>
                    <a:lnTo>
                      <a:pt x="8698" y="25351"/>
                    </a:lnTo>
                    <a:lnTo>
                      <a:pt x="8698" y="11084"/>
                    </a:lnTo>
                    <a:lnTo>
                      <a:pt x="27737" y="0"/>
                    </a:lnTo>
                    <a:lnTo>
                      <a:pt x="27737" y="25351"/>
                    </a:lnTo>
                    <a:lnTo>
                      <a:pt x="40731" y="25351"/>
                    </a:lnTo>
                    <a:close/>
                  </a:path>
                </a:pathLst>
              </a:custGeom>
              <a:grpFill/>
              <a:ln w="5302" cap="flat">
                <a:noFill/>
                <a:prstDash val="solid"/>
                <a:miter/>
              </a:ln>
            </p:spPr>
            <p:txBody>
              <a:bodyPr rtlCol="0" anchor="ctr"/>
              <a:lstStyle/>
              <a:p>
                <a:endParaRPr lang="en-US"/>
              </a:p>
            </p:txBody>
          </p:sp>
        </p:grpSp>
      </p:grpSp>
      <p:sp>
        <p:nvSpPr>
          <p:cNvPr id="41" name="Google Shape;13052;p496">
            <a:extLst>
              <a:ext uri="{FF2B5EF4-FFF2-40B4-BE49-F238E27FC236}">
                <a16:creationId xmlns:a16="http://schemas.microsoft.com/office/drawing/2014/main" id="{04022E50-160F-48B9-A840-09B4148039D8}"/>
              </a:ext>
            </a:extLst>
          </p:cNvPr>
          <p:cNvSpPr txBox="1"/>
          <p:nvPr/>
        </p:nvSpPr>
        <p:spPr>
          <a:xfrm>
            <a:off x="2911553" y="6482621"/>
            <a:ext cx="6096000"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200"/>
              <a:buFont typeface="Arial"/>
              <a:buNone/>
            </a:pPr>
            <a:r>
              <a:rPr lang="en-US" sz="1200" b="1" i="0" u="none" strike="noStrike" cap="none" dirty="0">
                <a:solidFill>
                  <a:schemeClr val="bg1"/>
                </a:solidFill>
                <a:latin typeface="Arial"/>
                <a:ea typeface="Arial"/>
                <a:cs typeface="Arial"/>
                <a:sym typeface="Arial"/>
              </a:rPr>
              <a:t>© 2026 – CÔNG TY CỔ PHẦN QUẢN LÝ QUỸ </a:t>
            </a:r>
            <a:r>
              <a:rPr lang="en-US" sz="1200" b="1" dirty="0">
                <a:solidFill>
                  <a:schemeClr val="bg1"/>
                </a:solidFill>
              </a:rPr>
              <a:t>LPB </a:t>
            </a:r>
            <a:endParaRPr sz="1800" b="1" i="0" u="none" strike="noStrike" cap="none" dirty="0">
              <a:solidFill>
                <a:schemeClr val="bg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794"/>
          <p:cNvSpPr txBox="1"/>
          <p:nvPr/>
        </p:nvSpPr>
        <p:spPr>
          <a:xfrm>
            <a:off x="1439050" y="2881191"/>
            <a:ext cx="3072771" cy="851055"/>
          </a:xfrm>
          <a:prstGeom prst="rect">
            <a:avLst/>
          </a:prstGeom>
          <a:noFill/>
          <a:ln>
            <a:noFill/>
          </a:ln>
          <a:effectLst>
            <a:outerShdw blurRad="762000" dist="38100" dir="5400000" algn="ctr" rotWithShape="0">
              <a:schemeClr val="dk1">
                <a:alpha val="29411"/>
              </a:schemeClr>
            </a:outerShdw>
          </a:effectLst>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accent1"/>
              </a:buClr>
              <a:buSzPts val="12000"/>
              <a:buFont typeface="Arial"/>
              <a:buNone/>
            </a:pPr>
            <a:r>
              <a:rPr lang="en-US" sz="5000" b="1" dirty="0" err="1">
                <a:solidFill>
                  <a:schemeClr val="bg2"/>
                </a:solidFill>
              </a:rPr>
              <a:t>Mục</a:t>
            </a:r>
            <a:r>
              <a:rPr lang="en-US" sz="5000" b="1" dirty="0">
                <a:solidFill>
                  <a:schemeClr val="bg2"/>
                </a:solidFill>
              </a:rPr>
              <a:t> </a:t>
            </a:r>
            <a:r>
              <a:rPr lang="en-US" sz="5000" b="1" dirty="0" err="1">
                <a:solidFill>
                  <a:schemeClr val="bg2"/>
                </a:solidFill>
              </a:rPr>
              <a:t>lục</a:t>
            </a:r>
            <a:endParaRPr sz="5000" b="0" i="0" u="none" strike="noStrike" cap="none" dirty="0">
              <a:solidFill>
                <a:schemeClr val="bg2"/>
              </a:solidFill>
              <a:latin typeface="Arial"/>
              <a:ea typeface="Arial"/>
              <a:cs typeface="Arial"/>
              <a:sym typeface="Arial"/>
            </a:endParaRPr>
          </a:p>
        </p:txBody>
      </p:sp>
      <p:sp>
        <p:nvSpPr>
          <p:cNvPr id="132" name="Google Shape;132;p794"/>
          <p:cNvSpPr/>
          <p:nvPr/>
        </p:nvSpPr>
        <p:spPr>
          <a:xfrm>
            <a:off x="1570789" y="3675783"/>
            <a:ext cx="439084" cy="442912"/>
          </a:xfrm>
          <a:custGeom>
            <a:avLst/>
            <a:gdLst/>
            <a:ahLst/>
            <a:cxnLst/>
            <a:rect l="l" t="t" r="r" b="b"/>
            <a:pathLst>
              <a:path w="160" h="160" extrusionOk="0">
                <a:moveTo>
                  <a:pt x="160" y="80"/>
                </a:moveTo>
                <a:cubicBezTo>
                  <a:pt x="160" y="36"/>
                  <a:pt x="124" y="0"/>
                  <a:pt x="80" y="0"/>
                </a:cubicBezTo>
                <a:cubicBezTo>
                  <a:pt x="36" y="0"/>
                  <a:pt x="0" y="36"/>
                  <a:pt x="0" y="80"/>
                </a:cubicBezTo>
                <a:cubicBezTo>
                  <a:pt x="0" y="124"/>
                  <a:pt x="36" y="160"/>
                  <a:pt x="80" y="160"/>
                </a:cubicBezTo>
                <a:cubicBezTo>
                  <a:pt x="124" y="160"/>
                  <a:pt x="160" y="124"/>
                  <a:pt x="160" y="80"/>
                </a:cubicBezTo>
                <a:close/>
                <a:moveTo>
                  <a:pt x="8" y="80"/>
                </a:moveTo>
                <a:cubicBezTo>
                  <a:pt x="8" y="40"/>
                  <a:pt x="40" y="8"/>
                  <a:pt x="80" y="8"/>
                </a:cubicBezTo>
                <a:cubicBezTo>
                  <a:pt x="120" y="8"/>
                  <a:pt x="152" y="40"/>
                  <a:pt x="152" y="80"/>
                </a:cubicBezTo>
                <a:cubicBezTo>
                  <a:pt x="152" y="120"/>
                  <a:pt x="120" y="152"/>
                  <a:pt x="80" y="152"/>
                </a:cubicBezTo>
                <a:cubicBezTo>
                  <a:pt x="40" y="152"/>
                  <a:pt x="8" y="120"/>
                  <a:pt x="8" y="80"/>
                </a:cubicBezTo>
                <a:close/>
                <a:moveTo>
                  <a:pt x="83" y="118"/>
                </a:moveTo>
                <a:cubicBezTo>
                  <a:pt x="105" y="95"/>
                  <a:pt x="105" y="95"/>
                  <a:pt x="105" y="95"/>
                </a:cubicBezTo>
                <a:cubicBezTo>
                  <a:pt x="107" y="94"/>
                  <a:pt x="107" y="91"/>
                  <a:pt x="105" y="89"/>
                </a:cubicBezTo>
                <a:cubicBezTo>
                  <a:pt x="104" y="88"/>
                  <a:pt x="101" y="88"/>
                  <a:pt x="100" y="89"/>
                </a:cubicBezTo>
                <a:cubicBezTo>
                  <a:pt x="84" y="105"/>
                  <a:pt x="84" y="105"/>
                  <a:pt x="84" y="105"/>
                </a:cubicBezTo>
                <a:cubicBezTo>
                  <a:pt x="84" y="45"/>
                  <a:pt x="84" y="45"/>
                  <a:pt x="84" y="45"/>
                </a:cubicBezTo>
                <a:cubicBezTo>
                  <a:pt x="84" y="43"/>
                  <a:pt x="82" y="41"/>
                  <a:pt x="80" y="41"/>
                </a:cubicBezTo>
                <a:cubicBezTo>
                  <a:pt x="78" y="41"/>
                  <a:pt x="76" y="43"/>
                  <a:pt x="76" y="45"/>
                </a:cubicBezTo>
                <a:cubicBezTo>
                  <a:pt x="76" y="105"/>
                  <a:pt x="76" y="105"/>
                  <a:pt x="76" y="105"/>
                </a:cubicBezTo>
                <a:cubicBezTo>
                  <a:pt x="60" y="89"/>
                  <a:pt x="60" y="89"/>
                  <a:pt x="60" y="89"/>
                </a:cubicBezTo>
                <a:cubicBezTo>
                  <a:pt x="59" y="88"/>
                  <a:pt x="56" y="88"/>
                  <a:pt x="55" y="89"/>
                </a:cubicBezTo>
                <a:cubicBezTo>
                  <a:pt x="53" y="91"/>
                  <a:pt x="53" y="94"/>
                  <a:pt x="55" y="95"/>
                </a:cubicBezTo>
                <a:cubicBezTo>
                  <a:pt x="77" y="118"/>
                  <a:pt x="77" y="118"/>
                  <a:pt x="77" y="118"/>
                </a:cubicBezTo>
                <a:cubicBezTo>
                  <a:pt x="78" y="118"/>
                  <a:pt x="79" y="119"/>
                  <a:pt x="80" y="119"/>
                </a:cubicBezTo>
                <a:cubicBezTo>
                  <a:pt x="81" y="119"/>
                  <a:pt x="82" y="118"/>
                  <a:pt x="83" y="118"/>
                </a:cubicBezTo>
                <a:close/>
              </a:path>
            </a:pathLst>
          </a:custGeom>
          <a:solidFill>
            <a:schemeClr val="accent1"/>
          </a:solidFill>
          <a:ln>
            <a:noFill/>
          </a:ln>
          <a:effectLst>
            <a:outerShdw blurRad="254000" dist="152400" dir="5400000" algn="t" rotWithShape="0">
              <a:srgbClr val="000000">
                <a:alpha val="29411"/>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grpSp>
        <p:nvGrpSpPr>
          <p:cNvPr id="133" name="Google Shape;133;p794"/>
          <p:cNvGrpSpPr/>
          <p:nvPr/>
        </p:nvGrpSpPr>
        <p:grpSpPr>
          <a:xfrm>
            <a:off x="4703595" y="1162316"/>
            <a:ext cx="6803313" cy="2564764"/>
            <a:chOff x="5727658" y="1422590"/>
            <a:chExt cx="4561200" cy="2564764"/>
          </a:xfrm>
        </p:grpSpPr>
        <p:sp>
          <p:nvSpPr>
            <p:cNvPr id="134" name="Google Shape;134;p794"/>
            <p:cNvSpPr/>
            <p:nvPr/>
          </p:nvSpPr>
          <p:spPr>
            <a:xfrm>
              <a:off x="5727658" y="1422590"/>
              <a:ext cx="4561200" cy="2564764"/>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Clr>
                  <a:srgbClr val="000000"/>
                </a:buClr>
                <a:buSzPts val="2400"/>
                <a:buFont typeface="Arial"/>
                <a:buNone/>
              </a:pPr>
              <a:r>
                <a:rPr lang="en-US" sz="2400" b="0" i="0" u="none" strike="noStrike" cap="none" dirty="0">
                  <a:solidFill>
                    <a:srgbClr val="000000"/>
                  </a:solidFill>
                  <a:latin typeface="Arial"/>
                  <a:ea typeface="Arial"/>
                  <a:cs typeface="Arial"/>
                  <a:sym typeface="Arial"/>
                </a:rPr>
                <a:t>01.</a:t>
              </a:r>
              <a:r>
                <a:rPr lang="en-US" sz="24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Thông</a:t>
              </a:r>
              <a:r>
                <a:rPr lang="en-US" sz="1600" b="1" i="0" u="none" strike="noStrike" cap="none" dirty="0">
                  <a:solidFill>
                    <a:srgbClr val="000000"/>
                  </a:solidFill>
                  <a:latin typeface="Arial"/>
                  <a:ea typeface="Arial"/>
                  <a:cs typeface="Arial"/>
                  <a:sym typeface="Arial"/>
                </a:rPr>
                <a:t> tin </a:t>
              </a:r>
              <a:r>
                <a:rPr lang="en-US" sz="1600" b="1" i="0" u="none" strike="noStrike" cap="none" dirty="0" err="1">
                  <a:solidFill>
                    <a:srgbClr val="000000"/>
                  </a:solidFill>
                  <a:latin typeface="Arial"/>
                  <a:ea typeface="Arial"/>
                  <a:cs typeface="Arial"/>
                  <a:sym typeface="Arial"/>
                </a:rPr>
                <a:t>quỹ</a:t>
              </a:r>
              <a:r>
                <a:rPr lang="en-US" sz="1600" b="1" i="0" u="none" strike="noStrike" cap="none" dirty="0">
                  <a:solidFill>
                    <a:srgbClr val="000000"/>
                  </a:solidFill>
                  <a:latin typeface="Arial"/>
                  <a:ea typeface="Arial"/>
                  <a:cs typeface="Arial"/>
                  <a:sym typeface="Arial"/>
                </a:rPr>
                <a:t> và </a:t>
              </a:r>
              <a:r>
                <a:rPr lang="en-US" sz="1600" b="1" i="0" u="none" strike="noStrike" cap="none" dirty="0" err="1">
                  <a:solidFill>
                    <a:srgbClr val="000000"/>
                  </a:solidFill>
                  <a:latin typeface="Arial"/>
                  <a:ea typeface="Arial"/>
                  <a:cs typeface="Arial"/>
                  <a:sym typeface="Arial"/>
                </a:rPr>
                <a:t>diễn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biến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giá</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ch</a:t>
              </a:r>
              <a:r>
                <a:rPr lang="en-US" sz="1600" b="1" dirty="0" err="1"/>
                <a:t>ứng</a:t>
              </a:r>
              <a:r>
                <a:rPr lang="en-US" sz="1600" b="1" dirty="0"/>
                <a:t> </a:t>
              </a:r>
              <a:r>
                <a:rPr lang="en-US" sz="1600" b="1" dirty="0" err="1"/>
                <a:t>chỉ</a:t>
              </a:r>
              <a:r>
                <a:rPr lang="en-US" sz="1600" b="1" dirty="0"/>
                <a:t> </a:t>
              </a:r>
              <a:r>
                <a:rPr lang="en-US" sz="1600" b="1" dirty="0" err="1"/>
                <a:t>quỹ</a:t>
              </a:r>
              <a:r>
                <a:rPr lang="en-US" sz="1600" b="1" dirty="0"/>
                <a:t> </a:t>
              </a:r>
              <a:r>
                <a:rPr lang="en-US" sz="1600" b="1" dirty="0" err="1"/>
                <a:t>trong</a:t>
              </a:r>
              <a:r>
                <a:rPr lang="en-US" sz="1600" b="1" dirty="0"/>
                <a:t> </a:t>
              </a:r>
              <a:r>
                <a:rPr lang="en-US" sz="1600" b="1" dirty="0" err="1"/>
                <a:t>kỳ</a:t>
              </a:r>
              <a:endParaRPr sz="1600" b="0" i="0" u="none" strike="noStrike" cap="none" dirty="0">
                <a:solidFill>
                  <a:srgbClr val="000000"/>
                </a:solidFill>
                <a:latin typeface="Arial"/>
                <a:ea typeface="Arial"/>
                <a:cs typeface="Arial"/>
                <a:sym typeface="Arial"/>
              </a:endParaRPr>
            </a:p>
            <a:p>
              <a:pPr marL="0" marR="0" lvl="0" indent="0" algn="l" rtl="0">
                <a:lnSpc>
                  <a:spcPct val="200000"/>
                </a:lnSpc>
                <a:spcBef>
                  <a:spcPts val="1000"/>
                </a:spcBef>
                <a:spcAft>
                  <a:spcPts val="0"/>
                </a:spcAft>
                <a:buNone/>
              </a:pPr>
              <a:r>
                <a:rPr lang="en-US" sz="2400" b="0" i="0" u="none" strike="noStrike" cap="none" dirty="0">
                  <a:solidFill>
                    <a:srgbClr val="000000"/>
                  </a:solidFill>
                  <a:latin typeface="Arial"/>
                  <a:ea typeface="Arial"/>
                  <a:cs typeface="Arial"/>
                  <a:sym typeface="Arial"/>
                </a:rPr>
                <a:t>02.</a:t>
              </a:r>
              <a:r>
                <a:rPr lang="en-US" sz="24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Tổng</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quan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vĩ</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mô</a:t>
              </a:r>
              <a:endParaRPr sz="1600" dirty="0"/>
            </a:p>
            <a:p>
              <a:pPr lvl="0">
                <a:lnSpc>
                  <a:spcPct val="200000"/>
                </a:lnSpc>
                <a:spcBef>
                  <a:spcPts val="1000"/>
                </a:spcBef>
              </a:pPr>
              <a:r>
                <a:rPr lang="en-US" sz="2400" b="0" i="0" u="none" strike="noStrike" cap="none" dirty="0">
                  <a:solidFill>
                    <a:srgbClr val="000000"/>
                  </a:solidFill>
                  <a:latin typeface="Arial"/>
                  <a:ea typeface="Arial"/>
                  <a:cs typeface="Arial"/>
                  <a:sym typeface="Arial"/>
                </a:rPr>
                <a:t>03.</a:t>
              </a:r>
              <a:r>
                <a:rPr lang="en-US" sz="2400" b="1" i="0" u="none" strike="noStrike" cap="none" dirty="0">
                  <a:solidFill>
                    <a:srgbClr val="000000"/>
                  </a:solidFill>
                  <a:latin typeface="Arial"/>
                  <a:ea typeface="Arial"/>
                  <a:cs typeface="Arial"/>
                  <a:sym typeface="Arial"/>
                </a:rPr>
                <a:t> </a:t>
              </a:r>
              <a:r>
                <a:rPr lang="en-US" sz="1600" b="1" dirty="0" err="1"/>
                <a:t>Diễn</a:t>
              </a:r>
              <a:r>
                <a:rPr lang="en-US" sz="1600" b="1" dirty="0"/>
                <a:t> </a:t>
              </a:r>
              <a:r>
                <a:rPr lang="en-US" sz="1600" b="1" dirty="0" err="1"/>
                <a:t>biến</a:t>
              </a:r>
              <a:r>
                <a:rPr lang="en-US" sz="1600" b="1" dirty="0"/>
                <a:t> </a:t>
              </a:r>
              <a:r>
                <a:rPr lang="en-US" sz="1600" b="1" dirty="0" err="1"/>
                <a:t>thị</a:t>
              </a:r>
              <a:r>
                <a:rPr lang="en-US" sz="1600" b="1" dirty="0"/>
                <a:t> tr</a:t>
              </a:r>
              <a:r>
                <a:rPr lang="vi-VN" sz="1600" b="1" dirty="0"/>
                <a:t>ư</a:t>
              </a:r>
              <a:r>
                <a:rPr lang="en-US" sz="1600" b="1" dirty="0" err="1"/>
                <a:t>ờng</a:t>
              </a:r>
              <a:r>
                <a:rPr lang="en-US" sz="1600" b="1" dirty="0"/>
                <a:t> </a:t>
              </a:r>
              <a:r>
                <a:rPr lang="en-US" sz="1600" b="1" dirty="0" err="1"/>
                <a:t>chứng</a:t>
              </a:r>
              <a:r>
                <a:rPr lang="en-US" sz="1600" b="1" dirty="0"/>
                <a:t> </a:t>
              </a:r>
              <a:r>
                <a:rPr lang="en-US" sz="1600" b="1" dirty="0" err="1"/>
                <a:t>khoán</a:t>
              </a:r>
              <a:endParaRPr sz="1600" b="1" i="0" u="none" strike="noStrike" cap="none" dirty="0">
                <a:solidFill>
                  <a:srgbClr val="000000"/>
                </a:solidFill>
                <a:latin typeface="Arial"/>
                <a:ea typeface="Arial"/>
                <a:cs typeface="Arial"/>
                <a:sym typeface="Arial"/>
              </a:endParaRPr>
            </a:p>
          </p:txBody>
        </p:sp>
        <p:cxnSp>
          <p:nvCxnSpPr>
            <p:cNvPr id="135" name="Google Shape;135;p794"/>
            <p:cNvCxnSpPr/>
            <p:nvPr/>
          </p:nvCxnSpPr>
          <p:spPr>
            <a:xfrm>
              <a:off x="5850209" y="2229978"/>
              <a:ext cx="4179300" cy="0"/>
            </a:xfrm>
            <a:prstGeom prst="straightConnector1">
              <a:avLst/>
            </a:prstGeom>
            <a:noFill/>
            <a:ln w="9525" cap="flat" cmpd="sng">
              <a:solidFill>
                <a:schemeClr val="dk1">
                  <a:alpha val="20000"/>
                </a:schemeClr>
              </a:solidFill>
              <a:prstDash val="solid"/>
              <a:miter lim="800000"/>
              <a:headEnd type="none" w="sm" len="sm"/>
              <a:tailEnd type="none" w="sm" len="sm"/>
            </a:ln>
          </p:spPr>
        </p:cxnSp>
        <p:cxnSp>
          <p:nvCxnSpPr>
            <p:cNvPr id="136" name="Google Shape;136;p794"/>
            <p:cNvCxnSpPr/>
            <p:nvPr/>
          </p:nvCxnSpPr>
          <p:spPr>
            <a:xfrm>
              <a:off x="5850209" y="3825314"/>
              <a:ext cx="4179300" cy="0"/>
            </a:xfrm>
            <a:prstGeom prst="straightConnector1">
              <a:avLst/>
            </a:prstGeom>
            <a:noFill/>
            <a:ln w="9525" cap="flat" cmpd="sng">
              <a:solidFill>
                <a:schemeClr val="dk1">
                  <a:alpha val="20000"/>
                </a:schemeClr>
              </a:solidFill>
              <a:prstDash val="solid"/>
              <a:miter lim="800000"/>
              <a:headEnd type="none" w="sm" len="sm"/>
              <a:tailEnd type="none" w="sm" len="sm"/>
            </a:ln>
          </p:spPr>
        </p:cxnSp>
      </p:grpSp>
      <p:cxnSp>
        <p:nvCxnSpPr>
          <p:cNvPr id="10" name="Google Shape;137;p794">
            <a:extLst>
              <a:ext uri="{FF2B5EF4-FFF2-40B4-BE49-F238E27FC236}">
                <a16:creationId xmlns:a16="http://schemas.microsoft.com/office/drawing/2014/main" id="{8FE8C423-39C3-494D-9790-25A3FE65FE34}"/>
              </a:ext>
            </a:extLst>
          </p:cNvPr>
          <p:cNvCxnSpPr>
            <a:cxnSpLocks/>
          </p:cNvCxnSpPr>
          <p:nvPr/>
        </p:nvCxnSpPr>
        <p:spPr>
          <a:xfrm>
            <a:off x="4798905" y="2736195"/>
            <a:ext cx="6353417" cy="0"/>
          </a:xfrm>
          <a:prstGeom prst="straightConnector1">
            <a:avLst/>
          </a:prstGeom>
          <a:noFill/>
          <a:ln w="9525" cap="flat" cmpd="sng">
            <a:solidFill>
              <a:schemeClr val="dk1">
                <a:alpha val="20000"/>
              </a:schemeClr>
            </a:solidFill>
            <a:prstDash val="solid"/>
            <a:miter lim="800000"/>
            <a:headEnd type="none" w="sm" len="sm"/>
            <a:tailEnd type="none" w="sm" len="sm"/>
          </a:ln>
        </p:spPr>
      </p:cxnSp>
      <p:sp>
        <p:nvSpPr>
          <p:cNvPr id="11" name="Rectangle 10">
            <a:extLst>
              <a:ext uri="{FF2B5EF4-FFF2-40B4-BE49-F238E27FC236}">
                <a16:creationId xmlns:a16="http://schemas.microsoft.com/office/drawing/2014/main" id="{FAE94EDC-B486-417B-A70C-FF7C059E9443}"/>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DOANH NGHIỆP DẪN ĐẦU LP – BÁO CÁO THÁNG 7.2026</a:t>
            </a:r>
          </a:p>
        </p:txBody>
      </p:sp>
      <p:sp>
        <p:nvSpPr>
          <p:cNvPr id="2" name="Rectangle 1">
            <a:extLst>
              <a:ext uri="{FF2B5EF4-FFF2-40B4-BE49-F238E27FC236}">
                <a16:creationId xmlns:a16="http://schemas.microsoft.com/office/drawing/2014/main" id="{66CC66E1-6D2C-4088-A0B3-7E0C96F7BEC4}"/>
              </a:ext>
            </a:extLst>
          </p:cNvPr>
          <p:cNvSpPr/>
          <p:nvPr/>
        </p:nvSpPr>
        <p:spPr>
          <a:xfrm>
            <a:off x="4735845" y="3436952"/>
            <a:ext cx="2600392" cy="924420"/>
          </a:xfrm>
          <a:prstGeom prst="rect">
            <a:avLst/>
          </a:prstGeom>
        </p:spPr>
        <p:txBody>
          <a:bodyPr wrap="none">
            <a:spAutoFit/>
          </a:bodyPr>
          <a:lstStyle/>
          <a:p>
            <a:pPr lvl="0">
              <a:lnSpc>
                <a:spcPct val="200000"/>
              </a:lnSpc>
              <a:spcBef>
                <a:spcPts val="1000"/>
              </a:spcBef>
            </a:pPr>
            <a:r>
              <a:rPr lang="en-US" sz="2400" dirty="0"/>
              <a:t>04</a:t>
            </a:r>
            <a:r>
              <a:rPr lang="en-US" sz="3200" dirty="0"/>
              <a:t>.</a:t>
            </a:r>
            <a:r>
              <a:rPr lang="en-US" sz="3200" b="1" dirty="0"/>
              <a:t> </a:t>
            </a:r>
            <a:r>
              <a:rPr lang="en-US" sz="1600" b="1" dirty="0" err="1"/>
              <a:t>Hoạt</a:t>
            </a:r>
            <a:r>
              <a:rPr lang="en-US" sz="1600" b="1" dirty="0"/>
              <a:t> </a:t>
            </a:r>
            <a:r>
              <a:rPr lang="en-US" sz="1600" b="1" dirty="0" err="1"/>
              <a:t>động</a:t>
            </a:r>
            <a:r>
              <a:rPr lang="en-US" sz="1600" b="1" dirty="0"/>
              <a:t> </a:t>
            </a:r>
            <a:r>
              <a:rPr lang="en-US" sz="1600" b="1" dirty="0" err="1"/>
              <a:t>của</a:t>
            </a:r>
            <a:r>
              <a:rPr lang="en-US" sz="1600" b="1" dirty="0"/>
              <a:t> </a:t>
            </a:r>
            <a:r>
              <a:rPr lang="en-US" sz="1600" b="1" dirty="0" err="1"/>
              <a:t>quỹ</a:t>
            </a:r>
            <a:endParaRPr lang="en-US" sz="1600" b="1" dirty="0"/>
          </a:p>
        </p:txBody>
      </p:sp>
      <p:sp>
        <p:nvSpPr>
          <p:cNvPr id="12" name="Rectangle 11">
            <a:extLst>
              <a:ext uri="{FF2B5EF4-FFF2-40B4-BE49-F238E27FC236}">
                <a16:creationId xmlns:a16="http://schemas.microsoft.com/office/drawing/2014/main" id="{9C76A0F2-275E-44AC-BB29-79D5E97328A0}"/>
              </a:ext>
            </a:extLst>
          </p:cNvPr>
          <p:cNvSpPr/>
          <p:nvPr/>
        </p:nvSpPr>
        <p:spPr>
          <a:xfrm>
            <a:off x="4753749" y="4291291"/>
            <a:ext cx="5314275" cy="924420"/>
          </a:xfrm>
          <a:prstGeom prst="rect">
            <a:avLst/>
          </a:prstGeom>
        </p:spPr>
        <p:txBody>
          <a:bodyPr wrap="none">
            <a:spAutoFit/>
          </a:bodyPr>
          <a:lstStyle/>
          <a:p>
            <a:pPr lvl="0">
              <a:lnSpc>
                <a:spcPct val="200000"/>
              </a:lnSpc>
              <a:spcBef>
                <a:spcPts val="1000"/>
              </a:spcBef>
            </a:pPr>
            <a:r>
              <a:rPr lang="en-US" sz="2400" dirty="0"/>
              <a:t>05</a:t>
            </a:r>
            <a:r>
              <a:rPr lang="en-US" sz="3200" dirty="0"/>
              <a:t>.</a:t>
            </a:r>
            <a:r>
              <a:rPr lang="en-US" sz="3200" b="1" dirty="0"/>
              <a:t> </a:t>
            </a:r>
            <a:r>
              <a:rPr lang="en-US" sz="1600" b="1" dirty="0" err="1"/>
              <a:t>Nhận</a:t>
            </a:r>
            <a:r>
              <a:rPr lang="en-US" sz="1600" b="1" dirty="0"/>
              <a:t> </a:t>
            </a:r>
            <a:r>
              <a:rPr lang="en-US" sz="1600" b="1" dirty="0" err="1"/>
              <a:t>định</a:t>
            </a:r>
            <a:r>
              <a:rPr lang="en-US" sz="1600" b="1" dirty="0"/>
              <a:t> </a:t>
            </a:r>
            <a:r>
              <a:rPr lang="en-US" sz="1600" b="1" dirty="0" err="1"/>
              <a:t>thị</a:t>
            </a:r>
            <a:r>
              <a:rPr lang="en-US" sz="1600" b="1" dirty="0"/>
              <a:t> tr</a:t>
            </a:r>
            <a:r>
              <a:rPr lang="vi-VN" sz="1600" b="1" dirty="0"/>
              <a:t>ư</a:t>
            </a:r>
            <a:r>
              <a:rPr lang="en-US" sz="1600" b="1" dirty="0" err="1"/>
              <a:t>ờng</a:t>
            </a:r>
            <a:r>
              <a:rPr lang="en-US" sz="1600" b="1" dirty="0"/>
              <a:t> và </a:t>
            </a:r>
            <a:r>
              <a:rPr lang="en-US" sz="1600" b="1" dirty="0" err="1"/>
              <a:t>kế</a:t>
            </a:r>
            <a:r>
              <a:rPr lang="en-US" sz="1600" b="1" dirty="0"/>
              <a:t> </a:t>
            </a:r>
            <a:r>
              <a:rPr lang="en-US" sz="1600" b="1" dirty="0" err="1"/>
              <a:t>hoạch</a:t>
            </a:r>
            <a:r>
              <a:rPr lang="en-US" sz="1600" b="1" dirty="0"/>
              <a:t> </a:t>
            </a:r>
            <a:r>
              <a:rPr lang="en-US" sz="1600" b="1" dirty="0" err="1"/>
              <a:t>thời</a:t>
            </a:r>
            <a:r>
              <a:rPr lang="en-US" sz="1600" b="1" dirty="0"/>
              <a:t> </a:t>
            </a:r>
            <a:r>
              <a:rPr lang="en-US" sz="1600" b="1" dirty="0" err="1"/>
              <a:t>gian</a:t>
            </a:r>
            <a:r>
              <a:rPr lang="en-US" sz="1600" b="1" dirty="0"/>
              <a:t> </a:t>
            </a:r>
            <a:r>
              <a:rPr lang="en-US" sz="1600" b="1" dirty="0" err="1"/>
              <a:t>tới</a:t>
            </a:r>
            <a:endParaRPr lang="en-US" sz="1600" b="1" dirty="0"/>
          </a:p>
        </p:txBody>
      </p:sp>
      <p:cxnSp>
        <p:nvCxnSpPr>
          <p:cNvPr id="14" name="Google Shape;136;p794">
            <a:extLst>
              <a:ext uri="{FF2B5EF4-FFF2-40B4-BE49-F238E27FC236}">
                <a16:creationId xmlns:a16="http://schemas.microsoft.com/office/drawing/2014/main" id="{602A4A57-DCD9-41F4-ACCF-E5FFBBF84401}"/>
              </a:ext>
            </a:extLst>
          </p:cNvPr>
          <p:cNvCxnSpPr/>
          <p:nvPr/>
        </p:nvCxnSpPr>
        <p:spPr>
          <a:xfrm>
            <a:off x="4918637" y="4361372"/>
            <a:ext cx="6233685" cy="0"/>
          </a:xfrm>
          <a:prstGeom prst="straightConnector1">
            <a:avLst/>
          </a:prstGeom>
          <a:noFill/>
          <a:ln w="9525" cap="flat" cmpd="sng">
            <a:solidFill>
              <a:schemeClr val="dk1">
                <a:alpha val="20000"/>
              </a:schemeClr>
            </a:solidFill>
            <a:prstDash val="solid"/>
            <a:miter lim="800000"/>
            <a:headEnd type="none" w="sm" len="sm"/>
            <a:tailEnd type="none" w="sm" len="sm"/>
          </a:ln>
        </p:spPr>
      </p:cxnSp>
      <p:cxnSp>
        <p:nvCxnSpPr>
          <p:cNvPr id="15" name="Google Shape;136;p794">
            <a:extLst>
              <a:ext uri="{FF2B5EF4-FFF2-40B4-BE49-F238E27FC236}">
                <a16:creationId xmlns:a16="http://schemas.microsoft.com/office/drawing/2014/main" id="{53E335FE-E2E6-4AFD-B248-15726FE36AFA}"/>
              </a:ext>
            </a:extLst>
          </p:cNvPr>
          <p:cNvCxnSpPr/>
          <p:nvPr/>
        </p:nvCxnSpPr>
        <p:spPr>
          <a:xfrm>
            <a:off x="4918637" y="5353627"/>
            <a:ext cx="6233685" cy="0"/>
          </a:xfrm>
          <a:prstGeom prst="straightConnector1">
            <a:avLst/>
          </a:prstGeom>
          <a:noFill/>
          <a:ln w="9525" cap="flat" cmpd="sng">
            <a:solidFill>
              <a:schemeClr val="dk1">
                <a:alpha val="20000"/>
              </a:schemeClr>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93">
          <a:extLst>
            <a:ext uri="{FF2B5EF4-FFF2-40B4-BE49-F238E27FC236}">
              <a16:creationId xmlns:a16="http://schemas.microsoft.com/office/drawing/2014/main" id="{8A88ED56-2CA0-3E99-E9C7-1059820B04DC}"/>
            </a:ext>
          </a:extLst>
        </p:cNvPr>
        <p:cNvGrpSpPr/>
        <p:nvPr/>
      </p:nvGrpSpPr>
      <p:grpSpPr>
        <a:xfrm>
          <a:off x="0" y="0"/>
          <a:ext cx="0" cy="0"/>
          <a:chOff x="0" y="0"/>
          <a:chExt cx="0" cy="0"/>
        </a:xfrm>
      </p:grpSpPr>
      <p:sp>
        <p:nvSpPr>
          <p:cNvPr id="7994" name="Google Shape;7994;p341">
            <a:extLst>
              <a:ext uri="{FF2B5EF4-FFF2-40B4-BE49-F238E27FC236}">
                <a16:creationId xmlns:a16="http://schemas.microsoft.com/office/drawing/2014/main" id="{1CCC15EA-07E2-1428-6837-82658F410264}"/>
              </a:ext>
            </a:extLst>
          </p:cNvPr>
          <p:cNvSpPr txBox="1">
            <a:spLocks noGrp="1"/>
          </p:cNvSpPr>
          <p:nvPr>
            <p:ph type="title"/>
          </p:nvPr>
        </p:nvSpPr>
        <p:spPr>
          <a:xfrm>
            <a:off x="937640" y="519899"/>
            <a:ext cx="5488098" cy="507076"/>
          </a:xfrm>
          <a:prstGeom prst="rect">
            <a:avLst/>
          </a:prstGeom>
          <a:noFill/>
          <a:ln>
            <a:noFill/>
          </a:ln>
        </p:spPr>
        <p:txBody>
          <a:bodyPr spcFirstLastPara="1" wrap="square" lIns="0" tIns="192000" rIns="0" bIns="0" anchor="t" anchorCtr="0">
            <a:noAutofit/>
          </a:bodyPr>
          <a:lstStyle/>
          <a:p>
            <a:pPr lvl="0">
              <a:lnSpc>
                <a:spcPct val="100000"/>
              </a:lnSpc>
              <a:buSzPts val="3600"/>
            </a:pPr>
            <a:r>
              <a:rPr lang="en-US" sz="1400" dirty="0"/>
              <a:t>1. THÔNG TIN </a:t>
            </a:r>
            <a:r>
              <a:rPr lang="en-US" sz="1300" dirty="0"/>
              <a:t>QUỸ VÀ DIỄN BIẾN GIÁ CHỨNG CHỈ QUỸ TRONG KỲ</a:t>
            </a:r>
            <a:endParaRPr sz="1300" dirty="0"/>
          </a:p>
        </p:txBody>
      </p:sp>
      <p:graphicFrame>
        <p:nvGraphicFramePr>
          <p:cNvPr id="7995" name="Google Shape;7995;p341">
            <a:extLst>
              <a:ext uri="{FF2B5EF4-FFF2-40B4-BE49-F238E27FC236}">
                <a16:creationId xmlns:a16="http://schemas.microsoft.com/office/drawing/2014/main" id="{C9C76332-93D1-EABF-3E06-FFE1562BF721}"/>
              </a:ext>
            </a:extLst>
          </p:cNvPr>
          <p:cNvGraphicFramePr/>
          <p:nvPr>
            <p:extLst>
              <p:ext uri="{D42A27DB-BD31-4B8C-83A1-F6EECF244321}">
                <p14:modId xmlns:p14="http://schemas.microsoft.com/office/powerpoint/2010/main" val="2836041336"/>
              </p:ext>
            </p:extLst>
          </p:nvPr>
        </p:nvGraphicFramePr>
        <p:xfrm>
          <a:off x="937640" y="1010852"/>
          <a:ext cx="4947797" cy="4149390"/>
        </p:xfrm>
        <a:graphic>
          <a:graphicData uri="http://schemas.openxmlformats.org/drawingml/2006/table">
            <a:tbl>
              <a:tblPr firstRow="1" bandRow="1">
                <a:noFill/>
                <a:effectLst>
                  <a:outerShdw blurRad="762000" dist="254000" dir="5400000" algn="tl" rotWithShape="0">
                    <a:prstClr val="black">
                      <a:alpha val="10000"/>
                    </a:prstClr>
                  </a:outerShdw>
                </a:effectLst>
                <a:tableStyleId>{63C4FA53-0A4F-4767-8F88-0A7BA2322132}</a:tableStyleId>
              </a:tblPr>
              <a:tblGrid>
                <a:gridCol w="1613536">
                  <a:extLst>
                    <a:ext uri="{9D8B030D-6E8A-4147-A177-3AD203B41FA5}">
                      <a16:colId xmlns:a16="http://schemas.microsoft.com/office/drawing/2014/main" val="20000"/>
                    </a:ext>
                  </a:extLst>
                </a:gridCol>
                <a:gridCol w="3334261">
                  <a:extLst>
                    <a:ext uri="{9D8B030D-6E8A-4147-A177-3AD203B41FA5}">
                      <a16:colId xmlns:a16="http://schemas.microsoft.com/office/drawing/2014/main" val="2682965173"/>
                    </a:ext>
                  </a:extLst>
                </a:gridCol>
              </a:tblGrid>
              <a:tr h="435102">
                <a:tc gridSpan="2">
                  <a:txBody>
                    <a:bodyPr/>
                    <a:lstStyle/>
                    <a:p>
                      <a:pPr marL="0" marR="0" lvl="0" indent="0" algn="ctr" rtl="0">
                        <a:lnSpc>
                          <a:spcPct val="100000"/>
                        </a:lnSpc>
                        <a:spcBef>
                          <a:spcPts val="0"/>
                        </a:spcBef>
                        <a:spcAft>
                          <a:spcPts val="0"/>
                        </a:spcAft>
                        <a:buClr>
                          <a:srgbClr val="000000"/>
                        </a:buClr>
                        <a:buSzPts val="1000"/>
                        <a:buFont typeface="Arial"/>
                        <a:buNone/>
                      </a:pPr>
                      <a:r>
                        <a:rPr lang="en-US" sz="1100" b="1" u="none" strike="noStrike" cap="none" dirty="0">
                          <a:solidFill>
                            <a:srgbClr val="FFFFFF"/>
                          </a:solidFill>
                          <a:latin typeface="+mn-lt"/>
                        </a:rPr>
                        <a:t>QUỸ ĐẦU T</a:t>
                      </a:r>
                      <a:r>
                        <a:rPr lang="vi-VN" sz="1100" b="1" u="none" strike="noStrike" cap="none" dirty="0">
                          <a:solidFill>
                            <a:srgbClr val="FFFFFF"/>
                          </a:solidFill>
                          <a:latin typeface="+mn-lt"/>
                        </a:rPr>
                        <a:t>Ư</a:t>
                      </a:r>
                      <a:r>
                        <a:rPr lang="en-US" sz="1100" b="1" u="none" strike="noStrike" cap="none" dirty="0">
                          <a:solidFill>
                            <a:srgbClr val="FFFFFF"/>
                          </a:solidFill>
                          <a:latin typeface="+mn-lt"/>
                        </a:rPr>
                        <a:t> DOANH NGHIỆP DẪN ĐẦU LP</a:t>
                      </a:r>
                      <a:endParaRPr sz="1100" u="none" strike="noStrike" cap="none" dirty="0">
                        <a:latin typeface="+mn-lt"/>
                      </a:endParaRPr>
                    </a:p>
                  </a:txBody>
                  <a:tcPr marL="182875" marR="0" marT="0" marB="0" anchor="ctr">
                    <a:lnL w="9525" cap="flat" cmpd="sng">
                      <a:solidFill>
                        <a:srgbClr val="000000">
                          <a:alpha val="0"/>
                        </a:srgbClr>
                      </a:solidFill>
                      <a:prstDash val="solid"/>
                      <a:round/>
                      <a:headEnd type="none" w="sm" len="sm"/>
                      <a:tailEnd type="none" w="sm" len="sm"/>
                    </a:lnL>
                    <a:lnR w="9525" cap="flat" cmpd="sng" algn="ctr">
                      <a:solidFill>
                        <a:srgbClr val="FEFEFE"/>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noFill/>
                      <a:prstDash val="solid"/>
                      <a:round/>
                      <a:headEnd type="none" w="med" len="med"/>
                      <a:tailEnd type="none" w="med" len="med"/>
                    </a:lnB>
                    <a:solidFill>
                      <a:schemeClr val="accent6"/>
                    </a:solidFill>
                  </a:tcPr>
                </a:tc>
                <a:tc hMerge="1">
                  <a:txBody>
                    <a:bodyPr/>
                    <a:lstStyle/>
                    <a:p>
                      <a:endParaRPr dirty="0"/>
                    </a:p>
                  </a:txBody>
                  <a:tcPr marL="91450" marR="91450" marT="45725" marB="45725" anchor="ctr">
                    <a:lnL w="9525" cap="flat" cmpd="sng" algn="ctr">
                      <a:solidFill>
                        <a:srgbClr val="FEFEFE"/>
                      </a:solidFill>
                      <a:prstDash val="solid"/>
                      <a:round/>
                      <a:headEnd type="none" w="sm" len="sm"/>
                      <a:tailEnd type="none" w="sm" len="sm"/>
                    </a:lnL>
                    <a:lnR w="9525" cap="flat" cmpd="sng" algn="ctr">
                      <a:solidFill>
                        <a:srgbClr val="FEFEFE"/>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gradFill flip="none" rotWithShape="1">
                      <a:gsLst>
                        <a:gs pos="100000">
                          <a:schemeClr val="accent1">
                            <a:lumMod val="50000"/>
                          </a:schemeClr>
                        </a:gs>
                        <a:gs pos="0">
                          <a:schemeClr val="accent1">
                            <a:shade val="67500"/>
                            <a:satMod val="115000"/>
                          </a:schemeClr>
                        </a:gs>
                      </a:gsLst>
                      <a:lin ang="2700000" scaled="0"/>
                      <a:tileRect/>
                    </a:gradFill>
                  </a:tcPr>
                </a:tc>
                <a:extLst>
                  <a:ext uri="{0D108BD9-81ED-4DB2-BD59-A6C34878D82A}">
                    <a16:rowId xmlns:a16="http://schemas.microsoft.com/office/drawing/2014/main" val="10000"/>
                  </a:ext>
                </a:extLst>
              </a:tr>
              <a:tr h="327177">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dk1"/>
                          </a:solidFill>
                          <a:latin typeface="+mn-lt"/>
                          <a:ea typeface="Open Sans"/>
                          <a:cs typeface="Open Sans"/>
                          <a:sym typeface="Open Sans"/>
                        </a:rPr>
                        <a:t>Mã</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quỹ</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Arial"/>
                        <a:buNone/>
                      </a:pPr>
                      <a:r>
                        <a:rPr lang="vi-VN" sz="1100" b="0" i="0" u="none" strike="noStrike" cap="none" dirty="0">
                          <a:solidFill>
                            <a:schemeClr val="dk1"/>
                          </a:solidFill>
                          <a:latin typeface="+mn-lt"/>
                          <a:ea typeface="Arial"/>
                          <a:cs typeface="Arial"/>
                          <a:sym typeface="Arial"/>
                        </a:rPr>
                        <a:t>LP</a:t>
                      </a:r>
                      <a:r>
                        <a:rPr lang="en-US" sz="1100" b="0" i="0" u="none" strike="noStrike" cap="none" dirty="0">
                          <a:solidFill>
                            <a:schemeClr val="dk1"/>
                          </a:solidFill>
                          <a:latin typeface="+mn-lt"/>
                          <a:ea typeface="Arial"/>
                          <a:cs typeface="Arial"/>
                          <a:sym typeface="Arial"/>
                        </a:rPr>
                        <a:t>LF</a:t>
                      </a:r>
                      <a:endParaRPr sz="1100" b="0"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6400">
                <a:tc>
                  <a:txBody>
                    <a:bodyPr/>
                    <a:lstStyle/>
                    <a:p>
                      <a:pPr marL="0" marR="0" lvl="0" indent="0" algn="l" rtl="0">
                        <a:lnSpc>
                          <a:spcPct val="100000"/>
                        </a:lnSpc>
                        <a:spcBef>
                          <a:spcPts val="0"/>
                        </a:spcBef>
                        <a:spcAft>
                          <a:spcPts val="0"/>
                        </a:spcAft>
                        <a:buClr>
                          <a:schemeClr val="dk1"/>
                        </a:buClr>
                        <a:buSzPts val="1000"/>
                        <a:buFont typeface="Arial"/>
                        <a:buNone/>
                      </a:pPr>
                      <a:r>
                        <a:rPr lang="en-US" sz="1100" b="1" i="0" u="none" strike="noStrike" cap="none" dirty="0" err="1">
                          <a:solidFill>
                            <a:schemeClr val="dk1"/>
                          </a:solidFill>
                          <a:latin typeface="+mn-lt"/>
                          <a:ea typeface="Arial"/>
                          <a:cs typeface="Arial"/>
                          <a:sym typeface="Arial"/>
                        </a:rPr>
                        <a:t>Loại</a:t>
                      </a:r>
                      <a:r>
                        <a:rPr lang="en-US" sz="1100" b="1" i="0" u="none" strike="noStrike" cap="none" dirty="0">
                          <a:solidFill>
                            <a:schemeClr val="dk1"/>
                          </a:solidFill>
                          <a:latin typeface="+mn-lt"/>
                          <a:ea typeface="Arial"/>
                          <a:cs typeface="Arial"/>
                          <a:sym typeface="Arial"/>
                        </a:rPr>
                        <a:t> </a:t>
                      </a:r>
                      <a:r>
                        <a:rPr lang="en-US" sz="1100" b="1" i="0" u="none" strike="noStrike" cap="none" dirty="0" err="1">
                          <a:solidFill>
                            <a:schemeClr val="dk1"/>
                          </a:solidFill>
                          <a:latin typeface="+mn-lt"/>
                          <a:ea typeface="Arial"/>
                          <a:cs typeface="Arial"/>
                          <a:sym typeface="Arial"/>
                        </a:rPr>
                        <a:t>hình</a:t>
                      </a:r>
                      <a:endParaRPr sz="1100" b="1" i="0" u="none" strike="noStrike" cap="none" dirty="0">
                        <a:solidFill>
                          <a:schemeClr val="dk1"/>
                        </a:solidFill>
                        <a:latin typeface="+mn-lt"/>
                        <a:ea typeface="Arial"/>
                        <a:cs typeface="Arial"/>
                        <a:sym typeface="Arial"/>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accent1">
                              <a:lumMod val="75000"/>
                            </a:schemeClr>
                          </a:solidFill>
                          <a:latin typeface="+mn-lt"/>
                          <a:ea typeface="Open Sans"/>
                          <a:cs typeface="Open Sans"/>
                          <a:sym typeface="Open Sans"/>
                        </a:rPr>
                        <a:t>Quỹ</a:t>
                      </a:r>
                      <a:r>
                        <a:rPr lang="en-US" sz="1100" b="1" i="0" u="none" strike="noStrike" cap="none" dirty="0">
                          <a:solidFill>
                            <a:schemeClr val="accent1">
                              <a:lumMod val="75000"/>
                            </a:schemeClr>
                          </a:solidFill>
                          <a:latin typeface="+mn-lt"/>
                          <a:ea typeface="Open Sans"/>
                          <a:cs typeface="Open Sans"/>
                          <a:sym typeface="Open Sans"/>
                        </a:rPr>
                        <a:t> </a:t>
                      </a:r>
                      <a:r>
                        <a:rPr lang="en-US" sz="1100" b="1" i="0" u="none" strike="noStrike" cap="none" dirty="0" err="1">
                          <a:solidFill>
                            <a:schemeClr val="accent1">
                              <a:lumMod val="75000"/>
                            </a:schemeClr>
                          </a:solidFill>
                          <a:latin typeface="+mn-lt"/>
                          <a:ea typeface="Open Sans"/>
                          <a:cs typeface="Open Sans"/>
                          <a:sym typeface="Open Sans"/>
                        </a:rPr>
                        <a:t>mở</a:t>
                      </a:r>
                      <a:r>
                        <a:rPr lang="en-US" sz="1100" b="1" i="0" u="none" strike="noStrike" cap="none" dirty="0">
                          <a:solidFill>
                            <a:schemeClr val="accent1">
                              <a:lumMod val="75000"/>
                            </a:schemeClr>
                          </a:solidFill>
                          <a:latin typeface="+mn-lt"/>
                          <a:ea typeface="Open Sans"/>
                          <a:cs typeface="Open Sans"/>
                          <a:sym typeface="Open Sans"/>
                        </a:rPr>
                        <a:t> </a:t>
                      </a:r>
                      <a:r>
                        <a:rPr lang="en-US" sz="1100" b="1" i="0" u="none" strike="noStrike" cap="none" dirty="0" err="1">
                          <a:solidFill>
                            <a:schemeClr val="accent1">
                              <a:lumMod val="75000"/>
                            </a:schemeClr>
                          </a:solidFill>
                          <a:latin typeface="+mn-lt"/>
                          <a:ea typeface="Open Sans"/>
                          <a:cs typeface="Open Sans"/>
                          <a:sym typeface="Open Sans"/>
                        </a:rPr>
                        <a:t>cổ</a:t>
                      </a:r>
                      <a:r>
                        <a:rPr lang="en-US" sz="1100" b="1" i="0" u="none" strike="noStrike" cap="none" dirty="0">
                          <a:solidFill>
                            <a:schemeClr val="accent1">
                              <a:lumMod val="75000"/>
                            </a:schemeClr>
                          </a:solidFill>
                          <a:latin typeface="+mn-lt"/>
                          <a:ea typeface="Open Sans"/>
                          <a:cs typeface="Open Sans"/>
                          <a:sym typeface="Open Sans"/>
                        </a:rPr>
                        <a:t> </a:t>
                      </a:r>
                      <a:r>
                        <a:rPr lang="en-US" sz="1100" b="1" i="0" u="none" strike="noStrike" cap="none" dirty="0" err="1">
                          <a:solidFill>
                            <a:schemeClr val="accent1">
                              <a:lumMod val="75000"/>
                            </a:schemeClr>
                          </a:solidFill>
                          <a:latin typeface="+mn-lt"/>
                          <a:ea typeface="Open Sans"/>
                          <a:cs typeface="Open Sans"/>
                          <a:sym typeface="Open Sans"/>
                        </a:rPr>
                        <a:t>phiếu</a:t>
                      </a:r>
                      <a:endParaRPr sz="1100" b="1" u="none" strike="noStrike" cap="none" dirty="0">
                        <a:solidFill>
                          <a:schemeClr val="accent1">
                            <a:lumMod val="75000"/>
                          </a:schemeClr>
                        </a:solidFill>
                        <a:latin typeface="+mn-lt"/>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6400">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dk1"/>
                          </a:solidFill>
                          <a:latin typeface="+mn-lt"/>
                          <a:ea typeface="Open Sans"/>
                          <a:cs typeface="Open Sans"/>
                          <a:sym typeface="Open Sans"/>
                        </a:rPr>
                        <a:t>Ngày</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thành</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lập</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Open Sans"/>
                        <a:buNone/>
                      </a:pPr>
                      <a:r>
                        <a:rPr lang="en-US" sz="1100" b="0" i="0" u="none" strike="noStrike" cap="none" dirty="0">
                          <a:solidFill>
                            <a:schemeClr val="dk1"/>
                          </a:solidFill>
                          <a:latin typeface="+mn-lt"/>
                          <a:ea typeface="Open Sans"/>
                          <a:cs typeface="Open Sans"/>
                          <a:sym typeface="Open Sans"/>
                        </a:rPr>
                        <a:t>7/5/2026</a:t>
                      </a: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8933957"/>
                  </a:ext>
                </a:extLst>
              </a:tr>
              <a:tr h="924863">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dk1"/>
                          </a:solidFill>
                          <a:latin typeface="+mn-lt"/>
                          <a:ea typeface="Open Sans"/>
                          <a:cs typeface="Open Sans"/>
                          <a:sym typeface="Open Sans"/>
                        </a:rPr>
                        <a:t>Mục</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tiêu</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đầu</a:t>
                      </a:r>
                      <a:r>
                        <a:rPr lang="en-US" sz="1100" b="1" i="0" u="none" strike="noStrike" cap="none" dirty="0">
                          <a:solidFill>
                            <a:schemeClr val="dk1"/>
                          </a:solidFill>
                          <a:latin typeface="+mn-lt"/>
                          <a:ea typeface="Open Sans"/>
                          <a:cs typeface="Open Sans"/>
                          <a:sym typeface="Open Sans"/>
                        </a:rPr>
                        <a:t> t</a:t>
                      </a:r>
                      <a:r>
                        <a:rPr lang="vi-VN" sz="1100" b="1" i="0" u="none" strike="noStrike" cap="none" dirty="0">
                          <a:solidFill>
                            <a:schemeClr val="dk1"/>
                          </a:solidFill>
                          <a:latin typeface="+mn-lt"/>
                          <a:ea typeface="Open Sans"/>
                          <a:cs typeface="Open Sans"/>
                          <a:sym typeface="Open Sans"/>
                        </a:rPr>
                        <a:t>ư</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000"/>
                        <a:buFont typeface="Open Sans"/>
                        <a:buNone/>
                        <a:tabLst/>
                        <a:defRPr/>
                      </a:pPr>
                      <a:r>
                        <a:rPr lang="en-US" sz="1100" b="0" i="0" u="none" strike="noStrike" cap="none" dirty="0" err="1">
                          <a:solidFill>
                            <a:schemeClr val="dk1"/>
                          </a:solidFill>
                          <a:effectLst/>
                          <a:latin typeface="+mn-lt"/>
                          <a:ea typeface="Oxy Vietnam"/>
                          <a:cs typeface="Oxy Vietnam"/>
                          <a:sym typeface="Arial"/>
                        </a:rPr>
                        <a:t>Tối</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đa</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hóa</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tăng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trưởng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giá</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trị</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tài</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sản</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cho</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nhà</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đầu</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tư</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thông</a:t>
                      </a:r>
                      <a:r>
                        <a:rPr lang="en-US" sz="1100" b="0" i="0" u="none" strike="noStrike" cap="none" dirty="0">
                          <a:solidFill>
                            <a:schemeClr val="dk1"/>
                          </a:solidFill>
                          <a:effectLst/>
                          <a:latin typeface="+mn-lt"/>
                          <a:ea typeface="Oxy Vietnam"/>
                          <a:cs typeface="Oxy Vietnam"/>
                          <a:sym typeface="Arial"/>
                        </a:rPr>
                        <a:t> qua </a:t>
                      </a:r>
                      <a:r>
                        <a:rPr lang="en-US" sz="1100" b="0" i="0" u="none" strike="noStrike" cap="none" dirty="0" err="1">
                          <a:solidFill>
                            <a:schemeClr val="dk1"/>
                          </a:solidFill>
                          <a:effectLst/>
                          <a:latin typeface="+mn-lt"/>
                          <a:ea typeface="Oxy Vietnam"/>
                          <a:cs typeface="Oxy Vietnam"/>
                          <a:sym typeface="Arial"/>
                        </a:rPr>
                        <a:t>việc</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đầu</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tư</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vào</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cổ</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phiếu</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của</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các</a:t>
                      </a:r>
                      <a:r>
                        <a:rPr lang="en-US" sz="1100" b="0" i="0" u="none" strike="noStrike" cap="none" dirty="0">
                          <a:solidFill>
                            <a:schemeClr val="dk1"/>
                          </a:solidFill>
                          <a:effectLst/>
                          <a:latin typeface="+mn-lt"/>
                          <a:ea typeface="Oxy Vietnam"/>
                          <a:cs typeface="Oxy Vietnam"/>
                          <a:sym typeface="Arial"/>
                        </a:rPr>
                        <a:t> doanh </a:t>
                      </a:r>
                      <a:r>
                        <a:rPr lang="en-US" sz="1100" b="0" i="0" u="none" strike="noStrike" cap="none" dirty="0" err="1">
                          <a:solidFill>
                            <a:schemeClr val="dk1"/>
                          </a:solidFill>
                          <a:effectLst/>
                          <a:latin typeface="+mn-lt"/>
                          <a:ea typeface="Oxy Vietnam"/>
                          <a:cs typeface="Oxy Vietnam"/>
                          <a:sym typeface="Arial"/>
                        </a:rPr>
                        <a:t>nghiệp</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có</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vị</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thế</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đầu</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ngành</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có</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nền</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tảng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tài</a:t>
                      </a:r>
                      <a:r>
                        <a:rPr lang="en-US" sz="1100" b="0" i="0" u="none" strike="noStrike" cap="none" dirty="0">
                          <a:solidFill>
                            <a:schemeClr val="dk1"/>
                          </a:solidFill>
                          <a:effectLst/>
                          <a:latin typeface="+mn-lt"/>
                          <a:ea typeface="Oxy Vietnam"/>
                          <a:cs typeface="Oxy Vietnam"/>
                          <a:sym typeface="Arial"/>
                        </a:rPr>
                        <a:t> chính </a:t>
                      </a:r>
                      <a:r>
                        <a:rPr lang="en-US" sz="1100" b="0" i="0" u="none" strike="noStrike" cap="none" dirty="0" err="1">
                          <a:solidFill>
                            <a:schemeClr val="dk1"/>
                          </a:solidFill>
                          <a:effectLst/>
                          <a:latin typeface="+mn-lt"/>
                          <a:ea typeface="Oxy Vietnam"/>
                          <a:cs typeface="Oxy Vietnam"/>
                          <a:sym typeface="Arial"/>
                        </a:rPr>
                        <a:t>vững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chắc</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năng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lực</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cạnh</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tranh</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bền</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vững</a:t>
                      </a:r>
                      <a:r>
                        <a:rPr lang="en-US" sz="1100" b="0" i="0" u="none" strike="noStrike" cap="none" dirty="0">
                          <a:solidFill>
                            <a:schemeClr val="dk1"/>
                          </a:solidFill>
                          <a:effectLst/>
                          <a:latin typeface="+mn-lt"/>
                          <a:ea typeface="Oxy Vietnam"/>
                          <a:cs typeface="Oxy Vietnam"/>
                          <a:sym typeface="Arial"/>
                        </a:rPr>
                        <a:t> và </a:t>
                      </a:r>
                      <a:r>
                        <a:rPr lang="en-US" sz="1100" b="0" i="0" u="none" strike="noStrike" cap="none" dirty="0" err="1">
                          <a:solidFill>
                            <a:schemeClr val="dk1"/>
                          </a:solidFill>
                          <a:effectLst/>
                          <a:latin typeface="+mn-lt"/>
                          <a:ea typeface="Oxy Vietnam"/>
                          <a:cs typeface="Oxy Vietnam"/>
                          <a:sym typeface="Arial"/>
                        </a:rPr>
                        <a:t>tiềm</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năng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tăng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trưởng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cao</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được</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hưởng</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lợi</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từ</a:t>
                      </a:r>
                      <a:r>
                        <a:rPr lang="en-US" sz="1100" b="0" i="0" u="none" strike="noStrike" cap="none" dirty="0">
                          <a:solidFill>
                            <a:schemeClr val="dk1"/>
                          </a:solidFill>
                          <a:effectLst/>
                          <a:latin typeface="+mn-lt"/>
                          <a:ea typeface="Oxy Vietnam"/>
                          <a:cs typeface="Oxy Vietnam"/>
                          <a:sym typeface="Arial"/>
                        </a:rPr>
                        <a:t> chính </a:t>
                      </a:r>
                      <a:r>
                        <a:rPr lang="en-US" sz="1100" b="0" i="0" u="none" strike="noStrike" cap="none" dirty="0" err="1">
                          <a:solidFill>
                            <a:schemeClr val="dk1"/>
                          </a:solidFill>
                          <a:effectLst/>
                          <a:latin typeface="+mn-lt"/>
                          <a:ea typeface="Oxy Vietnam"/>
                          <a:cs typeface="Oxy Vietnam"/>
                          <a:sym typeface="Arial"/>
                        </a:rPr>
                        <a:t>sách</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ưu</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tiên</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phát</a:t>
                      </a:r>
                      <a:r>
                        <a:rPr lang="en-US" sz="1100" b="0" i="0" u="none" strike="noStrike" cap="none" dirty="0">
                          <a:solidFill>
                            <a:schemeClr val="dk1"/>
                          </a:solidFill>
                          <a:effectLst/>
                          <a:latin typeface="+mn-lt"/>
                          <a:ea typeface="Oxy Vietnam"/>
                          <a:cs typeface="Oxy Vietnam"/>
                          <a:sym typeface="Arial"/>
                        </a:rPr>
                        <a:t> triển </a:t>
                      </a:r>
                      <a:r>
                        <a:rPr lang="en-US" sz="1100" b="0" i="0" u="none" strike="noStrike" cap="none" dirty="0" err="1">
                          <a:solidFill>
                            <a:schemeClr val="dk1"/>
                          </a:solidFill>
                          <a:effectLst/>
                          <a:latin typeface="+mn-lt"/>
                          <a:ea typeface="Oxy Vietnam"/>
                          <a:cs typeface="Oxy Vietnam"/>
                          <a:sym typeface="Arial"/>
                        </a:rPr>
                        <a:t>của</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Nhà</a:t>
                      </a:r>
                      <a:r>
                        <a:rPr lang="en-US" sz="1100" b="0" i="0" u="none" strike="noStrike" cap="none" dirty="0">
                          <a:solidFill>
                            <a:schemeClr val="dk1"/>
                          </a:solidFill>
                          <a:effectLst/>
                          <a:latin typeface="+mn-lt"/>
                          <a:ea typeface="Oxy Vietnam"/>
                          <a:cs typeface="Oxy Vietnam"/>
                          <a:sym typeface="Arial"/>
                        </a:rPr>
                        <a:t> </a:t>
                      </a:r>
                      <a:r>
                        <a:rPr lang="en-US" sz="1100" b="0" i="0" u="none" strike="noStrike" cap="none" dirty="0" err="1">
                          <a:solidFill>
                            <a:schemeClr val="dk1"/>
                          </a:solidFill>
                          <a:effectLst/>
                          <a:latin typeface="+mn-lt"/>
                          <a:ea typeface="Oxy Vietnam"/>
                          <a:cs typeface="Oxy Vietnam"/>
                          <a:sym typeface="Arial"/>
                        </a:rPr>
                        <a:t>nước</a:t>
                      </a:r>
                      <a:r>
                        <a:rPr lang="en-US" sz="1100" b="0" i="0" u="none" strike="noStrike" cap="none" dirty="0">
                          <a:solidFill>
                            <a:schemeClr val="dk1"/>
                          </a:solidFill>
                          <a:effectLst/>
                          <a:latin typeface="+mn-lt"/>
                          <a:ea typeface="Oxy Vietnam"/>
                          <a:cs typeface="Oxy Vietnam"/>
                          <a:sym typeface="Arial"/>
                        </a:rPr>
                        <a:t>.</a:t>
                      </a: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189961"/>
                  </a:ext>
                </a:extLst>
              </a:tr>
              <a:tr h="302901">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dk1"/>
                          </a:solidFill>
                          <a:latin typeface="+mn-lt"/>
                          <a:ea typeface="Open Sans"/>
                          <a:cs typeface="Open Sans"/>
                          <a:sym typeface="Open Sans"/>
                        </a:rPr>
                        <a:t>Công</a:t>
                      </a:r>
                      <a:r>
                        <a:rPr lang="en-US" sz="1100" b="1" i="0" u="none" strike="noStrike" cap="none" dirty="0">
                          <a:solidFill>
                            <a:schemeClr val="dk1"/>
                          </a:solidFill>
                          <a:latin typeface="+mn-lt"/>
                          <a:ea typeface="Open Sans"/>
                          <a:cs typeface="Open Sans"/>
                          <a:sym typeface="Open Sans"/>
                        </a:rPr>
                        <a:t> ty </a:t>
                      </a:r>
                      <a:r>
                        <a:rPr lang="en-US" sz="1100" b="1" i="0" u="none" strike="noStrike" cap="none" dirty="0" err="1">
                          <a:solidFill>
                            <a:schemeClr val="dk1"/>
                          </a:solidFill>
                          <a:latin typeface="+mn-lt"/>
                          <a:ea typeface="Open Sans"/>
                          <a:cs typeface="Open Sans"/>
                          <a:sym typeface="Open Sans"/>
                        </a:rPr>
                        <a:t>quản</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lý</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quỹ</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Open Sans"/>
                        <a:buNone/>
                      </a:pPr>
                      <a:r>
                        <a:rPr lang="en-US" sz="1100" b="0" i="0" u="none" strike="noStrike" cap="none" dirty="0" err="1">
                          <a:solidFill>
                            <a:schemeClr val="dk1"/>
                          </a:solidFill>
                          <a:latin typeface="+mn-lt"/>
                          <a:ea typeface="Open Sans"/>
                          <a:cs typeface="Open Sans"/>
                          <a:sym typeface="Open Sans"/>
                        </a:rPr>
                        <a:t>Công</a:t>
                      </a:r>
                      <a:r>
                        <a:rPr lang="en-US" sz="1100" b="0" i="0" u="none" strike="noStrike" cap="none" dirty="0">
                          <a:solidFill>
                            <a:schemeClr val="dk1"/>
                          </a:solidFill>
                          <a:latin typeface="+mn-lt"/>
                          <a:ea typeface="Open Sans"/>
                          <a:cs typeface="Open Sans"/>
                          <a:sym typeface="Open Sans"/>
                        </a:rPr>
                        <a:t> ty </a:t>
                      </a:r>
                      <a:r>
                        <a:rPr lang="en-US" sz="1100" b="0" i="0" u="none" strike="noStrike" cap="none" dirty="0" err="1">
                          <a:solidFill>
                            <a:schemeClr val="dk1"/>
                          </a:solidFill>
                          <a:latin typeface="+mn-lt"/>
                          <a:ea typeface="Open Sans"/>
                          <a:cs typeface="Open Sans"/>
                          <a:sym typeface="Open Sans"/>
                        </a:rPr>
                        <a:t>Cổ</a:t>
                      </a:r>
                      <a:r>
                        <a:rPr lang="en-US" sz="1100" b="0" i="0" u="none" strike="noStrike" cap="none" dirty="0">
                          <a:solidFill>
                            <a:schemeClr val="dk1"/>
                          </a:solidFill>
                          <a:latin typeface="+mn-lt"/>
                          <a:ea typeface="Open Sans"/>
                          <a:cs typeface="Open Sans"/>
                          <a:sym typeface="Open Sans"/>
                        </a:rPr>
                        <a:t> </a:t>
                      </a:r>
                      <a:r>
                        <a:rPr lang="en-US" sz="1100" b="0" i="0" u="none" strike="noStrike" cap="none" dirty="0" err="1">
                          <a:solidFill>
                            <a:schemeClr val="dk1"/>
                          </a:solidFill>
                          <a:latin typeface="+mn-lt"/>
                          <a:ea typeface="Open Sans"/>
                          <a:cs typeface="Open Sans"/>
                          <a:sym typeface="Open Sans"/>
                        </a:rPr>
                        <a:t>phần</a:t>
                      </a:r>
                      <a:r>
                        <a:rPr lang="en-US" sz="1100" b="0" i="0" u="none" strike="noStrike" cap="none" dirty="0">
                          <a:solidFill>
                            <a:schemeClr val="dk1"/>
                          </a:solidFill>
                          <a:latin typeface="+mn-lt"/>
                          <a:ea typeface="Open Sans"/>
                          <a:cs typeface="Open Sans"/>
                          <a:sym typeface="Open Sans"/>
                        </a:rPr>
                        <a:t> </a:t>
                      </a:r>
                      <a:r>
                        <a:rPr lang="en-US" sz="1100" b="0" i="0" u="none" strike="noStrike" cap="none" dirty="0" err="1">
                          <a:solidFill>
                            <a:schemeClr val="dk1"/>
                          </a:solidFill>
                          <a:latin typeface="+mn-lt"/>
                          <a:ea typeface="Open Sans"/>
                          <a:cs typeface="Open Sans"/>
                          <a:sym typeface="Open Sans"/>
                        </a:rPr>
                        <a:t>Quản</a:t>
                      </a:r>
                      <a:r>
                        <a:rPr lang="en-US" sz="1100" b="0" i="0" u="none" strike="noStrike" cap="none" dirty="0">
                          <a:solidFill>
                            <a:schemeClr val="dk1"/>
                          </a:solidFill>
                          <a:latin typeface="+mn-lt"/>
                          <a:ea typeface="Open Sans"/>
                          <a:cs typeface="Open Sans"/>
                          <a:sym typeface="Open Sans"/>
                        </a:rPr>
                        <a:t> </a:t>
                      </a:r>
                      <a:r>
                        <a:rPr lang="en-US" sz="1100" b="0" i="0" u="none" strike="noStrike" cap="none" dirty="0" err="1">
                          <a:solidFill>
                            <a:schemeClr val="dk1"/>
                          </a:solidFill>
                          <a:latin typeface="+mn-lt"/>
                          <a:ea typeface="Open Sans"/>
                          <a:cs typeface="Open Sans"/>
                          <a:sym typeface="Open Sans"/>
                        </a:rPr>
                        <a:t>lý</a:t>
                      </a:r>
                      <a:r>
                        <a:rPr lang="en-US" sz="1100" b="0" i="0" u="none" strike="noStrike" cap="none" dirty="0">
                          <a:solidFill>
                            <a:schemeClr val="dk1"/>
                          </a:solidFill>
                          <a:latin typeface="+mn-lt"/>
                          <a:ea typeface="Open Sans"/>
                          <a:cs typeface="Open Sans"/>
                          <a:sym typeface="Open Sans"/>
                        </a:rPr>
                        <a:t> </a:t>
                      </a:r>
                      <a:r>
                        <a:rPr lang="en-US" sz="1100" b="0" i="0" u="none" strike="noStrike" cap="none" dirty="0" err="1">
                          <a:solidFill>
                            <a:schemeClr val="dk1"/>
                          </a:solidFill>
                          <a:latin typeface="+mn-lt"/>
                          <a:ea typeface="Open Sans"/>
                          <a:cs typeface="Open Sans"/>
                          <a:sym typeface="Open Sans"/>
                        </a:rPr>
                        <a:t>quỹ</a:t>
                      </a:r>
                      <a:r>
                        <a:rPr lang="en-US" sz="1100" b="0" i="0" u="none" strike="noStrike" cap="none" dirty="0">
                          <a:solidFill>
                            <a:schemeClr val="dk1"/>
                          </a:solidFill>
                          <a:latin typeface="+mn-lt"/>
                          <a:ea typeface="Open Sans"/>
                          <a:cs typeface="Open Sans"/>
                          <a:sym typeface="Open Sans"/>
                        </a:rPr>
                        <a:t> LPB</a:t>
                      </a: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3475898"/>
                  </a:ext>
                </a:extLst>
              </a:tr>
              <a:tr h="284060">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a:solidFill>
                            <a:schemeClr val="dk1"/>
                          </a:solidFill>
                          <a:latin typeface="+mn-lt"/>
                          <a:ea typeface="Open Sans"/>
                          <a:cs typeface="Open Sans"/>
                          <a:sym typeface="Open Sans"/>
                        </a:rPr>
                        <a:t>Ngân </a:t>
                      </a:r>
                      <a:r>
                        <a:rPr lang="en-US" sz="1100" b="1" i="0" u="none" strike="noStrike" cap="none" dirty="0" err="1">
                          <a:solidFill>
                            <a:schemeClr val="dk1"/>
                          </a:solidFill>
                          <a:latin typeface="+mn-lt"/>
                          <a:ea typeface="Open Sans"/>
                          <a:cs typeface="Open Sans"/>
                          <a:sym typeface="Open Sans"/>
                        </a:rPr>
                        <a:t>hàng</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giám</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sát</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Open Sans"/>
                        <a:buNone/>
                      </a:pPr>
                      <a:r>
                        <a:rPr lang="en-US" sz="1100" b="0" i="0" u="none" strike="noStrike" cap="none" dirty="0" err="1">
                          <a:solidFill>
                            <a:schemeClr val="dk1"/>
                          </a:solidFill>
                          <a:latin typeface="+mn-lt"/>
                          <a:ea typeface="Open Sans"/>
                          <a:cs typeface="Open Sans"/>
                          <a:sym typeface="Open Sans"/>
                        </a:rPr>
                        <a:t>Vietcombank</a:t>
                      </a:r>
                      <a:endParaRPr lang="en-US" sz="1100" b="0"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4900184"/>
                  </a:ext>
                </a:extLst>
              </a:tr>
              <a:tr h="407359">
                <a:tc>
                  <a:txBody>
                    <a:bodyPr/>
                    <a:lstStyle/>
                    <a:p>
                      <a:pPr marL="0" marR="0" lvl="0" indent="0" algn="l" rtl="0">
                        <a:lnSpc>
                          <a:spcPct val="100000"/>
                        </a:lnSpc>
                        <a:spcBef>
                          <a:spcPts val="0"/>
                        </a:spcBef>
                        <a:spcAft>
                          <a:spcPts val="0"/>
                        </a:spcAft>
                        <a:buClr>
                          <a:schemeClr val="dk1"/>
                        </a:buClr>
                        <a:buSzPts val="1000"/>
                        <a:buFont typeface="Open Sans"/>
                        <a:buNone/>
                      </a:pPr>
                      <a:r>
                        <a:rPr lang="en-US" sz="1100" b="1" i="0" u="none" strike="noStrike" cap="none" dirty="0" err="1">
                          <a:solidFill>
                            <a:schemeClr val="dk1"/>
                          </a:solidFill>
                          <a:latin typeface="+mn-lt"/>
                          <a:ea typeface="Open Sans"/>
                          <a:cs typeface="Open Sans"/>
                          <a:sym typeface="Open Sans"/>
                        </a:rPr>
                        <a:t>Đại</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lý</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phân</a:t>
                      </a:r>
                      <a:r>
                        <a:rPr lang="en-US" sz="1100" b="1" i="0" u="none" strike="noStrike" cap="none" dirty="0">
                          <a:solidFill>
                            <a:schemeClr val="dk1"/>
                          </a:solidFill>
                          <a:latin typeface="+mn-lt"/>
                          <a:ea typeface="Open Sans"/>
                          <a:cs typeface="Open Sans"/>
                          <a:sym typeface="Open Sans"/>
                        </a:rPr>
                        <a:t> </a:t>
                      </a:r>
                      <a:r>
                        <a:rPr lang="en-US" sz="1100" b="1" i="0" u="none" strike="noStrike" cap="none" dirty="0" err="1">
                          <a:solidFill>
                            <a:schemeClr val="dk1"/>
                          </a:solidFill>
                          <a:latin typeface="+mn-lt"/>
                          <a:ea typeface="Open Sans"/>
                          <a:cs typeface="Open Sans"/>
                          <a:sym typeface="Open Sans"/>
                        </a:rPr>
                        <a:t>phối</a:t>
                      </a:r>
                      <a:endParaRPr sz="11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chemeClr val="dk1"/>
                        </a:buClr>
                        <a:buSzPts val="1000"/>
                        <a:buFont typeface="Open Sans"/>
                        <a:buNone/>
                      </a:pPr>
                      <a:r>
                        <a:rPr lang="en-US" sz="1100" b="0" i="0" u="none" strike="noStrike" cap="none" dirty="0">
                          <a:solidFill>
                            <a:schemeClr val="dk1"/>
                          </a:solidFill>
                          <a:latin typeface="+mn-lt"/>
                          <a:ea typeface="Open Sans"/>
                          <a:cs typeface="Open Sans"/>
                          <a:sym typeface="Open Sans"/>
                        </a:rPr>
                        <a:t>CTCP </a:t>
                      </a:r>
                      <a:r>
                        <a:rPr lang="en-US" sz="1100" b="0" i="0" u="none" strike="noStrike" cap="none" dirty="0" err="1">
                          <a:solidFill>
                            <a:schemeClr val="dk1"/>
                          </a:solidFill>
                          <a:latin typeface="+mn-lt"/>
                          <a:ea typeface="Open Sans"/>
                          <a:cs typeface="Open Sans"/>
                          <a:sym typeface="Open Sans"/>
                        </a:rPr>
                        <a:t>Chứng</a:t>
                      </a:r>
                      <a:r>
                        <a:rPr lang="en-US" sz="1100" b="0" i="0" u="none" strike="noStrike" cap="none" dirty="0">
                          <a:solidFill>
                            <a:schemeClr val="dk1"/>
                          </a:solidFill>
                          <a:latin typeface="+mn-lt"/>
                          <a:ea typeface="Open Sans"/>
                          <a:cs typeface="Open Sans"/>
                          <a:sym typeface="Open Sans"/>
                        </a:rPr>
                        <a:t> </a:t>
                      </a:r>
                      <a:r>
                        <a:rPr lang="en-US" sz="1100" b="0" i="0" u="none" strike="noStrike" cap="none" dirty="0" err="1">
                          <a:solidFill>
                            <a:schemeClr val="dk1"/>
                          </a:solidFill>
                          <a:latin typeface="+mn-lt"/>
                          <a:ea typeface="Open Sans"/>
                          <a:cs typeface="Open Sans"/>
                          <a:sym typeface="Open Sans"/>
                        </a:rPr>
                        <a:t>khoán</a:t>
                      </a:r>
                      <a:r>
                        <a:rPr lang="en-US" sz="1100" b="0" i="0" u="none" strike="noStrike" cap="none" dirty="0">
                          <a:solidFill>
                            <a:schemeClr val="dk1"/>
                          </a:solidFill>
                          <a:latin typeface="+mn-lt"/>
                          <a:ea typeface="Open Sans"/>
                          <a:cs typeface="Open Sans"/>
                          <a:sym typeface="Open Sans"/>
                        </a:rPr>
                        <a:t> LPBank</a:t>
                      </a:r>
                    </a:p>
                    <a:p>
                      <a:pPr marL="0" marR="0" lvl="0" indent="0" algn="l" rtl="0">
                        <a:lnSpc>
                          <a:spcPct val="100000"/>
                        </a:lnSpc>
                        <a:spcBef>
                          <a:spcPts val="0"/>
                        </a:spcBef>
                        <a:spcAft>
                          <a:spcPts val="0"/>
                        </a:spcAft>
                        <a:buClr>
                          <a:schemeClr val="dk1"/>
                        </a:buClr>
                        <a:buSzPts val="1000"/>
                        <a:buFont typeface="Open Sans"/>
                        <a:buNone/>
                      </a:pPr>
                      <a:r>
                        <a:rPr lang="en-US" sz="1100" b="0" i="0" u="none" strike="noStrike" cap="none" dirty="0">
                          <a:solidFill>
                            <a:schemeClr val="dk1"/>
                          </a:solidFill>
                          <a:latin typeface="+mn-lt"/>
                          <a:ea typeface="Open Sans"/>
                          <a:cs typeface="Open Sans"/>
                          <a:sym typeface="Open Sans"/>
                        </a:rPr>
                        <a:t>CTCP Fincorp (</a:t>
                      </a:r>
                      <a:r>
                        <a:rPr lang="en-US" sz="1100" b="0" i="0" u="none" strike="noStrike" cap="none" dirty="0" err="1">
                          <a:solidFill>
                            <a:schemeClr val="dk1"/>
                          </a:solidFill>
                          <a:latin typeface="+mn-lt"/>
                          <a:ea typeface="Open Sans"/>
                          <a:cs typeface="Open Sans"/>
                          <a:sym typeface="Open Sans"/>
                        </a:rPr>
                        <a:t>Fmarket</a:t>
                      </a:r>
                      <a:r>
                        <a:rPr lang="en-US" sz="1100" b="0" i="0" u="none" strike="noStrike" cap="none" dirty="0">
                          <a:solidFill>
                            <a:schemeClr val="dk1"/>
                          </a:solidFill>
                          <a:latin typeface="+mn-lt"/>
                          <a:ea typeface="Open Sans"/>
                          <a:cs typeface="Open Sans"/>
                          <a:sym typeface="Open Sans"/>
                        </a:rPr>
                        <a:t>)</a:t>
                      </a: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8623905"/>
                  </a:ext>
                </a:extLst>
              </a:tr>
              <a:tr h="382824">
                <a:tc>
                  <a:txBody>
                    <a:bodyPr/>
                    <a:lstStyle/>
                    <a:p>
                      <a:pPr marL="0" marR="0" lvl="0" indent="0" algn="l" rtl="0">
                        <a:lnSpc>
                          <a:spcPct val="130000"/>
                        </a:lnSpc>
                        <a:spcBef>
                          <a:spcPts val="0"/>
                        </a:spcBef>
                        <a:spcAft>
                          <a:spcPts val="0"/>
                        </a:spcAft>
                        <a:buClr>
                          <a:schemeClr val="dk1"/>
                        </a:buClr>
                        <a:buSzPts val="1000"/>
                        <a:buFont typeface="Open Sans"/>
                        <a:buNone/>
                      </a:pPr>
                      <a:r>
                        <a:rPr lang="en-US" sz="1000" b="1" i="0" u="none" strike="noStrike" cap="none" dirty="0" err="1">
                          <a:solidFill>
                            <a:schemeClr val="dk1"/>
                          </a:solidFill>
                          <a:latin typeface="+mn-lt"/>
                          <a:ea typeface="Open Sans"/>
                          <a:cs typeface="Open Sans"/>
                          <a:sym typeface="Open Sans"/>
                        </a:rPr>
                        <a:t>Tần</a:t>
                      </a:r>
                      <a:r>
                        <a:rPr lang="en-US" sz="1000" b="1" i="0" u="none" strike="noStrike" cap="none" dirty="0">
                          <a:solidFill>
                            <a:schemeClr val="dk1"/>
                          </a:solidFill>
                          <a:latin typeface="+mn-lt"/>
                          <a:ea typeface="Open Sans"/>
                          <a:cs typeface="Open Sans"/>
                          <a:sym typeface="Open Sans"/>
                        </a:rPr>
                        <a:t> </a:t>
                      </a:r>
                      <a:r>
                        <a:rPr lang="en-US" sz="1000" b="1" i="0" u="none" strike="noStrike" cap="none" dirty="0" err="1">
                          <a:solidFill>
                            <a:schemeClr val="dk1"/>
                          </a:solidFill>
                          <a:latin typeface="+mn-lt"/>
                          <a:ea typeface="Open Sans"/>
                          <a:cs typeface="Open Sans"/>
                          <a:sym typeface="Open Sans"/>
                        </a:rPr>
                        <a:t>suất</a:t>
                      </a:r>
                      <a:r>
                        <a:rPr lang="en-US" sz="1000" b="1" i="0" u="none" strike="noStrike" cap="none" dirty="0">
                          <a:solidFill>
                            <a:schemeClr val="dk1"/>
                          </a:solidFill>
                          <a:latin typeface="+mn-lt"/>
                          <a:ea typeface="Open Sans"/>
                          <a:cs typeface="Open Sans"/>
                          <a:sym typeface="Open Sans"/>
                        </a:rPr>
                        <a:t> </a:t>
                      </a:r>
                      <a:r>
                        <a:rPr lang="en-US" sz="1000" b="1" i="0" u="none" strike="noStrike" cap="none" dirty="0" err="1">
                          <a:solidFill>
                            <a:schemeClr val="dk1"/>
                          </a:solidFill>
                          <a:latin typeface="+mn-lt"/>
                          <a:ea typeface="Open Sans"/>
                          <a:cs typeface="Open Sans"/>
                          <a:sym typeface="Open Sans"/>
                        </a:rPr>
                        <a:t>giao</a:t>
                      </a:r>
                      <a:r>
                        <a:rPr lang="en-US" sz="1000" b="1" i="0" u="none" strike="noStrike" cap="none" dirty="0">
                          <a:solidFill>
                            <a:schemeClr val="dk1"/>
                          </a:solidFill>
                          <a:latin typeface="+mn-lt"/>
                          <a:ea typeface="Open Sans"/>
                          <a:cs typeface="Open Sans"/>
                          <a:sym typeface="Open Sans"/>
                        </a:rPr>
                        <a:t> </a:t>
                      </a:r>
                      <a:r>
                        <a:rPr lang="en-US" sz="1000" b="1" i="0" u="none" strike="noStrike" cap="none" dirty="0" err="1">
                          <a:solidFill>
                            <a:schemeClr val="dk1"/>
                          </a:solidFill>
                          <a:latin typeface="+mn-lt"/>
                          <a:ea typeface="Open Sans"/>
                          <a:cs typeface="Open Sans"/>
                          <a:sym typeface="Open Sans"/>
                        </a:rPr>
                        <a:t>dịch</a:t>
                      </a:r>
                      <a:endParaRPr sz="1000" b="1"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30000"/>
                        </a:lnSpc>
                        <a:spcBef>
                          <a:spcPts val="0"/>
                        </a:spcBef>
                        <a:spcAft>
                          <a:spcPts val="0"/>
                        </a:spcAft>
                        <a:buClr>
                          <a:schemeClr val="dk1"/>
                        </a:buClr>
                        <a:buSzPts val="1000"/>
                        <a:buFont typeface="Open Sans"/>
                        <a:buNone/>
                      </a:pPr>
                      <a:r>
                        <a:rPr lang="en-US" sz="1000" b="0" i="0" u="none" strike="noStrike" cap="none" dirty="0" err="1">
                          <a:solidFill>
                            <a:schemeClr val="dk1"/>
                          </a:solidFill>
                          <a:latin typeface="+mn-lt"/>
                          <a:ea typeface="Open Sans"/>
                          <a:cs typeface="Open Sans"/>
                          <a:sym typeface="Open Sans"/>
                        </a:rPr>
                        <a:t>Hàng</a:t>
                      </a:r>
                      <a:r>
                        <a:rPr lang="en-US" sz="1000" b="0" i="0" u="none" strike="noStrike" cap="none" dirty="0">
                          <a:solidFill>
                            <a:schemeClr val="dk1"/>
                          </a:solidFill>
                          <a:latin typeface="+mn-lt"/>
                          <a:ea typeface="Open Sans"/>
                          <a:cs typeface="Open Sans"/>
                          <a:sym typeface="Open Sans"/>
                        </a:rPr>
                        <a:t> </a:t>
                      </a:r>
                      <a:r>
                        <a:rPr lang="en-US" sz="1000" b="0" i="0" u="none" strike="noStrike" cap="none" dirty="0" err="1">
                          <a:solidFill>
                            <a:schemeClr val="dk1"/>
                          </a:solidFill>
                          <a:latin typeface="+mn-lt"/>
                          <a:ea typeface="Open Sans"/>
                          <a:cs typeface="Open Sans"/>
                          <a:sym typeface="Open Sans"/>
                        </a:rPr>
                        <a:t>ngày</a:t>
                      </a:r>
                      <a:endParaRPr lang="en-US" sz="1000" b="0" i="0" u="none" strike="noStrike" cap="none" dirty="0">
                        <a:solidFill>
                          <a:schemeClr val="dk1"/>
                        </a:solidFill>
                        <a:latin typeface="+mn-lt"/>
                        <a:ea typeface="Open Sans"/>
                        <a:cs typeface="Open Sans"/>
                        <a:sym typeface="Open Sans"/>
                      </a:endParaRPr>
                    </a:p>
                  </a:txBody>
                  <a:tcPr marL="82296" marR="82296" marT="82296" marB="822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lumMod val="75000"/>
                        </a:schemeClr>
                      </a:solidFill>
                      <a:prstDash val="solid"/>
                      <a:round/>
                      <a:headEnd type="none" w="med" len="med"/>
                      <a:tailEnd type="none" w="med" len="med"/>
                    </a:lnT>
                    <a:lnB w="635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5258864"/>
                  </a:ext>
                </a:extLst>
              </a:tr>
            </a:tbl>
          </a:graphicData>
        </a:graphic>
      </p:graphicFrame>
      <p:graphicFrame>
        <p:nvGraphicFramePr>
          <p:cNvPr id="5" name="Table 4">
            <a:extLst>
              <a:ext uri="{FF2B5EF4-FFF2-40B4-BE49-F238E27FC236}">
                <a16:creationId xmlns:a16="http://schemas.microsoft.com/office/drawing/2014/main" id="{49D97986-D145-39CB-1960-14478C0FC6BC}"/>
              </a:ext>
            </a:extLst>
          </p:cNvPr>
          <p:cNvGraphicFramePr>
            <a:graphicFrameLocks noGrp="1"/>
          </p:cNvGraphicFramePr>
          <p:nvPr>
            <p:extLst>
              <p:ext uri="{D42A27DB-BD31-4B8C-83A1-F6EECF244321}">
                <p14:modId xmlns:p14="http://schemas.microsoft.com/office/powerpoint/2010/main" val="4289905284"/>
              </p:ext>
            </p:extLst>
          </p:nvPr>
        </p:nvGraphicFramePr>
        <p:xfrm>
          <a:off x="6391231" y="5662032"/>
          <a:ext cx="4883300" cy="1036782"/>
        </p:xfrm>
        <a:graphic>
          <a:graphicData uri="http://schemas.openxmlformats.org/drawingml/2006/table">
            <a:tbl>
              <a:tblPr firstRow="1" firstCol="1" bandRow="1">
                <a:tableStyleId>{793D81CF-94F2-401A-BA57-92F5A7B2D0C5}</a:tableStyleId>
              </a:tblPr>
              <a:tblGrid>
                <a:gridCol w="1861347">
                  <a:extLst>
                    <a:ext uri="{9D8B030D-6E8A-4147-A177-3AD203B41FA5}">
                      <a16:colId xmlns:a16="http://schemas.microsoft.com/office/drawing/2014/main" val="3474682026"/>
                    </a:ext>
                  </a:extLst>
                </a:gridCol>
                <a:gridCol w="1455015">
                  <a:extLst>
                    <a:ext uri="{9D8B030D-6E8A-4147-A177-3AD203B41FA5}">
                      <a16:colId xmlns:a16="http://schemas.microsoft.com/office/drawing/2014/main" val="536327634"/>
                    </a:ext>
                  </a:extLst>
                </a:gridCol>
                <a:gridCol w="1566938">
                  <a:extLst>
                    <a:ext uri="{9D8B030D-6E8A-4147-A177-3AD203B41FA5}">
                      <a16:colId xmlns:a16="http://schemas.microsoft.com/office/drawing/2014/main" val="1356473589"/>
                    </a:ext>
                  </a:extLst>
                </a:gridCol>
              </a:tblGrid>
              <a:tr h="431308">
                <a:tc>
                  <a:txBody>
                    <a:bodyPr/>
                    <a:lstStyle/>
                    <a:p>
                      <a:pPr marL="0" marR="0" algn="l">
                        <a:lnSpc>
                          <a:spcPct val="115000"/>
                        </a:lnSpc>
                        <a:spcAft>
                          <a:spcPts val="1000"/>
                        </a:spcAft>
                        <a:buNone/>
                        <a:tabLst>
                          <a:tab pos="590550" algn="l"/>
                        </a:tabLst>
                      </a:pPr>
                      <a:r>
                        <a:rPr lang="en-US" sz="1100" dirty="0" err="1">
                          <a:effectLst/>
                        </a:rPr>
                        <a:t>Chỉ</a:t>
                      </a:r>
                      <a:r>
                        <a:rPr lang="en-US" sz="1100" dirty="0">
                          <a:effectLst/>
                        </a:rPr>
                        <a:t> </a:t>
                      </a:r>
                      <a:r>
                        <a:rPr lang="en-US" sz="1100" dirty="0" err="1">
                          <a:effectLst/>
                        </a:rPr>
                        <a:t>số</a:t>
                      </a:r>
                      <a:r>
                        <a:rPr lang="en-US" sz="1100" dirty="0">
                          <a:effectLst/>
                        </a:rPr>
                        <a:t> </a:t>
                      </a:r>
                      <a:r>
                        <a:rPr lang="en-US" sz="1100" dirty="0" err="1">
                          <a:effectLst/>
                        </a:rPr>
                        <a:t>cơ</a:t>
                      </a:r>
                      <a:r>
                        <a:rPr lang="en-US" sz="1100" dirty="0">
                          <a:effectLst/>
                        </a:rPr>
                        <a:t> </a:t>
                      </a:r>
                      <a:r>
                        <a:rPr lang="en-US" sz="1100" dirty="0" err="1">
                          <a:effectLst/>
                        </a:rPr>
                        <a:t>bản</a:t>
                      </a:r>
                      <a:endParaRPr lang="en-US" sz="11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pPr>
                      <a:r>
                        <a:rPr lang="en-US" sz="1100" dirty="0">
                          <a:effectLst/>
                        </a:rPr>
                        <a:t>LPLF</a:t>
                      </a:r>
                      <a:endParaRPr lang="en-US" sz="1100" dirty="0">
                        <a:solidFill>
                          <a:schemeClr val="bg1"/>
                        </a:solidFill>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pPr>
                      <a:r>
                        <a:rPr lang="en-US" sz="1100" dirty="0">
                          <a:effectLst/>
                        </a:rPr>
                        <a:t>VNINDEX</a:t>
                      </a:r>
                      <a:endParaRPr lang="en-US" sz="1100" dirty="0">
                        <a:solidFill>
                          <a:schemeClr val="bg1"/>
                        </a:solidFill>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1335128643"/>
                  </a:ext>
                </a:extLst>
              </a:tr>
              <a:tr h="302737">
                <a:tc>
                  <a:txBody>
                    <a:bodyPr/>
                    <a:lstStyle/>
                    <a:p>
                      <a:pPr marL="0" marR="0" algn="l">
                        <a:lnSpc>
                          <a:spcPct val="115000"/>
                        </a:lnSpc>
                        <a:spcAft>
                          <a:spcPts val="1000"/>
                        </a:spcAft>
                        <a:buNone/>
                        <a:tabLst>
                          <a:tab pos="590550" algn="l"/>
                        </a:tabLst>
                      </a:pPr>
                      <a:r>
                        <a:rPr lang="en-US" sz="1100" dirty="0">
                          <a:effectLst/>
                        </a:rPr>
                        <a:t>P/E</a:t>
                      </a:r>
                      <a:endParaRPr lang="en-US" sz="11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tabLst>
                          <a:tab pos="590550" algn="l"/>
                        </a:tabLst>
                      </a:pPr>
                      <a:r>
                        <a:rPr lang="en-US" sz="1100" dirty="0">
                          <a:effectLst/>
                        </a:rPr>
                        <a:t>20.64 </a:t>
                      </a:r>
                      <a:endParaRPr lang="en-US" sz="1100" dirty="0">
                        <a:effectLst/>
                        <a:latin typeface="Oxy Vietnam"/>
                        <a:ea typeface="Oxy Vietnam"/>
                        <a:cs typeface="Times New Roman" panose="02020603050405020304" pitchFamily="18" charset="0"/>
                      </a:endParaRPr>
                    </a:p>
                  </a:txBody>
                  <a:tcPr marL="68580" marR="68580" marT="0" marB="0"/>
                </a:tc>
                <a:tc>
                  <a:txBody>
                    <a:bodyPr/>
                    <a:lstStyle/>
                    <a:p>
                      <a:pPr marL="0" marR="0" algn="ctr">
                        <a:lnSpc>
                          <a:spcPct val="115000"/>
                        </a:lnSpc>
                        <a:spcAft>
                          <a:spcPts val="1000"/>
                        </a:spcAft>
                        <a:buNone/>
                        <a:tabLst>
                          <a:tab pos="590550" algn="l"/>
                        </a:tabLst>
                      </a:pPr>
                      <a:r>
                        <a:rPr lang="en-US" sz="1100" dirty="0">
                          <a:effectLst/>
                        </a:rPr>
                        <a:t> 12.10</a:t>
                      </a:r>
                      <a:endParaRPr lang="en-US" sz="1100" dirty="0">
                        <a:effectLst/>
                        <a:latin typeface="Oxy Vietnam"/>
                        <a:ea typeface="Oxy Vietnam"/>
                        <a:cs typeface="Times New Roman" panose="02020603050405020304" pitchFamily="18" charset="0"/>
                      </a:endParaRPr>
                    </a:p>
                  </a:txBody>
                  <a:tcPr marL="68580" marR="68580" marT="0" marB="0"/>
                </a:tc>
                <a:extLst>
                  <a:ext uri="{0D108BD9-81ED-4DB2-BD59-A6C34878D82A}">
                    <a16:rowId xmlns:a16="http://schemas.microsoft.com/office/drawing/2014/main" val="3554645692"/>
                  </a:ext>
                </a:extLst>
              </a:tr>
              <a:tr h="302737">
                <a:tc>
                  <a:txBody>
                    <a:bodyPr/>
                    <a:lstStyle/>
                    <a:p>
                      <a:pPr marL="0" marR="0" algn="l">
                        <a:lnSpc>
                          <a:spcPct val="115000"/>
                        </a:lnSpc>
                        <a:spcAft>
                          <a:spcPts val="1000"/>
                        </a:spcAft>
                        <a:buNone/>
                        <a:tabLst>
                          <a:tab pos="590550" algn="l"/>
                        </a:tabLst>
                      </a:pPr>
                      <a:r>
                        <a:rPr lang="en-US" sz="1100" dirty="0">
                          <a:effectLst/>
                        </a:rPr>
                        <a:t>P/B</a:t>
                      </a:r>
                      <a:endParaRPr lang="en-US" sz="11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tabLst>
                          <a:tab pos="590550" algn="l"/>
                        </a:tabLst>
                      </a:pPr>
                      <a:r>
                        <a:rPr lang="en-US" sz="1100" dirty="0">
                          <a:effectLst/>
                          <a:latin typeface="Oxy Vietnam"/>
                          <a:ea typeface="Oxy Vietnam"/>
                          <a:cs typeface="Times New Roman" panose="02020603050405020304" pitchFamily="18" charset="0"/>
                        </a:rPr>
                        <a:t>2.97</a:t>
                      </a:r>
                    </a:p>
                  </a:txBody>
                  <a:tcPr marL="68580" marR="68580" marT="0" marB="0"/>
                </a:tc>
                <a:tc>
                  <a:txBody>
                    <a:bodyPr/>
                    <a:lstStyle/>
                    <a:p>
                      <a:pPr marL="0" marR="0" algn="ctr">
                        <a:lnSpc>
                          <a:spcPct val="115000"/>
                        </a:lnSpc>
                        <a:spcAft>
                          <a:spcPts val="1000"/>
                        </a:spcAft>
                        <a:buNone/>
                        <a:tabLst>
                          <a:tab pos="590550" algn="l"/>
                        </a:tabLst>
                      </a:pPr>
                      <a:r>
                        <a:rPr lang="en-US" sz="1100" dirty="0">
                          <a:effectLst/>
                        </a:rPr>
                        <a:t>1.98</a:t>
                      </a:r>
                      <a:endParaRPr lang="en-US" sz="1100" dirty="0">
                        <a:effectLst/>
                        <a:latin typeface="Oxy Vietnam"/>
                        <a:ea typeface="Oxy Vietnam"/>
                        <a:cs typeface="Times New Roman" panose="02020603050405020304" pitchFamily="18" charset="0"/>
                      </a:endParaRPr>
                    </a:p>
                  </a:txBody>
                  <a:tcPr marL="68580" marR="68580" marT="0" marB="0"/>
                </a:tc>
                <a:extLst>
                  <a:ext uri="{0D108BD9-81ED-4DB2-BD59-A6C34878D82A}">
                    <a16:rowId xmlns:a16="http://schemas.microsoft.com/office/drawing/2014/main" val="2555367011"/>
                  </a:ext>
                </a:extLst>
              </a:tr>
            </a:tbl>
          </a:graphicData>
        </a:graphic>
      </p:graphicFrame>
      <p:graphicFrame>
        <p:nvGraphicFramePr>
          <p:cNvPr id="7" name="Table 6">
            <a:extLst>
              <a:ext uri="{FF2B5EF4-FFF2-40B4-BE49-F238E27FC236}">
                <a16:creationId xmlns:a16="http://schemas.microsoft.com/office/drawing/2014/main" id="{7353348B-9163-3D7C-01EA-5D0BF0E2393F}"/>
              </a:ext>
            </a:extLst>
          </p:cNvPr>
          <p:cNvGraphicFramePr>
            <a:graphicFrameLocks noGrp="1"/>
          </p:cNvGraphicFramePr>
          <p:nvPr>
            <p:extLst>
              <p:ext uri="{D42A27DB-BD31-4B8C-83A1-F6EECF244321}">
                <p14:modId xmlns:p14="http://schemas.microsoft.com/office/powerpoint/2010/main" val="2346340369"/>
              </p:ext>
            </p:extLst>
          </p:nvPr>
        </p:nvGraphicFramePr>
        <p:xfrm>
          <a:off x="6399231" y="1033168"/>
          <a:ext cx="4867300" cy="1245427"/>
        </p:xfrm>
        <a:graphic>
          <a:graphicData uri="http://schemas.openxmlformats.org/drawingml/2006/table">
            <a:tbl>
              <a:tblPr firstRow="1" firstCol="1" bandRow="1">
                <a:tableStyleId>{912C8C85-51F0-491E-9774-3900AFEF0FD7}</a:tableStyleId>
              </a:tblPr>
              <a:tblGrid>
                <a:gridCol w="909525">
                  <a:extLst>
                    <a:ext uri="{9D8B030D-6E8A-4147-A177-3AD203B41FA5}">
                      <a16:colId xmlns:a16="http://schemas.microsoft.com/office/drawing/2014/main" val="2752472274"/>
                    </a:ext>
                  </a:extLst>
                </a:gridCol>
                <a:gridCol w="1320198">
                  <a:extLst>
                    <a:ext uri="{9D8B030D-6E8A-4147-A177-3AD203B41FA5}">
                      <a16:colId xmlns:a16="http://schemas.microsoft.com/office/drawing/2014/main" val="2092231348"/>
                    </a:ext>
                  </a:extLst>
                </a:gridCol>
                <a:gridCol w="1159466">
                  <a:extLst>
                    <a:ext uri="{9D8B030D-6E8A-4147-A177-3AD203B41FA5}">
                      <a16:colId xmlns:a16="http://schemas.microsoft.com/office/drawing/2014/main" val="1476883676"/>
                    </a:ext>
                  </a:extLst>
                </a:gridCol>
                <a:gridCol w="1478111">
                  <a:extLst>
                    <a:ext uri="{9D8B030D-6E8A-4147-A177-3AD203B41FA5}">
                      <a16:colId xmlns:a16="http://schemas.microsoft.com/office/drawing/2014/main" val="2162356071"/>
                    </a:ext>
                  </a:extLst>
                </a:gridCol>
              </a:tblGrid>
              <a:tr h="360553">
                <a:tc>
                  <a:txBody>
                    <a:bodyPr/>
                    <a:lstStyle/>
                    <a:p>
                      <a:pPr marL="0" marR="0" algn="ctr">
                        <a:lnSpc>
                          <a:spcPct val="115000"/>
                        </a:lnSpc>
                        <a:spcAft>
                          <a:spcPts val="1000"/>
                        </a:spcAft>
                        <a:buNone/>
                      </a:pPr>
                      <a:r>
                        <a:rPr lang="en-US" sz="1100" dirty="0">
                          <a:effectLst/>
                        </a:rPr>
                        <a:t> </a:t>
                      </a:r>
                      <a:endParaRPr lang="en-US" sz="1100" dirty="0">
                        <a:effectLst/>
                        <a:latin typeface="+mn-lt"/>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pPr>
                      <a:r>
                        <a:rPr lang="en-US" sz="1100" dirty="0">
                          <a:effectLst/>
                        </a:rPr>
                        <a:t>NAV/CCQ (</a:t>
                      </a:r>
                      <a:r>
                        <a:rPr lang="en-US" sz="1100" dirty="0" err="1">
                          <a:effectLst/>
                        </a:rPr>
                        <a:t>đồng</a:t>
                      </a:r>
                      <a:r>
                        <a:rPr lang="en-US" sz="1100" dirty="0">
                          <a:effectLst/>
                        </a:rPr>
                        <a:t>) </a:t>
                      </a:r>
                      <a:r>
                        <a:rPr lang="en-US" sz="1100" dirty="0" err="1">
                          <a:effectLst/>
                        </a:rPr>
                        <a:t>ngày</a:t>
                      </a:r>
                      <a:r>
                        <a:rPr lang="en-US" sz="1100" dirty="0">
                          <a:effectLst/>
                        </a:rPr>
                        <a:t> 31/07/2026</a:t>
                      </a:r>
                      <a:endParaRPr lang="en-US" sz="1100" dirty="0">
                        <a:solidFill>
                          <a:schemeClr val="bg1"/>
                        </a:solidFill>
                        <a:effectLst/>
                        <a:latin typeface="+mn-lt"/>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pPr>
                      <a:r>
                        <a:rPr lang="en-US" sz="1100" dirty="0">
                          <a:effectLst/>
                        </a:rPr>
                        <a:t>1 </a:t>
                      </a:r>
                      <a:r>
                        <a:rPr lang="en-US" sz="1100" dirty="0" err="1">
                          <a:effectLst/>
                        </a:rPr>
                        <a:t>tháng</a:t>
                      </a:r>
                      <a:r>
                        <a:rPr lang="en-US" sz="1100" dirty="0">
                          <a:effectLst/>
                        </a:rPr>
                        <a:t> (%)</a:t>
                      </a:r>
                      <a:endParaRPr lang="en-US" sz="1100" dirty="0">
                        <a:solidFill>
                          <a:schemeClr val="bg1"/>
                        </a:solidFill>
                        <a:effectLst/>
                        <a:latin typeface="+mn-lt"/>
                        <a:ea typeface="Oxy Vietnam"/>
                        <a:cs typeface="Times New Roman" panose="02020603050405020304" pitchFamily="18" charset="0"/>
                      </a:endParaRPr>
                    </a:p>
                  </a:txBody>
                  <a:tcPr marL="68580" marR="68580" marT="0" marB="0" anchor="ctr"/>
                </a:tc>
                <a:tc>
                  <a:txBody>
                    <a:bodyPr/>
                    <a:lstStyle/>
                    <a:p>
                      <a:pPr marL="0" marR="0" algn="ctr">
                        <a:lnSpc>
                          <a:spcPct val="115000"/>
                        </a:lnSpc>
                        <a:spcAft>
                          <a:spcPts val="1000"/>
                        </a:spcAft>
                        <a:buNone/>
                      </a:pPr>
                      <a:r>
                        <a:rPr lang="en-US" sz="1100" dirty="0" err="1">
                          <a:effectLst/>
                        </a:rPr>
                        <a:t>Kể</a:t>
                      </a:r>
                      <a:r>
                        <a:rPr lang="en-US" sz="1100" dirty="0">
                          <a:effectLst/>
                        </a:rPr>
                        <a:t> </a:t>
                      </a:r>
                      <a:r>
                        <a:rPr lang="en-US" sz="1100" dirty="0" err="1">
                          <a:effectLst/>
                        </a:rPr>
                        <a:t>từ</a:t>
                      </a:r>
                      <a:r>
                        <a:rPr lang="en-US" sz="1100" dirty="0">
                          <a:effectLst/>
                        </a:rPr>
                        <a:t> </a:t>
                      </a:r>
                      <a:r>
                        <a:rPr lang="en-US" sz="1100" dirty="0" err="1">
                          <a:effectLst/>
                        </a:rPr>
                        <a:t>ngày</a:t>
                      </a:r>
                      <a:r>
                        <a:rPr lang="en-US" sz="1100" dirty="0">
                          <a:effectLst/>
                        </a:rPr>
                        <a:t> </a:t>
                      </a:r>
                      <a:r>
                        <a:rPr lang="en-US" sz="1100" dirty="0" err="1">
                          <a:effectLst/>
                        </a:rPr>
                        <a:t>thành</a:t>
                      </a:r>
                      <a:r>
                        <a:rPr lang="en-US" sz="1100" dirty="0">
                          <a:effectLst/>
                        </a:rPr>
                        <a:t> </a:t>
                      </a:r>
                      <a:r>
                        <a:rPr lang="en-US" sz="1100" dirty="0" err="1">
                          <a:effectLst/>
                        </a:rPr>
                        <a:t>lập</a:t>
                      </a:r>
                      <a:r>
                        <a:rPr lang="en-US" sz="1100" dirty="0">
                          <a:effectLst/>
                        </a:rPr>
                        <a:t>* (%)</a:t>
                      </a:r>
                      <a:endParaRPr lang="en-US" sz="1100" dirty="0">
                        <a:solidFill>
                          <a:schemeClr val="bg1"/>
                        </a:solidFill>
                        <a:effectLst/>
                        <a:latin typeface="+mn-lt"/>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1930658478"/>
                  </a:ext>
                </a:extLst>
              </a:tr>
              <a:tr h="438119">
                <a:tc>
                  <a:txBody>
                    <a:bodyPr/>
                    <a:lstStyle/>
                    <a:p>
                      <a:pPr marL="0" marR="0" algn="just">
                        <a:lnSpc>
                          <a:spcPct val="150000"/>
                        </a:lnSpc>
                        <a:spcAft>
                          <a:spcPts val="1000"/>
                        </a:spcAft>
                        <a:buNone/>
                      </a:pPr>
                      <a:r>
                        <a:rPr lang="en-US" sz="1100">
                          <a:effectLst/>
                        </a:rPr>
                        <a:t>LPLF</a:t>
                      </a:r>
                      <a:endParaRPr lang="en-US" sz="1100">
                        <a:effectLst/>
                        <a:latin typeface="+mn-lt"/>
                        <a:ea typeface="Oxy Vietnam"/>
                        <a:cs typeface="Times New Roman" panose="02020603050405020304" pitchFamily="18" charset="0"/>
                      </a:endParaRPr>
                    </a:p>
                  </a:txBody>
                  <a:tcPr marL="68580" marR="68580" marT="0" marB="0" anchor="ctr"/>
                </a:tc>
                <a:tc>
                  <a:txBody>
                    <a:bodyPr/>
                    <a:lstStyle/>
                    <a:p>
                      <a:pPr marL="0" marR="0" algn="ctr">
                        <a:lnSpc>
                          <a:spcPct val="150000"/>
                        </a:lnSpc>
                        <a:spcAft>
                          <a:spcPts val="1000"/>
                        </a:spcAft>
                        <a:buNone/>
                      </a:pPr>
                      <a:r>
                        <a:rPr lang="en-US" sz="1100" u="none" dirty="0">
                          <a:effectLst/>
                        </a:rPr>
                        <a:t>9,301.18</a:t>
                      </a:r>
                    </a:p>
                  </a:txBody>
                  <a:tcPr marL="68580" marR="68580" marT="0" marB="0" anchor="ctr"/>
                </a:tc>
                <a:tc>
                  <a:txBody>
                    <a:bodyPr/>
                    <a:lstStyle/>
                    <a:p>
                      <a:pPr marL="0" marR="0" algn="ctr">
                        <a:lnSpc>
                          <a:spcPct val="150000"/>
                        </a:lnSpc>
                        <a:spcAft>
                          <a:spcPts val="1000"/>
                        </a:spcAft>
                        <a:buNone/>
                      </a:pPr>
                      <a:r>
                        <a:rPr lang="en-US" sz="1100" u="none" dirty="0">
                          <a:effectLst/>
                        </a:rPr>
                        <a:t>-4.48%</a:t>
                      </a:r>
                    </a:p>
                  </a:txBody>
                  <a:tcPr marL="68580" marR="68580" marT="0" marB="0" anchor="ctr"/>
                </a:tc>
                <a:tc>
                  <a:txBody>
                    <a:bodyPr/>
                    <a:lstStyle/>
                    <a:p>
                      <a:pPr marL="0" marR="0" algn="ctr">
                        <a:lnSpc>
                          <a:spcPct val="150000"/>
                        </a:lnSpc>
                        <a:spcAft>
                          <a:spcPts val="1000"/>
                        </a:spcAft>
                        <a:buNone/>
                      </a:pPr>
                      <a:r>
                        <a:rPr lang="en-US" sz="1100" u="none" dirty="0">
                          <a:effectLst/>
                        </a:rPr>
                        <a:t>-6.99%</a:t>
                      </a:r>
                    </a:p>
                  </a:txBody>
                  <a:tcPr marL="68580" marR="68580" marT="0" marB="0" anchor="ctr"/>
                </a:tc>
                <a:extLst>
                  <a:ext uri="{0D108BD9-81ED-4DB2-BD59-A6C34878D82A}">
                    <a16:rowId xmlns:a16="http://schemas.microsoft.com/office/drawing/2014/main" val="1988484651"/>
                  </a:ext>
                </a:extLst>
              </a:tr>
              <a:tr h="438119">
                <a:tc>
                  <a:txBody>
                    <a:bodyPr/>
                    <a:lstStyle/>
                    <a:p>
                      <a:pPr marL="0" marR="0" algn="just">
                        <a:lnSpc>
                          <a:spcPct val="150000"/>
                        </a:lnSpc>
                        <a:spcAft>
                          <a:spcPts val="1000"/>
                        </a:spcAft>
                        <a:buNone/>
                      </a:pPr>
                      <a:r>
                        <a:rPr lang="en-US" sz="1100" dirty="0">
                          <a:effectLst/>
                        </a:rPr>
                        <a:t>VNINDEX</a:t>
                      </a:r>
                      <a:endParaRPr lang="en-US" sz="1100" dirty="0">
                        <a:effectLst/>
                        <a:latin typeface="+mn-lt"/>
                        <a:ea typeface="Oxy Vietnam"/>
                        <a:cs typeface="Times New Roman" panose="02020603050405020304" pitchFamily="18" charset="0"/>
                      </a:endParaRPr>
                    </a:p>
                  </a:txBody>
                  <a:tcPr marL="68580" marR="68580" marT="0" marB="0" anchor="ctr"/>
                </a:tc>
                <a:tc>
                  <a:txBody>
                    <a:bodyPr/>
                    <a:lstStyle/>
                    <a:p>
                      <a:pPr marL="0" marR="0" algn="ctr">
                        <a:lnSpc>
                          <a:spcPct val="150000"/>
                        </a:lnSpc>
                        <a:spcAft>
                          <a:spcPts val="1000"/>
                        </a:spcAft>
                        <a:buNone/>
                      </a:pPr>
                      <a:r>
                        <a:rPr lang="en-US" sz="1100" dirty="0">
                          <a:effectLst/>
                        </a:rPr>
                        <a:t>1,735.78</a:t>
                      </a:r>
                    </a:p>
                  </a:txBody>
                  <a:tcPr marL="68580" marR="68580" marT="0" marB="0" anchor="ctr"/>
                </a:tc>
                <a:tc>
                  <a:txBody>
                    <a:bodyPr/>
                    <a:lstStyle/>
                    <a:p>
                      <a:pPr marL="0" marR="0" algn="ctr">
                        <a:lnSpc>
                          <a:spcPct val="150000"/>
                        </a:lnSpc>
                        <a:spcAft>
                          <a:spcPts val="1000"/>
                        </a:spcAft>
                        <a:buNone/>
                      </a:pPr>
                      <a:r>
                        <a:rPr lang="en-US" sz="1100" dirty="0">
                          <a:effectLst/>
                        </a:rPr>
                        <a:t>-9.07%</a:t>
                      </a:r>
                    </a:p>
                  </a:txBody>
                  <a:tcPr marL="68580" marR="68580" marT="0" marB="0" anchor="ctr"/>
                </a:tc>
                <a:tc>
                  <a:txBody>
                    <a:bodyPr/>
                    <a:lstStyle/>
                    <a:p>
                      <a:pPr marL="0" marR="0" algn="ctr">
                        <a:lnSpc>
                          <a:spcPct val="150000"/>
                        </a:lnSpc>
                        <a:spcAft>
                          <a:spcPts val="1000"/>
                        </a:spcAft>
                        <a:buNone/>
                      </a:pPr>
                      <a:r>
                        <a:rPr lang="en-US" sz="1100" dirty="0">
                          <a:effectLst/>
                        </a:rPr>
                        <a:t>-6.68%</a:t>
                      </a:r>
                    </a:p>
                  </a:txBody>
                  <a:tcPr marL="68580" marR="68580" marT="0" marB="0" anchor="ctr"/>
                </a:tc>
                <a:extLst>
                  <a:ext uri="{0D108BD9-81ED-4DB2-BD59-A6C34878D82A}">
                    <a16:rowId xmlns:a16="http://schemas.microsoft.com/office/drawing/2014/main" val="379855426"/>
                  </a:ext>
                </a:extLst>
              </a:tr>
            </a:tbl>
          </a:graphicData>
        </a:graphic>
      </p:graphicFrame>
      <p:sp>
        <p:nvSpPr>
          <p:cNvPr id="9" name="TextBox 8">
            <a:extLst>
              <a:ext uri="{FF2B5EF4-FFF2-40B4-BE49-F238E27FC236}">
                <a16:creationId xmlns:a16="http://schemas.microsoft.com/office/drawing/2014/main" id="{22DC5EAA-9339-9BDB-3744-413BEA87FAA3}"/>
              </a:ext>
            </a:extLst>
          </p:cNvPr>
          <p:cNvSpPr txBox="1"/>
          <p:nvPr/>
        </p:nvSpPr>
        <p:spPr>
          <a:xfrm>
            <a:off x="6306565" y="5293042"/>
            <a:ext cx="6276812" cy="314894"/>
          </a:xfrm>
          <a:prstGeom prst="rect">
            <a:avLst/>
          </a:prstGeom>
          <a:noFill/>
        </p:spPr>
        <p:txBody>
          <a:bodyPr wrap="square">
            <a:spAutoFit/>
          </a:bodyPr>
          <a:lstStyle/>
          <a:p>
            <a:pPr marL="0" marR="0" algn="just">
              <a:lnSpc>
                <a:spcPct val="150000"/>
              </a:lnSpc>
              <a:spcBef>
                <a:spcPts val="300"/>
              </a:spcBef>
              <a:spcAft>
                <a:spcPts val="300"/>
              </a:spcAft>
              <a:buNone/>
            </a:pPr>
            <a:r>
              <a:rPr lang="en-US" sz="1100" b="1" dirty="0">
                <a:solidFill>
                  <a:schemeClr val="dk1"/>
                </a:solidFill>
              </a:rPr>
              <a:t>CHỈ SỐ HOẠT ĐỘNG</a:t>
            </a:r>
          </a:p>
        </p:txBody>
      </p:sp>
      <p:sp>
        <p:nvSpPr>
          <p:cNvPr id="10" name="TextBox 9">
            <a:extLst>
              <a:ext uri="{FF2B5EF4-FFF2-40B4-BE49-F238E27FC236}">
                <a16:creationId xmlns:a16="http://schemas.microsoft.com/office/drawing/2014/main" id="{FEB635CE-4D29-4B97-AA10-E1FC7CF9F3BB}"/>
              </a:ext>
            </a:extLst>
          </p:cNvPr>
          <p:cNvSpPr txBox="1"/>
          <p:nvPr/>
        </p:nvSpPr>
        <p:spPr>
          <a:xfrm>
            <a:off x="6096000" y="2346903"/>
            <a:ext cx="1936101" cy="261610"/>
          </a:xfrm>
          <a:prstGeom prst="rect">
            <a:avLst/>
          </a:prstGeom>
          <a:noFill/>
        </p:spPr>
        <p:txBody>
          <a:bodyPr wrap="square">
            <a:spAutoFit/>
          </a:bodyPr>
          <a:lstStyle/>
          <a:p>
            <a:pPr algn="ctr">
              <a:buNone/>
            </a:pPr>
            <a:r>
              <a:rPr lang="en-US" sz="1100" b="1" dirty="0">
                <a:solidFill>
                  <a:schemeClr val="tx1"/>
                </a:solidFill>
                <a:effectLst/>
                <a:latin typeface="+mn-lt"/>
                <a:ea typeface="Oxy Vietnam"/>
                <a:cs typeface="Arial" panose="020B0604020202020204" pitchFamily="34" charset="0"/>
              </a:rPr>
              <a:t>DIỄN BIẾN NAV/CCQ</a:t>
            </a:r>
            <a:endParaRPr lang="en-US" sz="1100" dirty="0">
              <a:solidFill>
                <a:schemeClr val="tx1"/>
              </a:solidFill>
              <a:effectLst/>
              <a:latin typeface="+mn-lt"/>
            </a:endParaRPr>
          </a:p>
        </p:txBody>
      </p:sp>
      <p:sp>
        <p:nvSpPr>
          <p:cNvPr id="11" name="TextBox 10">
            <a:extLst>
              <a:ext uri="{FF2B5EF4-FFF2-40B4-BE49-F238E27FC236}">
                <a16:creationId xmlns:a16="http://schemas.microsoft.com/office/drawing/2014/main" id="{763C56D9-A1E3-4A8C-8D67-AA970A0FFD46}"/>
              </a:ext>
            </a:extLst>
          </p:cNvPr>
          <p:cNvSpPr txBox="1"/>
          <p:nvPr/>
        </p:nvSpPr>
        <p:spPr>
          <a:xfrm>
            <a:off x="8972760" y="5205000"/>
            <a:ext cx="2336800" cy="241348"/>
          </a:xfrm>
          <a:prstGeom prst="rect">
            <a:avLst/>
          </a:prstGeom>
          <a:noFill/>
        </p:spPr>
        <p:txBody>
          <a:bodyPr wrap="square">
            <a:spAutoFit/>
          </a:bodyPr>
          <a:lstStyle/>
          <a:p>
            <a:pPr marL="0" marR="127000" algn="ctr">
              <a:lnSpc>
                <a:spcPct val="115000"/>
              </a:lnSpc>
              <a:spcBef>
                <a:spcPts val="300"/>
              </a:spcBef>
              <a:spcAft>
                <a:spcPts val="300"/>
              </a:spcAft>
              <a:buNone/>
            </a:pPr>
            <a:r>
              <a:rPr lang="en-US" sz="900" i="1" dirty="0">
                <a:effectLst/>
              </a:rPr>
              <a:t>* </a:t>
            </a:r>
            <a:r>
              <a:rPr lang="en-US" sz="900" i="1" dirty="0" err="1">
                <a:effectLst/>
              </a:rPr>
              <a:t>Ngày</a:t>
            </a:r>
            <a:r>
              <a:rPr lang="en-US" sz="900" i="1" dirty="0">
                <a:effectLst/>
              </a:rPr>
              <a:t> </a:t>
            </a:r>
            <a:r>
              <a:rPr lang="en-US" sz="900" i="1" dirty="0" err="1">
                <a:effectLst/>
              </a:rPr>
              <a:t>thành</a:t>
            </a:r>
            <a:r>
              <a:rPr lang="en-US" sz="900" i="1" dirty="0">
                <a:effectLst/>
              </a:rPr>
              <a:t> </a:t>
            </a:r>
            <a:r>
              <a:rPr lang="en-US" sz="900" i="1" dirty="0" err="1">
                <a:effectLst/>
              </a:rPr>
              <a:t>lập</a:t>
            </a:r>
            <a:r>
              <a:rPr lang="en-US" sz="900" i="1" dirty="0">
                <a:effectLst/>
              </a:rPr>
              <a:t> </a:t>
            </a:r>
            <a:r>
              <a:rPr lang="en-US" sz="900" i="1" dirty="0" err="1">
                <a:effectLst/>
              </a:rPr>
              <a:t>Quỹ</a:t>
            </a:r>
            <a:r>
              <a:rPr lang="en-US" sz="900" i="1" dirty="0">
                <a:effectLst/>
              </a:rPr>
              <a:t>: 07/05/2026</a:t>
            </a:r>
            <a:endParaRPr lang="en-US" sz="900" i="1" dirty="0">
              <a:effectLst/>
              <a:latin typeface="Oxy Vietnam"/>
              <a:ea typeface="Oxy Vietnam"/>
              <a:cs typeface="Times New Roman" panose="02020603050405020304" pitchFamily="18" charset="0"/>
            </a:endParaRPr>
          </a:p>
        </p:txBody>
      </p:sp>
      <p:sp>
        <p:nvSpPr>
          <p:cNvPr id="13" name="Rectangle 12">
            <a:extLst>
              <a:ext uri="{FF2B5EF4-FFF2-40B4-BE49-F238E27FC236}">
                <a16:creationId xmlns:a16="http://schemas.microsoft.com/office/drawing/2014/main" id="{255614C9-0E37-4BAE-B94B-4A015C0DE95D}"/>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DOANH NGHIỆP DẪN ĐẦU LP – BÁO CÁO THÁNG 7.2026</a:t>
            </a:r>
          </a:p>
        </p:txBody>
      </p:sp>
      <p:graphicFrame>
        <p:nvGraphicFramePr>
          <p:cNvPr id="12" name="Table 11">
            <a:extLst>
              <a:ext uri="{FF2B5EF4-FFF2-40B4-BE49-F238E27FC236}">
                <a16:creationId xmlns:a16="http://schemas.microsoft.com/office/drawing/2014/main" id="{AD56B5DC-50D6-4507-939D-9149972FA95F}"/>
              </a:ext>
            </a:extLst>
          </p:cNvPr>
          <p:cNvGraphicFramePr>
            <a:graphicFrameLocks noGrp="1"/>
          </p:cNvGraphicFramePr>
          <p:nvPr>
            <p:extLst>
              <p:ext uri="{D42A27DB-BD31-4B8C-83A1-F6EECF244321}">
                <p14:modId xmlns:p14="http://schemas.microsoft.com/office/powerpoint/2010/main" val="3893679"/>
              </p:ext>
            </p:extLst>
          </p:nvPr>
        </p:nvGraphicFramePr>
        <p:xfrm>
          <a:off x="937640" y="5293042"/>
          <a:ext cx="4947797" cy="1159015"/>
        </p:xfrm>
        <a:graphic>
          <a:graphicData uri="http://schemas.openxmlformats.org/drawingml/2006/table">
            <a:tbl>
              <a:tblPr firstRow="1" firstCol="1" bandRow="1">
                <a:tableStyleId>{793D81CF-94F2-401A-BA57-92F5A7B2D0C5}</a:tableStyleId>
              </a:tblPr>
              <a:tblGrid>
                <a:gridCol w="4947797">
                  <a:extLst>
                    <a:ext uri="{9D8B030D-6E8A-4147-A177-3AD203B41FA5}">
                      <a16:colId xmlns:a16="http://schemas.microsoft.com/office/drawing/2014/main" val="3791454967"/>
                    </a:ext>
                  </a:extLst>
                </a:gridCol>
              </a:tblGrid>
              <a:tr h="223358">
                <a:tc>
                  <a:txBody>
                    <a:bodyPr/>
                    <a:lstStyle/>
                    <a:p>
                      <a:pPr marL="0" marR="0" algn="ctr">
                        <a:lnSpc>
                          <a:spcPct val="115000"/>
                        </a:lnSpc>
                        <a:spcBef>
                          <a:spcPts val="0"/>
                        </a:spcBef>
                        <a:spcAft>
                          <a:spcPts val="0"/>
                        </a:spcAft>
                      </a:pPr>
                      <a:r>
                        <a:rPr lang="en-US" sz="1100" dirty="0">
                          <a:effectLst/>
                        </a:rPr>
                        <a:t>QUỸ LPLF PHÙ HỢP VỚI AI?</a:t>
                      </a:r>
                      <a:endParaRPr lang="en-US" sz="1100" dirty="0">
                        <a:effectLst/>
                        <a:latin typeface="Oxy Vietnam"/>
                        <a:ea typeface="Oxy Vietnam"/>
                        <a:cs typeface="Times New Roman" panose="02020603050405020304" pitchFamily="18" charset="0"/>
                      </a:endParaRPr>
                    </a:p>
                  </a:txBody>
                  <a:tcPr marL="68580" marR="109855" anchor="ctr"/>
                </a:tc>
                <a:extLst>
                  <a:ext uri="{0D108BD9-81ED-4DB2-BD59-A6C34878D82A}">
                    <a16:rowId xmlns:a16="http://schemas.microsoft.com/office/drawing/2014/main" val="706290207"/>
                  </a:ext>
                </a:extLst>
              </a:tr>
              <a:tr h="887171">
                <a:tc>
                  <a:txBody>
                    <a:bodyPr/>
                    <a:lstStyle/>
                    <a:p>
                      <a:pPr marL="0" marR="0" lvl="0" indent="0" algn="just" defTabSz="914400" rtl="0" eaLnBrk="1" fontAlgn="auto" latinLnBrk="0" hangingPunct="1">
                        <a:lnSpc>
                          <a:spcPct val="130000"/>
                        </a:lnSpc>
                        <a:spcBef>
                          <a:spcPts val="600"/>
                        </a:spcBef>
                        <a:spcAft>
                          <a:spcPts val="600"/>
                        </a:spcAft>
                        <a:buClr>
                          <a:srgbClr val="000000"/>
                        </a:buClr>
                        <a:buSzTx/>
                        <a:buFont typeface="Arial"/>
                        <a:buNone/>
                        <a:tabLst>
                          <a:tab pos="2160270" algn="l"/>
                        </a:tabLst>
                        <a:defRPr/>
                      </a:pPr>
                      <a:r>
                        <a:rPr lang="vi-VN" sz="1100" b="0" dirty="0"/>
                        <a:t>Quỹ LPLF phù hợp với nhà đầu tư có </a:t>
                      </a:r>
                      <a:r>
                        <a:rPr lang="vi-VN" sz="1100" b="1" dirty="0"/>
                        <a:t>khẩu vị rủi ro từ trung bình đến cao</a:t>
                      </a:r>
                      <a:r>
                        <a:rPr lang="vi-VN" sz="1100" b="0" dirty="0"/>
                        <a:t>, tìm kiếm cơ hội </a:t>
                      </a:r>
                      <a:r>
                        <a:rPr lang="vi-VN" sz="1100" b="1" dirty="0"/>
                        <a:t>sinh lời mạnh mẽ </a:t>
                      </a:r>
                      <a:r>
                        <a:rPr lang="vi-VN" sz="1100" b="0" dirty="0"/>
                        <a:t>từ thị trường chứng khoán và hướng đến mục tiêu </a:t>
                      </a:r>
                      <a:r>
                        <a:rPr lang="vi-VN" sz="1100" b="1" dirty="0"/>
                        <a:t>bứt phá tài sản </a:t>
                      </a:r>
                      <a:r>
                        <a:rPr lang="vi-VN" sz="1100" b="0" dirty="0"/>
                        <a:t>trong dài hạn.</a:t>
                      </a:r>
                      <a:endParaRPr lang="en-US" sz="1100" b="0" dirty="0"/>
                    </a:p>
                  </a:txBody>
                  <a:tcPr marL="68580" marR="109855" anchor="ctr">
                    <a:solidFill>
                      <a:schemeClr val="bg1"/>
                    </a:solidFill>
                  </a:tcPr>
                </a:tc>
                <a:extLst>
                  <a:ext uri="{0D108BD9-81ED-4DB2-BD59-A6C34878D82A}">
                    <a16:rowId xmlns:a16="http://schemas.microsoft.com/office/drawing/2014/main" val="3032166431"/>
                  </a:ext>
                </a:extLst>
              </a:tr>
            </a:tbl>
          </a:graphicData>
        </a:graphic>
      </p:graphicFrame>
      <p:graphicFrame>
        <p:nvGraphicFramePr>
          <p:cNvPr id="3" name="Chart 2">
            <a:extLst>
              <a:ext uri="{FF2B5EF4-FFF2-40B4-BE49-F238E27FC236}">
                <a16:creationId xmlns:a16="http://schemas.microsoft.com/office/drawing/2014/main" id="{63584443-1074-4206-8C0C-911AE904C520}"/>
              </a:ext>
            </a:extLst>
          </p:cNvPr>
          <p:cNvGraphicFramePr>
            <a:graphicFrameLocks/>
          </p:cNvGraphicFramePr>
          <p:nvPr>
            <p:extLst>
              <p:ext uri="{D42A27DB-BD31-4B8C-83A1-F6EECF244321}">
                <p14:modId xmlns:p14="http://schemas.microsoft.com/office/powerpoint/2010/main" val="1931575734"/>
              </p:ext>
            </p:extLst>
          </p:nvPr>
        </p:nvGraphicFramePr>
        <p:xfrm>
          <a:off x="6425739" y="2608513"/>
          <a:ext cx="4947797" cy="2460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0993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7995"/>
                                        </p:tgtEl>
                                        <p:attrNameLst>
                                          <p:attrName>style.visibility</p:attrName>
                                        </p:attrNameLst>
                                      </p:cBhvr>
                                      <p:to>
                                        <p:strVal val="visible"/>
                                      </p:to>
                                    </p:set>
                                    <p:animEffect transition="in" filter="fade">
                                      <p:cBhvr>
                                        <p:cTn id="7" dur="1000"/>
                                        <p:tgtEl>
                                          <p:spTgt spid="7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CD6555-2866-4C68-9B98-02CF3734D03E}"/>
              </a:ext>
            </a:extLst>
          </p:cNvPr>
          <p:cNvSpPr/>
          <p:nvPr/>
        </p:nvSpPr>
        <p:spPr>
          <a:xfrm>
            <a:off x="6413161" y="860908"/>
            <a:ext cx="5409903" cy="5796279"/>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nSpc>
                <a:spcPct val="110000"/>
              </a:lnSpc>
              <a:spcBef>
                <a:spcPts val="600"/>
              </a:spcBef>
              <a:spcAft>
                <a:spcPts val="600"/>
              </a:spcAft>
            </a:pPr>
            <a:endParaRPr lang="en-US" sz="1100" dirty="0"/>
          </a:p>
        </p:txBody>
      </p:sp>
      <p:sp>
        <p:nvSpPr>
          <p:cNvPr id="14" name="Rectangle 13">
            <a:extLst>
              <a:ext uri="{FF2B5EF4-FFF2-40B4-BE49-F238E27FC236}">
                <a16:creationId xmlns:a16="http://schemas.microsoft.com/office/drawing/2014/main" id="{FAB387E0-6AA5-488F-82F4-74E782AD5BEF}"/>
              </a:ext>
            </a:extLst>
          </p:cNvPr>
          <p:cNvSpPr/>
          <p:nvPr/>
        </p:nvSpPr>
        <p:spPr>
          <a:xfrm>
            <a:off x="773911" y="846698"/>
            <a:ext cx="5409903" cy="5796279"/>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9E21F19-9E16-69C1-3978-0BB5A3207F15}"/>
              </a:ext>
            </a:extLst>
          </p:cNvPr>
          <p:cNvSpPr txBox="1"/>
          <p:nvPr/>
        </p:nvSpPr>
        <p:spPr>
          <a:xfrm>
            <a:off x="620249" y="215023"/>
            <a:ext cx="262891" cy="400110"/>
          </a:xfrm>
          <a:prstGeom prst="rect">
            <a:avLst/>
          </a:prstGeom>
          <a:noFill/>
        </p:spPr>
        <p:txBody>
          <a:bodyPr wrap="square" rtlCol="0">
            <a:spAutoFit/>
          </a:bodyPr>
          <a:lstStyle/>
          <a:p>
            <a:r>
              <a:rPr lang="en-US" sz="2000" b="1" dirty="0">
                <a:solidFill>
                  <a:schemeClr val="bg1"/>
                </a:solidFill>
              </a:rPr>
              <a:t>1</a:t>
            </a:r>
          </a:p>
        </p:txBody>
      </p:sp>
      <p:sp>
        <p:nvSpPr>
          <p:cNvPr id="7" name="Google Shape;7994;p341">
            <a:extLst>
              <a:ext uri="{FF2B5EF4-FFF2-40B4-BE49-F238E27FC236}">
                <a16:creationId xmlns:a16="http://schemas.microsoft.com/office/drawing/2014/main" id="{5F471646-CA85-4D03-8FE6-A413D5317FFA}"/>
              </a:ext>
            </a:extLst>
          </p:cNvPr>
          <p:cNvSpPr txBox="1">
            <a:spLocks noGrp="1"/>
          </p:cNvSpPr>
          <p:nvPr>
            <p:ph type="title"/>
          </p:nvPr>
        </p:nvSpPr>
        <p:spPr>
          <a:xfrm>
            <a:off x="927091" y="369358"/>
            <a:ext cx="1876688" cy="491550"/>
          </a:xfrm>
          <a:prstGeom prst="rect">
            <a:avLst/>
          </a:prstGeom>
          <a:noFill/>
          <a:ln>
            <a:noFill/>
          </a:ln>
        </p:spPr>
        <p:txBody>
          <a:bodyPr spcFirstLastPara="1" wrap="square" lIns="0" tIns="192000" rIns="0" bIns="0" anchor="t" anchorCtr="0">
            <a:noAutofit/>
          </a:bodyPr>
          <a:lstStyle/>
          <a:p>
            <a:pPr lvl="0">
              <a:lnSpc>
                <a:spcPct val="100000"/>
              </a:lnSpc>
              <a:buSzPts val="3600"/>
            </a:pPr>
            <a:r>
              <a:rPr lang="en-US" sz="1400" dirty="0">
                <a:solidFill>
                  <a:schemeClr val="dk1"/>
                </a:solidFill>
              </a:rPr>
              <a:t>2. TỔNG QUAN VĨ MÔ</a:t>
            </a:r>
            <a:endParaRPr sz="1400" dirty="0">
              <a:solidFill>
                <a:schemeClr val="dk1"/>
              </a:solidFill>
            </a:endParaRPr>
          </a:p>
        </p:txBody>
      </p:sp>
      <p:sp>
        <p:nvSpPr>
          <p:cNvPr id="8" name="Google Shape;7994;p341">
            <a:extLst>
              <a:ext uri="{FF2B5EF4-FFF2-40B4-BE49-F238E27FC236}">
                <a16:creationId xmlns:a16="http://schemas.microsoft.com/office/drawing/2014/main" id="{F1694B5F-1CF6-4EAF-A9D0-F46F94D2F2AC}"/>
              </a:ext>
            </a:extLst>
          </p:cNvPr>
          <p:cNvSpPr txBox="1">
            <a:spLocks/>
          </p:cNvSpPr>
          <p:nvPr/>
        </p:nvSpPr>
        <p:spPr>
          <a:xfrm>
            <a:off x="6514214" y="362587"/>
            <a:ext cx="4018003" cy="491550"/>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2000"/>
              <a:buFont typeface="Arial"/>
              <a:buNone/>
              <a:defRPr sz="36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SzPts val="3600"/>
            </a:pPr>
            <a:r>
              <a:rPr lang="en-US" sz="1400" dirty="0">
                <a:solidFill>
                  <a:schemeClr val="dk1"/>
                </a:solidFill>
              </a:rPr>
              <a:t>3. DIỄN BIẾN THỊ TR</a:t>
            </a:r>
            <a:r>
              <a:rPr lang="vi-VN" sz="1400" dirty="0">
                <a:solidFill>
                  <a:schemeClr val="dk1"/>
                </a:solidFill>
              </a:rPr>
              <a:t>Ư</a:t>
            </a:r>
            <a:r>
              <a:rPr lang="en-US" sz="1400" dirty="0">
                <a:solidFill>
                  <a:schemeClr val="dk1"/>
                </a:solidFill>
              </a:rPr>
              <a:t>ỜNG </a:t>
            </a:r>
          </a:p>
        </p:txBody>
      </p:sp>
      <p:sp>
        <p:nvSpPr>
          <p:cNvPr id="11" name="Rectangle 10">
            <a:extLst>
              <a:ext uri="{FF2B5EF4-FFF2-40B4-BE49-F238E27FC236}">
                <a16:creationId xmlns:a16="http://schemas.microsoft.com/office/drawing/2014/main" id="{E27D58F9-2B69-4678-AABA-36340D7F83EA}"/>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DOANH NGHIỆP DẪN ĐẦU LP – BÁO CÁO THÁNG 7.2026</a:t>
            </a:r>
          </a:p>
        </p:txBody>
      </p:sp>
      <p:sp>
        <p:nvSpPr>
          <p:cNvPr id="15" name="Rectangle 14">
            <a:extLst>
              <a:ext uri="{FF2B5EF4-FFF2-40B4-BE49-F238E27FC236}">
                <a16:creationId xmlns:a16="http://schemas.microsoft.com/office/drawing/2014/main" id="{F3B17AD3-56FB-4E4B-9E71-9A952E81EA94}"/>
              </a:ext>
            </a:extLst>
          </p:cNvPr>
          <p:cNvSpPr/>
          <p:nvPr/>
        </p:nvSpPr>
        <p:spPr>
          <a:xfrm>
            <a:off x="709516" y="892013"/>
            <a:ext cx="5106146" cy="2093843"/>
          </a:xfrm>
          <a:prstGeom prst="rect">
            <a:avLst/>
          </a:prstGeom>
        </p:spPr>
        <p:txBody>
          <a:bodyPr wrap="square">
            <a:spAutoFit/>
          </a:bodyPr>
          <a:lstStyle/>
          <a:p>
            <a:pPr algn="just">
              <a:lnSpc>
                <a:spcPct val="110000"/>
              </a:lnSpc>
              <a:spcBef>
                <a:spcPts val="600"/>
              </a:spcBef>
              <a:spcAft>
                <a:spcPts val="600"/>
              </a:spcAft>
            </a:pP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liệu</a:t>
            </a:r>
            <a:r>
              <a:rPr lang="en-US" sz="1100" dirty="0">
                <a:latin typeface="+mn-lt"/>
                <a:cs typeface="Arial" panose="020B0604020202020204" pitchFamily="34" charset="0"/>
              </a:rPr>
              <a:t> </a:t>
            </a:r>
            <a:r>
              <a:rPr lang="en-US" sz="1100" dirty="0" err="1">
                <a:latin typeface="+mn-lt"/>
                <a:cs typeface="Arial" panose="020B0604020202020204" pitchFamily="34" charset="0"/>
              </a:rPr>
              <a:t>vĩ</a:t>
            </a:r>
            <a:r>
              <a:rPr lang="en-US" sz="1100" dirty="0">
                <a:latin typeface="+mn-lt"/>
                <a:cs typeface="Arial" panose="020B0604020202020204" pitchFamily="34" charset="0"/>
              </a:rPr>
              <a:t> </a:t>
            </a:r>
            <a:r>
              <a:rPr lang="en-US" sz="1100" dirty="0" err="1">
                <a:latin typeface="+mn-lt"/>
                <a:cs typeface="Arial" panose="020B0604020202020204" pitchFamily="34" charset="0"/>
              </a:rPr>
              <a:t>mô</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cho</a:t>
            </a:r>
            <a:r>
              <a:rPr lang="en-US" sz="1100" dirty="0">
                <a:latin typeface="+mn-lt"/>
                <a:cs typeface="Arial" panose="020B0604020202020204" pitchFamily="34" charset="0"/>
              </a:rPr>
              <a:t> </a:t>
            </a:r>
            <a:r>
              <a:rPr lang="en-US" sz="1100" dirty="0" err="1">
                <a:latin typeface="+mn-lt"/>
                <a:cs typeface="Arial" panose="020B0604020202020204" pitchFamily="34" charset="0"/>
              </a:rPr>
              <a:t>thấy</a:t>
            </a:r>
            <a:r>
              <a:rPr lang="en-US" sz="1100" dirty="0">
                <a:latin typeface="+mn-lt"/>
                <a:cs typeface="Arial" panose="020B0604020202020204" pitchFamily="34" charset="0"/>
              </a:rPr>
              <a:t> </a:t>
            </a:r>
            <a:r>
              <a:rPr lang="en-US" sz="1100" dirty="0" err="1">
                <a:latin typeface="+mn-lt"/>
                <a:cs typeface="Arial" panose="020B0604020202020204" pitchFamily="34" charset="0"/>
              </a:rPr>
              <a:t>nền</a:t>
            </a:r>
            <a:r>
              <a:rPr lang="en-US" sz="1100" dirty="0">
                <a:latin typeface="+mn-lt"/>
                <a:cs typeface="Arial" panose="020B0604020202020204" pitchFamily="34" charset="0"/>
              </a:rPr>
              <a:t> kinh </a:t>
            </a:r>
            <a:r>
              <a:rPr lang="en-US" sz="1100" dirty="0" err="1">
                <a:latin typeface="+mn-lt"/>
                <a:cs typeface="Arial" panose="020B0604020202020204" pitchFamily="34" charset="0"/>
              </a:rPr>
              <a:t>tế</a:t>
            </a:r>
            <a:r>
              <a:rPr lang="en-US" sz="1100" dirty="0">
                <a:latin typeface="+mn-lt"/>
                <a:cs typeface="Arial" panose="020B0604020202020204" pitchFamily="34" charset="0"/>
              </a:rPr>
              <a:t> </a:t>
            </a:r>
            <a:r>
              <a:rPr lang="en-US" sz="1100" dirty="0" err="1">
                <a:latin typeface="+mn-lt"/>
                <a:cs typeface="Arial" panose="020B0604020202020204" pitchFamily="34" charset="0"/>
              </a:rPr>
              <a:t>tiếp</a:t>
            </a:r>
            <a:r>
              <a:rPr lang="en-US" sz="1100" dirty="0">
                <a:latin typeface="+mn-lt"/>
                <a:cs typeface="Arial" panose="020B0604020202020204" pitchFamily="34" charset="0"/>
              </a:rPr>
              <a:t> </a:t>
            </a:r>
            <a:r>
              <a:rPr lang="en-US" sz="1100" dirty="0" err="1">
                <a:latin typeface="+mn-lt"/>
                <a:cs typeface="Arial" panose="020B0604020202020204" pitchFamily="34" charset="0"/>
              </a:rPr>
              <a:t>đà</a:t>
            </a:r>
            <a:r>
              <a:rPr lang="en-US" sz="1100" dirty="0">
                <a:latin typeface="+mn-lt"/>
                <a:cs typeface="Arial" panose="020B0604020202020204" pitchFamily="34" charset="0"/>
              </a:rPr>
              <a:t> </a:t>
            </a:r>
            <a:r>
              <a:rPr lang="en-US" sz="1100" dirty="0" err="1">
                <a:latin typeface="+mn-lt"/>
                <a:cs typeface="Arial" panose="020B0604020202020204" pitchFamily="34" charset="0"/>
              </a:rPr>
              <a:t>khởi</a:t>
            </a:r>
            <a:r>
              <a:rPr lang="en-US" sz="1100" dirty="0">
                <a:latin typeface="+mn-lt"/>
                <a:cs typeface="Arial" panose="020B0604020202020204" pitchFamily="34" charset="0"/>
              </a:rPr>
              <a:t> </a:t>
            </a:r>
            <a:r>
              <a:rPr lang="en-US" sz="1100" dirty="0" err="1">
                <a:latin typeface="+mn-lt"/>
                <a:cs typeface="Arial" panose="020B0604020202020204" pitchFamily="34" charset="0"/>
              </a:rPr>
              <a:t>sấc</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Quý</a:t>
            </a:r>
            <a:r>
              <a:rPr lang="en-US" sz="1100" dirty="0">
                <a:latin typeface="+mn-lt"/>
                <a:cs typeface="Arial" panose="020B0604020202020204" pitchFamily="34" charset="0"/>
              </a:rPr>
              <a:t> 2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các</a:t>
            </a:r>
            <a:r>
              <a:rPr lang="en-US" sz="1100" dirty="0">
                <a:latin typeface="+mn-lt"/>
                <a:cs typeface="Arial" panose="020B0604020202020204" pitchFamily="34" charset="0"/>
              </a:rPr>
              <a:t> </a:t>
            </a:r>
            <a:r>
              <a:rPr lang="en-US" sz="1100" dirty="0" err="1">
                <a:latin typeface="+mn-lt"/>
                <a:cs typeface="Arial" panose="020B0604020202020204" pitchFamily="34" charset="0"/>
              </a:rPr>
              <a:t>chỉ</a:t>
            </a:r>
            <a:r>
              <a:rPr lang="en-US" sz="1100" dirty="0">
                <a:latin typeface="+mn-lt"/>
                <a:cs typeface="Arial" panose="020B0604020202020204" pitchFamily="34" charset="0"/>
              </a:rPr>
              <a:t> </a:t>
            </a: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về</a:t>
            </a:r>
            <a:r>
              <a:rPr lang="en-US" sz="1100" dirty="0">
                <a:latin typeface="+mn-lt"/>
                <a:cs typeface="Arial" panose="020B0604020202020204" pitchFamily="34" charset="0"/>
              </a:rPr>
              <a:t> </a:t>
            </a:r>
            <a:r>
              <a:rPr lang="en-US" sz="1100" dirty="0" err="1">
                <a:latin typeface="+mn-lt"/>
                <a:cs typeface="Arial" panose="020B0604020202020204" pitchFamily="34" charset="0"/>
              </a:rPr>
              <a:t>sản</a:t>
            </a:r>
            <a:r>
              <a:rPr lang="en-US" sz="1100" dirty="0">
                <a:latin typeface="+mn-lt"/>
                <a:cs typeface="Arial" panose="020B0604020202020204" pitchFamily="34" charset="0"/>
              </a:rPr>
              <a:t> </a:t>
            </a:r>
            <a:r>
              <a:rPr lang="en-US" sz="1100" dirty="0" err="1">
                <a:latin typeface="+mn-lt"/>
                <a:cs typeface="Arial" panose="020B0604020202020204" pitchFamily="34" charset="0"/>
              </a:rPr>
              <a:t>xuất</a:t>
            </a:r>
            <a:r>
              <a:rPr lang="en-US" sz="1100" dirty="0">
                <a:latin typeface="+mn-lt"/>
                <a:cs typeface="Arial" panose="020B0604020202020204" pitchFamily="34" charset="0"/>
              </a:rPr>
              <a:t> </a:t>
            </a:r>
            <a:r>
              <a:rPr lang="en-US" sz="1100" dirty="0" err="1">
                <a:latin typeface="+mn-lt"/>
                <a:cs typeface="Arial" panose="020B0604020202020204" pitchFamily="34" charset="0"/>
              </a:rPr>
              <a:t>công</a:t>
            </a:r>
            <a:r>
              <a:rPr lang="en-US" sz="1100" dirty="0">
                <a:latin typeface="+mn-lt"/>
                <a:cs typeface="Arial" panose="020B0604020202020204" pitchFamily="34" charset="0"/>
              </a:rPr>
              <a:t> </a:t>
            </a:r>
            <a:r>
              <a:rPr lang="en-US" sz="1100" dirty="0" err="1">
                <a:latin typeface="+mn-lt"/>
                <a:cs typeface="Arial" panose="020B0604020202020204" pitchFamily="34" charset="0"/>
              </a:rPr>
              <a:t>nghiệp</a:t>
            </a:r>
            <a:r>
              <a:rPr lang="en-US" sz="1100" dirty="0">
                <a:latin typeface="+mn-lt"/>
                <a:cs typeface="Arial" panose="020B0604020202020204" pitchFamily="34" charset="0"/>
              </a:rPr>
              <a:t> </a:t>
            </a:r>
            <a:r>
              <a:rPr lang="en-US" sz="1100" dirty="0" err="1">
                <a:latin typeface="+mn-lt"/>
                <a:cs typeface="Arial" panose="020B0604020202020204" pitchFamily="34" charset="0"/>
              </a:rPr>
              <a:t>ấn</a:t>
            </a:r>
            <a:r>
              <a:rPr lang="en-US" sz="1100" dirty="0">
                <a:latin typeface="+mn-lt"/>
                <a:cs typeface="Arial" panose="020B0604020202020204" pitchFamily="34" charset="0"/>
              </a:rPr>
              <a:t> </a:t>
            </a:r>
            <a:r>
              <a:rPr lang="en-US" sz="1100" dirty="0" err="1">
                <a:latin typeface="+mn-lt"/>
                <a:cs typeface="Arial" panose="020B0604020202020204" pitchFamily="34" charset="0"/>
              </a:rPr>
              <a:t>tượng</a:t>
            </a:r>
            <a:r>
              <a:rPr lang="en-US" sz="1100" dirty="0">
                <a:latin typeface="+mn-lt"/>
                <a:cs typeface="Arial" panose="020B0604020202020204" pitchFamily="34" charset="0"/>
              </a:rPr>
              <a:t>. </a:t>
            </a:r>
            <a:r>
              <a:rPr lang="en-US" sz="1100" dirty="0" err="1">
                <a:latin typeface="+mn-lt"/>
                <a:cs typeface="Arial" panose="020B0604020202020204" pitchFamily="34" charset="0"/>
              </a:rPr>
              <a:t>Chỉ</a:t>
            </a:r>
            <a:r>
              <a:rPr lang="en-US" sz="1100" dirty="0">
                <a:latin typeface="+mn-lt"/>
                <a:cs typeface="Arial" panose="020B0604020202020204" pitchFamily="34" charset="0"/>
              </a:rPr>
              <a:t> </a:t>
            </a:r>
            <a:r>
              <a:rPr lang="en-US" sz="1100" dirty="0" err="1">
                <a:latin typeface="+mn-lt"/>
                <a:cs typeface="Arial" panose="020B0604020202020204" pitchFamily="34" charset="0"/>
              </a:rPr>
              <a:t>số</a:t>
            </a:r>
            <a:r>
              <a:rPr lang="en-US" sz="1100" dirty="0">
                <a:latin typeface="+mn-lt"/>
                <a:cs typeface="Arial" panose="020B0604020202020204" pitchFamily="34" charset="0"/>
              </a:rPr>
              <a:t> IIP </a:t>
            </a:r>
            <a:r>
              <a:rPr lang="en-US" sz="1100" dirty="0" err="1">
                <a:latin typeface="+mn-lt"/>
                <a:cs typeface="Arial" panose="020B0604020202020204" pitchFamily="34" charset="0"/>
              </a:rPr>
              <a:t>tiếp</a:t>
            </a:r>
            <a:r>
              <a:rPr lang="en-US" sz="1100" dirty="0">
                <a:latin typeface="+mn-lt"/>
                <a:cs typeface="Arial" panose="020B0604020202020204" pitchFamily="34" charset="0"/>
              </a:rPr>
              <a:t> </a:t>
            </a:r>
            <a:r>
              <a:rPr lang="en-US" sz="1100" dirty="0" err="1">
                <a:latin typeface="+mn-lt"/>
                <a:cs typeface="Arial" panose="020B0604020202020204" pitchFamily="34" charset="0"/>
              </a:rPr>
              <a:t>tục</a:t>
            </a:r>
            <a:r>
              <a:rPr lang="en-US" sz="1100" dirty="0">
                <a:latin typeface="+mn-lt"/>
                <a:cs typeface="Arial" panose="020B0604020202020204" pitchFamily="34" charset="0"/>
              </a:rPr>
              <a:t> </a:t>
            </a:r>
            <a:r>
              <a:rPr lang="en-US" sz="1100" dirty="0" err="1">
                <a:latin typeface="+mn-lt"/>
                <a:cs typeface="Arial" panose="020B0604020202020204" pitchFamily="34" charset="0"/>
              </a:rPr>
              <a:t>ghi</a:t>
            </a:r>
            <a:r>
              <a:rPr lang="en-US" sz="1100" dirty="0">
                <a:latin typeface="+mn-lt"/>
                <a:cs typeface="Arial" panose="020B0604020202020204" pitchFamily="34" charset="0"/>
              </a:rPr>
              <a:t> </a:t>
            </a:r>
            <a:r>
              <a:rPr lang="en-US" sz="1100" dirty="0" err="1">
                <a:latin typeface="+mn-lt"/>
                <a:cs typeface="Arial" panose="020B0604020202020204" pitchFamily="34" charset="0"/>
              </a:rPr>
              <a:t>nhận</a:t>
            </a:r>
            <a:r>
              <a:rPr lang="en-US" sz="1100" dirty="0">
                <a:latin typeface="+mn-lt"/>
                <a:cs typeface="Arial" panose="020B0604020202020204" pitchFamily="34" charset="0"/>
              </a:rPr>
              <a:t> </a:t>
            </a:r>
            <a:r>
              <a:rPr lang="en-US" sz="1100" dirty="0" err="1">
                <a:latin typeface="+mn-lt"/>
                <a:cs typeface="Arial" panose="020B0604020202020204" pitchFamily="34" charset="0"/>
              </a:rPr>
              <a:t>những</a:t>
            </a:r>
            <a:r>
              <a:rPr lang="en-US" sz="1100" dirty="0">
                <a:latin typeface="+mn-lt"/>
                <a:cs typeface="Arial" panose="020B0604020202020204" pitchFamily="34" charset="0"/>
              </a:rPr>
              <a:t> </a:t>
            </a:r>
            <a:r>
              <a:rPr lang="en-US" sz="1100" dirty="0" err="1">
                <a:latin typeface="+mn-lt"/>
                <a:cs typeface="Arial" panose="020B0604020202020204" pitchFamily="34" charset="0"/>
              </a:rPr>
              <a:t>mức</a:t>
            </a:r>
            <a:r>
              <a:rPr lang="en-US" sz="1100" dirty="0">
                <a:latin typeface="+mn-lt"/>
                <a:cs typeface="Arial" panose="020B0604020202020204" pitchFamily="34" charset="0"/>
              </a:rPr>
              <a:t> </a:t>
            </a:r>
            <a:r>
              <a:rPr lang="en-US" sz="1100" dirty="0" err="1">
                <a:latin typeface="+mn-lt"/>
                <a:cs typeface="Arial" panose="020B0604020202020204" pitchFamily="34" charset="0"/>
              </a:rPr>
              <a:t>cao</a:t>
            </a:r>
            <a:r>
              <a:rPr lang="en-US" sz="1100" dirty="0">
                <a:latin typeface="+mn-lt"/>
                <a:cs typeface="Arial" panose="020B0604020202020204" pitchFamily="34" charset="0"/>
              </a:rPr>
              <a:t> </a:t>
            </a:r>
            <a:r>
              <a:rPr lang="en-US" sz="1100" dirty="0" err="1">
                <a:latin typeface="+mn-lt"/>
                <a:cs typeface="Arial" panose="020B0604020202020204" pitchFamily="34" charset="0"/>
              </a:rPr>
              <a:t>mới</a:t>
            </a:r>
            <a:r>
              <a:rPr lang="en-US" sz="1100" dirty="0">
                <a:latin typeface="+mn-lt"/>
                <a:cs typeface="Arial" panose="020B0604020202020204" pitchFamily="34" charset="0"/>
              </a:rPr>
              <a:t>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đà</a:t>
            </a:r>
            <a:r>
              <a:rPr lang="en-US" sz="1100" dirty="0">
                <a:latin typeface="+mn-lt"/>
                <a:cs typeface="Arial" panose="020B0604020202020204" pitchFamily="34" charset="0"/>
              </a:rPr>
              <a:t> </a:t>
            </a:r>
            <a:r>
              <a:rPr lang="en-US" sz="1100" dirty="0" err="1">
                <a:latin typeface="+mn-lt"/>
                <a:cs typeface="Arial" panose="020B0604020202020204" pitchFamily="34" charset="0"/>
              </a:rPr>
              <a:t>tăng</a:t>
            </a:r>
            <a:r>
              <a:rPr lang="en-US" sz="1100" dirty="0">
                <a:latin typeface="+mn-lt"/>
                <a:cs typeface="Arial" panose="020B0604020202020204" pitchFamily="34" charset="0"/>
              </a:rPr>
              <a:t> lan </a:t>
            </a:r>
            <a:r>
              <a:rPr lang="en-US" sz="1100" dirty="0" err="1">
                <a:latin typeface="+mn-lt"/>
                <a:cs typeface="Arial" panose="020B0604020202020204" pitchFamily="34" charset="0"/>
              </a:rPr>
              <a:t>tỏa</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nhóm</a:t>
            </a:r>
            <a:r>
              <a:rPr lang="en-US" sz="1100" dirty="0">
                <a:latin typeface="+mn-lt"/>
                <a:cs typeface="Arial" panose="020B0604020202020204" pitchFamily="34" charset="0"/>
              </a:rPr>
              <a:t> </a:t>
            </a:r>
            <a:r>
              <a:rPr lang="en-US" sz="1100" dirty="0" err="1">
                <a:latin typeface="+mn-lt"/>
                <a:cs typeface="Arial" panose="020B0604020202020204" pitchFamily="34" charset="0"/>
              </a:rPr>
              <a:t>công</a:t>
            </a:r>
            <a:r>
              <a:rPr lang="en-US" sz="1100" dirty="0">
                <a:latin typeface="+mn-lt"/>
                <a:cs typeface="Arial" panose="020B0604020202020204" pitchFamily="34" charset="0"/>
              </a:rPr>
              <a:t> </a:t>
            </a:r>
            <a:r>
              <a:rPr lang="en-US" sz="1100" dirty="0" err="1">
                <a:latin typeface="+mn-lt"/>
                <a:cs typeface="Arial" panose="020B0604020202020204" pitchFamily="34" charset="0"/>
              </a:rPr>
              <a:t>nghiệp</a:t>
            </a:r>
            <a:r>
              <a:rPr lang="en-US" sz="1100" dirty="0">
                <a:latin typeface="+mn-lt"/>
                <a:cs typeface="Arial" panose="020B0604020202020204" pitchFamily="34" charset="0"/>
              </a:rPr>
              <a:t>, </a:t>
            </a:r>
            <a:r>
              <a:rPr lang="en-US" sz="1100" dirty="0" err="1">
                <a:latin typeface="+mn-lt"/>
                <a:cs typeface="Arial" panose="020B0604020202020204" pitchFamily="34" charset="0"/>
              </a:rPr>
              <a:t>đặc</a:t>
            </a:r>
            <a:r>
              <a:rPr lang="en-US" sz="1100" dirty="0">
                <a:latin typeface="+mn-lt"/>
                <a:cs typeface="Arial" panose="020B0604020202020204" pitchFamily="34" charset="0"/>
              </a:rPr>
              <a:t> </a:t>
            </a:r>
            <a:r>
              <a:rPr lang="en-US" sz="1100" dirty="0" err="1">
                <a:latin typeface="+mn-lt"/>
                <a:cs typeface="Arial" panose="020B0604020202020204" pitchFamily="34" charset="0"/>
              </a:rPr>
              <a:t>biệt</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ngành</a:t>
            </a:r>
            <a:r>
              <a:rPr lang="en-US" sz="1100" dirty="0">
                <a:latin typeface="+mn-lt"/>
                <a:cs typeface="Arial" panose="020B0604020202020204" pitchFamily="34" charset="0"/>
              </a:rPr>
              <a:t> ô </a:t>
            </a:r>
            <a:r>
              <a:rPr lang="en-US" sz="1100" dirty="0" err="1">
                <a:latin typeface="+mn-lt"/>
                <a:cs typeface="Arial" panose="020B0604020202020204" pitchFamily="34" charset="0"/>
              </a:rPr>
              <a:t>tô</a:t>
            </a:r>
            <a:r>
              <a:rPr lang="en-US" sz="1100" dirty="0">
                <a:latin typeface="+mn-lt"/>
                <a:cs typeface="Arial" panose="020B0604020202020204" pitchFamily="34" charset="0"/>
              </a:rPr>
              <a:t> và </a:t>
            </a:r>
            <a:r>
              <a:rPr lang="en-US" sz="1100" dirty="0" err="1">
                <a:latin typeface="+mn-lt"/>
                <a:cs typeface="Arial" panose="020B0604020202020204" pitchFamily="34" charset="0"/>
              </a:rPr>
              <a:t>điện</a:t>
            </a:r>
            <a:r>
              <a:rPr lang="en-US" sz="1100" dirty="0">
                <a:latin typeface="+mn-lt"/>
                <a:cs typeface="Arial" panose="020B0604020202020204" pitchFamily="34" charset="0"/>
              </a:rPr>
              <a:t> </a:t>
            </a:r>
            <a:r>
              <a:rPr lang="en-US" sz="1100" dirty="0" err="1">
                <a:latin typeface="+mn-lt"/>
                <a:cs typeface="Arial" panose="020B0604020202020204" pitchFamily="34" charset="0"/>
              </a:rPr>
              <a:t>tử</a:t>
            </a:r>
            <a:r>
              <a:rPr lang="en-US" sz="1100" dirty="0">
                <a:latin typeface="+mn-lt"/>
                <a:cs typeface="Arial" panose="020B0604020202020204" pitchFamily="34" charset="0"/>
              </a:rPr>
              <a:t>. Doanh </a:t>
            </a: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bán</a:t>
            </a:r>
            <a:r>
              <a:rPr lang="en-US" sz="1100" dirty="0">
                <a:latin typeface="+mn-lt"/>
                <a:cs typeface="Arial" panose="020B0604020202020204" pitchFamily="34" charset="0"/>
              </a:rPr>
              <a:t> </a:t>
            </a:r>
            <a:r>
              <a:rPr lang="en-US" sz="1100" dirty="0" err="1">
                <a:latin typeface="+mn-lt"/>
                <a:cs typeface="Arial" panose="020B0604020202020204" pitchFamily="34" charset="0"/>
              </a:rPr>
              <a:t>lẻ</a:t>
            </a:r>
            <a:r>
              <a:rPr lang="en-US" sz="1100" dirty="0">
                <a:latin typeface="+mn-lt"/>
                <a:cs typeface="Arial" panose="020B0604020202020204" pitchFamily="34" charset="0"/>
              </a:rPr>
              <a:t> </a:t>
            </a:r>
            <a:r>
              <a:rPr lang="en-US" sz="1100" dirty="0" err="1">
                <a:latin typeface="+mn-lt"/>
                <a:cs typeface="Arial" panose="020B0604020202020204" pitchFamily="34" charset="0"/>
              </a:rPr>
              <a:t>tăng</a:t>
            </a:r>
            <a:r>
              <a:rPr lang="en-US" sz="1100" dirty="0">
                <a:latin typeface="+mn-lt"/>
                <a:cs typeface="Arial" panose="020B0604020202020204" pitchFamily="34" charset="0"/>
              </a:rPr>
              <a:t> </a:t>
            </a:r>
            <a:r>
              <a:rPr lang="en-US" sz="1100" dirty="0" err="1">
                <a:latin typeface="+mn-lt"/>
                <a:cs typeface="Arial" panose="020B0604020202020204" pitchFamily="34" charset="0"/>
              </a:rPr>
              <a:t>mạnh</a:t>
            </a:r>
            <a:r>
              <a:rPr lang="en-US" sz="1100" dirty="0">
                <a:latin typeface="+mn-lt"/>
                <a:cs typeface="Arial" panose="020B0604020202020204" pitchFamily="34" charset="0"/>
              </a:rPr>
              <a:t> 14,5%, </a:t>
            </a:r>
            <a:r>
              <a:rPr lang="en-US" sz="1100" dirty="0" err="1">
                <a:latin typeface="+mn-lt"/>
                <a:cs typeface="Arial" panose="020B0604020202020204" pitchFamily="34" charset="0"/>
              </a:rPr>
              <a:t>tuy</a:t>
            </a:r>
            <a:r>
              <a:rPr lang="en-US" sz="1100" dirty="0">
                <a:latin typeface="+mn-lt"/>
                <a:cs typeface="Arial" panose="020B0604020202020204" pitchFamily="34" charset="0"/>
              </a:rPr>
              <a:t> </a:t>
            </a:r>
            <a:r>
              <a:rPr lang="en-US" sz="1100" dirty="0" err="1">
                <a:latin typeface="+mn-lt"/>
                <a:cs typeface="Arial" panose="020B0604020202020204" pitchFamily="34" charset="0"/>
              </a:rPr>
              <a:t>nhiên</a:t>
            </a:r>
            <a:r>
              <a:rPr lang="en-US" sz="1100" dirty="0">
                <a:latin typeface="+mn-lt"/>
                <a:cs typeface="Arial" panose="020B0604020202020204" pitchFamily="34" charset="0"/>
              </a:rPr>
              <a:t> </a:t>
            </a:r>
            <a:r>
              <a:rPr lang="en-US" sz="1100" dirty="0" err="1">
                <a:latin typeface="+mn-lt"/>
                <a:cs typeface="Arial" panose="020B0604020202020204" pitchFamily="34" charset="0"/>
              </a:rPr>
              <a:t>chủ</a:t>
            </a:r>
            <a:r>
              <a:rPr lang="en-US" sz="1100" dirty="0">
                <a:latin typeface="+mn-lt"/>
                <a:cs typeface="Arial" panose="020B0604020202020204" pitchFamily="34" charset="0"/>
              </a:rPr>
              <a:t> </a:t>
            </a:r>
            <a:r>
              <a:rPr lang="en-US" sz="1100" dirty="0" err="1">
                <a:latin typeface="+mn-lt"/>
                <a:cs typeface="Arial" panose="020B0604020202020204" pitchFamily="34" charset="0"/>
              </a:rPr>
              <a:t>yếu</a:t>
            </a:r>
            <a:r>
              <a:rPr lang="en-US" sz="1100" dirty="0">
                <a:latin typeface="+mn-lt"/>
                <a:cs typeface="Arial" panose="020B0604020202020204" pitchFamily="34" charset="0"/>
              </a:rPr>
              <a:t> </a:t>
            </a:r>
            <a:r>
              <a:rPr lang="en-US" sz="1100" dirty="0" err="1">
                <a:latin typeface="+mn-lt"/>
                <a:cs typeface="Arial" panose="020B0604020202020204" pitchFamily="34" charset="0"/>
              </a:rPr>
              <a:t>đến</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hiệu</a:t>
            </a:r>
            <a:r>
              <a:rPr lang="en-US" sz="1100" dirty="0">
                <a:latin typeface="+mn-lt"/>
                <a:cs typeface="Arial" panose="020B0604020202020204" pitchFamily="34" charset="0"/>
              </a:rPr>
              <a:t> </a:t>
            </a:r>
            <a:r>
              <a:rPr lang="en-US" sz="1100" dirty="0" err="1">
                <a:latin typeface="+mn-lt"/>
                <a:cs typeface="Arial" panose="020B0604020202020204" pitchFamily="34" charset="0"/>
              </a:rPr>
              <a:t>ứng</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a:t>
            </a:r>
            <a:r>
              <a:rPr lang="en-US" sz="1100" dirty="0" err="1">
                <a:latin typeface="+mn-lt"/>
                <a:cs typeface="Arial" panose="020B0604020202020204" pitchFamily="34" charset="0"/>
              </a:rPr>
              <a:t>giá</a:t>
            </a:r>
            <a:r>
              <a:rPr lang="en-US" sz="1100" dirty="0">
                <a:latin typeface="+mn-lt"/>
                <a:cs typeface="Arial" panose="020B0604020202020204" pitchFamily="34" charset="0"/>
              </a:rPr>
              <a:t> </a:t>
            </a:r>
            <a:r>
              <a:rPr lang="en-US" sz="1100" dirty="0" err="1">
                <a:latin typeface="+mn-lt"/>
                <a:cs typeface="Arial" panose="020B0604020202020204" pitchFamily="34" charset="0"/>
              </a:rPr>
              <a:t>cả</a:t>
            </a:r>
            <a:r>
              <a:rPr lang="en-US" sz="1100" dirty="0">
                <a:latin typeface="+mn-lt"/>
                <a:cs typeface="Arial" panose="020B0604020202020204" pitchFamily="34" charset="0"/>
              </a:rPr>
              <a:t> </a:t>
            </a:r>
            <a:r>
              <a:rPr lang="en-US" sz="1100" dirty="0" err="1">
                <a:latin typeface="+mn-lt"/>
                <a:cs typeface="Arial" panose="020B0604020202020204" pitchFamily="34" charset="0"/>
              </a:rPr>
              <a:t>tăng</a:t>
            </a:r>
            <a:r>
              <a:rPr lang="en-US" sz="1100" dirty="0">
                <a:latin typeface="+mn-lt"/>
                <a:cs typeface="Arial" panose="020B0604020202020204" pitchFamily="34" charset="0"/>
              </a:rPr>
              <a:t>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hơn</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dấu</a:t>
            </a:r>
            <a:r>
              <a:rPr lang="en-US" sz="1100" dirty="0">
                <a:latin typeface="+mn-lt"/>
                <a:cs typeface="Arial" panose="020B0604020202020204" pitchFamily="34" charset="0"/>
              </a:rPr>
              <a:t> </a:t>
            </a:r>
            <a:r>
              <a:rPr lang="en-US" sz="1100" dirty="0" err="1">
                <a:latin typeface="+mn-lt"/>
                <a:cs typeface="Arial" panose="020B0604020202020204" pitchFamily="34" charset="0"/>
              </a:rPr>
              <a:t>hiệu</a:t>
            </a:r>
            <a:r>
              <a:rPr lang="en-US" sz="1100" dirty="0">
                <a:latin typeface="+mn-lt"/>
                <a:cs typeface="Arial" panose="020B0604020202020204" pitchFamily="34" charset="0"/>
              </a:rPr>
              <a:t> </a:t>
            </a:r>
            <a:r>
              <a:rPr lang="en-US" sz="1100" dirty="0" err="1">
                <a:latin typeface="+mn-lt"/>
                <a:cs typeface="Arial" panose="020B0604020202020204" pitchFamily="34" charset="0"/>
              </a:rPr>
              <a:t>cho</a:t>
            </a:r>
            <a:r>
              <a:rPr lang="en-US" sz="1100" dirty="0">
                <a:latin typeface="+mn-lt"/>
                <a:cs typeface="Arial" panose="020B0604020202020204" pitchFamily="34" charset="0"/>
              </a:rPr>
              <a:t> </a:t>
            </a:r>
            <a:r>
              <a:rPr lang="en-US" sz="1100" dirty="0" err="1">
                <a:latin typeface="+mn-lt"/>
                <a:cs typeface="Arial" panose="020B0604020202020204" pitchFamily="34" charset="0"/>
              </a:rPr>
              <a:t>tổng</a:t>
            </a:r>
            <a:r>
              <a:rPr lang="en-US" sz="1100" dirty="0">
                <a:latin typeface="+mn-lt"/>
                <a:cs typeface="Arial" panose="020B0604020202020204" pitchFamily="34" charset="0"/>
              </a:rPr>
              <a:t> </a:t>
            </a:r>
            <a:r>
              <a:rPr lang="en-US" sz="1100" dirty="0" err="1">
                <a:latin typeface="+mn-lt"/>
                <a:cs typeface="Arial" panose="020B0604020202020204" pitchFamily="34" charset="0"/>
              </a:rPr>
              <a:t>cầu</a:t>
            </a:r>
            <a:r>
              <a:rPr lang="en-US" sz="1100" dirty="0">
                <a:latin typeface="+mn-lt"/>
                <a:cs typeface="Arial" panose="020B0604020202020204" pitchFamily="34" charset="0"/>
              </a:rPr>
              <a:t> </a:t>
            </a:r>
            <a:r>
              <a:rPr lang="en-US" sz="1100" dirty="0" err="1">
                <a:latin typeface="+mn-lt"/>
                <a:cs typeface="Arial" panose="020B0604020202020204" pitchFamily="34" charset="0"/>
              </a:rPr>
              <a:t>vững</a:t>
            </a:r>
            <a:r>
              <a:rPr lang="en-US" sz="1100" dirty="0">
                <a:latin typeface="+mn-lt"/>
                <a:cs typeface="Arial" panose="020B0604020202020204" pitchFamily="34" charset="0"/>
              </a:rPr>
              <a:t> </a:t>
            </a:r>
            <a:r>
              <a:rPr lang="en-US" sz="1100" dirty="0" err="1">
                <a:latin typeface="+mn-lt"/>
                <a:cs typeface="Arial" panose="020B0604020202020204" pitchFamily="34" charset="0"/>
              </a:rPr>
              <a:t>chắc</a:t>
            </a:r>
            <a:r>
              <a:rPr lang="en-US" sz="1100" dirty="0">
                <a:latin typeface="+mn-lt"/>
                <a:cs typeface="Arial" panose="020B0604020202020204" pitchFamily="34" charset="0"/>
              </a:rPr>
              <a:t>. </a:t>
            </a:r>
          </a:p>
          <a:p>
            <a:pPr algn="just">
              <a:lnSpc>
                <a:spcPct val="110000"/>
              </a:lnSpc>
              <a:spcBef>
                <a:spcPts val="600"/>
              </a:spcBef>
              <a:spcAft>
                <a:spcPts val="600"/>
              </a:spcAft>
            </a:pPr>
            <a:r>
              <a:rPr lang="en-US" sz="1100" dirty="0" err="1">
                <a:latin typeface="+mn-lt"/>
                <a:cs typeface="Arial" panose="020B0604020202020204" pitchFamily="34" charset="0"/>
              </a:rPr>
              <a:t>Điểm</a:t>
            </a:r>
            <a:r>
              <a:rPr lang="en-US" sz="1100" dirty="0">
                <a:latin typeface="+mn-lt"/>
                <a:cs typeface="Arial" panose="020B0604020202020204" pitchFamily="34" charset="0"/>
              </a:rPr>
              <a:t> </a:t>
            </a:r>
            <a:r>
              <a:rPr lang="en-US" sz="1100" dirty="0" err="1">
                <a:latin typeface="+mn-lt"/>
                <a:cs typeface="Arial" panose="020B0604020202020204" pitchFamily="34" charset="0"/>
              </a:rPr>
              <a:t>đáng</a:t>
            </a:r>
            <a:r>
              <a:rPr lang="en-US" sz="1100" dirty="0">
                <a:latin typeface="+mn-lt"/>
                <a:cs typeface="Arial" panose="020B0604020202020204" pitchFamily="34" charset="0"/>
              </a:rPr>
              <a:t> </a:t>
            </a:r>
            <a:r>
              <a:rPr lang="en-US" sz="1100" dirty="0" err="1">
                <a:latin typeface="+mn-lt"/>
                <a:cs typeface="Arial" panose="020B0604020202020204" pitchFamily="34" charset="0"/>
              </a:rPr>
              <a:t>chú</a:t>
            </a:r>
            <a:r>
              <a:rPr lang="en-US" sz="1100" dirty="0">
                <a:latin typeface="+mn-lt"/>
                <a:cs typeface="Arial" panose="020B0604020202020204" pitchFamily="34" charset="0"/>
              </a:rPr>
              <a:t> ý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lạm</a:t>
            </a:r>
            <a:r>
              <a:rPr lang="en-US" sz="1100" dirty="0">
                <a:latin typeface="+mn-lt"/>
                <a:cs typeface="Arial" panose="020B0604020202020204" pitchFamily="34" charset="0"/>
              </a:rPr>
              <a:t> </a:t>
            </a:r>
            <a:r>
              <a:rPr lang="en-US" sz="1100" dirty="0" err="1">
                <a:latin typeface="+mn-lt"/>
                <a:cs typeface="Arial" panose="020B0604020202020204" pitchFamily="34" charset="0"/>
              </a:rPr>
              <a:t>phát</a:t>
            </a:r>
            <a:r>
              <a:rPr lang="en-US" sz="1100" dirty="0">
                <a:latin typeface="+mn-lt"/>
                <a:cs typeface="Arial" panose="020B0604020202020204" pitchFamily="34" charset="0"/>
              </a:rPr>
              <a:t> </a:t>
            </a:r>
            <a:r>
              <a:rPr lang="en-US" sz="1100" dirty="0" err="1">
                <a:latin typeface="+mn-lt"/>
                <a:cs typeface="Arial" panose="020B0604020202020204" pitchFamily="34" charset="0"/>
              </a:rPr>
              <a:t>tiếp</a:t>
            </a:r>
            <a:r>
              <a:rPr lang="en-US" sz="1100" dirty="0">
                <a:latin typeface="+mn-lt"/>
                <a:cs typeface="Arial" panose="020B0604020202020204" pitchFamily="34" charset="0"/>
              </a:rPr>
              <a:t> </a:t>
            </a:r>
            <a:r>
              <a:rPr lang="en-US" sz="1100" dirty="0" err="1">
                <a:latin typeface="+mn-lt"/>
                <a:cs typeface="Arial" panose="020B0604020202020204" pitchFamily="34" charset="0"/>
              </a:rPr>
              <a:t>tục</a:t>
            </a:r>
            <a:r>
              <a:rPr lang="en-US" sz="1100" dirty="0">
                <a:latin typeface="+mn-lt"/>
                <a:cs typeface="Arial" panose="020B0604020202020204" pitchFamily="34" charset="0"/>
              </a:rPr>
              <a:t> </a:t>
            </a:r>
            <a:r>
              <a:rPr lang="en-US" sz="1100" dirty="0" err="1">
                <a:latin typeface="+mn-lt"/>
                <a:cs typeface="Arial" panose="020B0604020202020204" pitchFamily="34" charset="0"/>
              </a:rPr>
              <a:t>đà</a:t>
            </a:r>
            <a:r>
              <a:rPr lang="en-US" sz="1100" dirty="0">
                <a:latin typeface="+mn-lt"/>
                <a:cs typeface="Arial" panose="020B0604020202020204" pitchFamily="34" charset="0"/>
              </a:rPr>
              <a:t> </a:t>
            </a:r>
            <a:r>
              <a:rPr lang="en-US" sz="1100" dirty="0" err="1">
                <a:latin typeface="+mn-lt"/>
                <a:cs typeface="Arial" panose="020B0604020202020204" pitchFamily="34" charset="0"/>
              </a:rPr>
              <a:t>hạ</a:t>
            </a:r>
            <a:r>
              <a:rPr lang="en-US" sz="1100" dirty="0">
                <a:latin typeface="+mn-lt"/>
                <a:cs typeface="Arial" panose="020B0604020202020204" pitchFamily="34" charset="0"/>
              </a:rPr>
              <a:t> </a:t>
            </a:r>
            <a:r>
              <a:rPr lang="en-US" sz="1100" dirty="0" err="1">
                <a:latin typeface="+mn-lt"/>
                <a:cs typeface="Arial" panose="020B0604020202020204" pitchFamily="34" charset="0"/>
              </a:rPr>
              <a:t>nhiệt</a:t>
            </a:r>
            <a:r>
              <a:rPr lang="en-US" sz="1100" dirty="0">
                <a:latin typeface="+mn-lt"/>
                <a:cs typeface="Arial" panose="020B0604020202020204" pitchFamily="34" charset="0"/>
              </a:rPr>
              <a:t> </a:t>
            </a:r>
            <a:r>
              <a:rPr lang="en-US" sz="1100" dirty="0" err="1">
                <a:latin typeface="+mn-lt"/>
                <a:cs typeface="Arial" panose="020B0604020202020204" pitchFamily="34" charset="0"/>
              </a:rPr>
              <a:t>khi</a:t>
            </a:r>
            <a:r>
              <a:rPr lang="en-US" sz="1100" dirty="0">
                <a:latin typeface="+mn-lt"/>
                <a:cs typeface="Arial" panose="020B0604020202020204" pitchFamily="34" charset="0"/>
              </a:rPr>
              <a:t> CPI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giảm</a:t>
            </a:r>
            <a:r>
              <a:rPr lang="en-US" sz="1100" dirty="0">
                <a:latin typeface="+mn-lt"/>
                <a:cs typeface="Arial" panose="020B0604020202020204" pitchFamily="34" charset="0"/>
              </a:rPr>
              <a:t> 0,12% so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6 (</a:t>
            </a:r>
            <a:r>
              <a:rPr lang="en-US" sz="1100" dirty="0" err="1">
                <a:latin typeface="+mn-lt"/>
                <a:cs typeface="Arial" panose="020B0604020202020204" pitchFamily="34" charset="0"/>
              </a:rPr>
              <a:t>tăng</a:t>
            </a:r>
            <a:r>
              <a:rPr lang="en-US" sz="1100" dirty="0">
                <a:latin typeface="+mn-lt"/>
                <a:cs typeface="Arial" panose="020B0604020202020204" pitchFamily="34" charset="0"/>
              </a:rPr>
              <a:t> 4,45% so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cùng</a:t>
            </a:r>
            <a:r>
              <a:rPr lang="en-US" sz="1100" dirty="0">
                <a:latin typeface="+mn-lt"/>
                <a:cs typeface="Arial" panose="020B0604020202020204" pitchFamily="34" charset="0"/>
              </a:rPr>
              <a:t> </a:t>
            </a:r>
            <a:r>
              <a:rPr lang="en-US" sz="1100" dirty="0" err="1">
                <a:latin typeface="+mn-lt"/>
                <a:cs typeface="Arial" panose="020B0604020202020204" pitchFamily="34" charset="0"/>
              </a:rPr>
              <a:t>kỳ</a:t>
            </a:r>
            <a:r>
              <a:rPr lang="en-US" sz="1100" dirty="0">
                <a:latin typeface="+mn-lt"/>
                <a:cs typeface="Arial" panose="020B0604020202020204" pitchFamily="34" charset="0"/>
              </a:rPr>
              <a:t>, </a:t>
            </a:r>
            <a:r>
              <a:rPr lang="en-US" sz="1100" dirty="0" err="1">
                <a:latin typeface="+mn-lt"/>
                <a:cs typeface="Arial" panose="020B0604020202020204" pitchFamily="34" charset="0"/>
              </a:rPr>
              <a:t>dưới</a:t>
            </a:r>
            <a:r>
              <a:rPr lang="en-US" sz="1100" dirty="0">
                <a:latin typeface="+mn-lt"/>
                <a:cs typeface="Arial" panose="020B0604020202020204" pitchFamily="34" charset="0"/>
              </a:rPr>
              <a:t> </a:t>
            </a:r>
            <a:r>
              <a:rPr lang="en-US" sz="1100" dirty="0" err="1">
                <a:latin typeface="+mn-lt"/>
                <a:cs typeface="Arial" panose="020B0604020202020204" pitchFamily="34" charset="0"/>
              </a:rPr>
              <a:t>ngưỡng</a:t>
            </a:r>
            <a:r>
              <a:rPr lang="en-US" sz="1100" dirty="0">
                <a:latin typeface="+mn-lt"/>
                <a:cs typeface="Arial" panose="020B0604020202020204" pitchFamily="34" charset="0"/>
              </a:rPr>
              <a:t> an </a:t>
            </a:r>
            <a:r>
              <a:rPr lang="en-US" sz="1100" dirty="0" err="1">
                <a:latin typeface="+mn-lt"/>
                <a:cs typeface="Arial" panose="020B0604020202020204" pitchFamily="34" charset="0"/>
              </a:rPr>
              <a:t>toàn</a:t>
            </a:r>
            <a:r>
              <a:rPr lang="en-US" sz="1100" dirty="0">
                <a:latin typeface="+mn-lt"/>
                <a:cs typeface="Arial" panose="020B0604020202020204" pitchFamily="34" charset="0"/>
              </a:rPr>
              <a:t>) -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r>
              <a:rPr lang="en-US" sz="1100" dirty="0" err="1">
                <a:latin typeface="+mn-lt"/>
                <a:cs typeface="Arial" panose="020B0604020202020204" pitchFamily="34" charset="0"/>
              </a:rPr>
              <a:t>giảm</a:t>
            </a:r>
            <a:r>
              <a:rPr lang="en-US" sz="1100" dirty="0">
                <a:latin typeface="+mn-lt"/>
                <a:cs typeface="Arial" panose="020B0604020202020204" pitchFamily="34" charset="0"/>
              </a:rPr>
              <a:t> </a:t>
            </a:r>
            <a:r>
              <a:rPr lang="en-US" sz="1100" dirty="0" err="1">
                <a:latin typeface="+mn-lt"/>
                <a:cs typeface="Arial" panose="020B0604020202020204" pitchFamily="34" charset="0"/>
              </a:rPr>
              <a:t>thứ</a:t>
            </a:r>
            <a:r>
              <a:rPr lang="en-US" sz="1100" dirty="0">
                <a:latin typeface="+mn-lt"/>
                <a:cs typeface="Arial" panose="020B0604020202020204" pitchFamily="34" charset="0"/>
              </a:rPr>
              <a:t> 2 </a:t>
            </a:r>
            <a:r>
              <a:rPr lang="en-US" sz="1100" dirty="0" err="1">
                <a:latin typeface="+mn-lt"/>
                <a:cs typeface="Arial" panose="020B0604020202020204" pitchFamily="34" charset="0"/>
              </a:rPr>
              <a:t>liên</a:t>
            </a:r>
            <a:r>
              <a:rPr lang="en-US" sz="1100" dirty="0">
                <a:latin typeface="+mn-lt"/>
                <a:cs typeface="Arial" panose="020B0604020202020204" pitchFamily="34" charset="0"/>
              </a:rPr>
              <a:t> </a:t>
            </a:r>
            <a:r>
              <a:rPr lang="en-US" sz="1100" dirty="0" err="1">
                <a:latin typeface="+mn-lt"/>
                <a:cs typeface="Arial" panose="020B0604020202020204" pitchFamily="34" charset="0"/>
              </a:rPr>
              <a:t>tiếp</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dù</a:t>
            </a:r>
            <a:r>
              <a:rPr lang="en-US" sz="1100" dirty="0">
                <a:latin typeface="+mn-lt"/>
                <a:cs typeface="Arial" panose="020B0604020202020204" pitchFamily="34" charset="0"/>
              </a:rPr>
              <a:t> </a:t>
            </a:r>
            <a:r>
              <a:rPr lang="en-US" sz="1100" dirty="0" err="1">
                <a:latin typeface="+mn-lt"/>
                <a:cs typeface="Arial" panose="020B0604020202020204" pitchFamily="34" charset="0"/>
              </a:rPr>
              <a:t>mặt</a:t>
            </a:r>
            <a:r>
              <a:rPr lang="en-US" sz="1100" dirty="0">
                <a:latin typeface="+mn-lt"/>
                <a:cs typeface="Arial" panose="020B0604020202020204" pitchFamily="34" charset="0"/>
              </a:rPr>
              <a:t> </a:t>
            </a:r>
            <a:r>
              <a:rPr lang="en-US" sz="1100" dirty="0" err="1">
                <a:latin typeface="+mn-lt"/>
                <a:cs typeface="Arial" panose="020B0604020202020204" pitchFamily="34" charset="0"/>
              </a:rPr>
              <a:t>bằng</a:t>
            </a:r>
            <a:r>
              <a:rPr lang="en-US" sz="1100" dirty="0">
                <a:latin typeface="+mn-lt"/>
                <a:cs typeface="Arial" panose="020B0604020202020204" pitchFamily="34" charset="0"/>
              </a:rPr>
              <a:t> </a:t>
            </a:r>
            <a:r>
              <a:rPr lang="en-US" sz="1100" dirty="0" err="1">
                <a:latin typeface="+mn-lt"/>
                <a:cs typeface="Arial" panose="020B0604020202020204" pitchFamily="34" charset="0"/>
              </a:rPr>
              <a:t>lãi</a:t>
            </a:r>
            <a:r>
              <a:rPr lang="en-US" sz="1100" dirty="0">
                <a:latin typeface="+mn-lt"/>
                <a:cs typeface="Arial" panose="020B0604020202020204" pitchFamily="34" charset="0"/>
              </a:rPr>
              <a:t> </a:t>
            </a:r>
            <a:r>
              <a:rPr lang="en-US" sz="1100" dirty="0" err="1">
                <a:latin typeface="+mn-lt"/>
                <a:cs typeface="Arial" panose="020B0604020202020204" pitchFamily="34" charset="0"/>
              </a:rPr>
              <a:t>suất</a:t>
            </a:r>
            <a:r>
              <a:rPr lang="en-US" sz="1100" dirty="0">
                <a:latin typeface="+mn-lt"/>
                <a:cs typeface="Arial" panose="020B0604020202020204" pitchFamily="34" charset="0"/>
              </a:rPr>
              <a:t> </a:t>
            </a:r>
            <a:r>
              <a:rPr lang="en-US" sz="1100" dirty="0" err="1">
                <a:latin typeface="+mn-lt"/>
                <a:cs typeface="Arial" panose="020B0604020202020204" pitchFamily="34" charset="0"/>
              </a:rPr>
              <a:t>huy</a:t>
            </a:r>
            <a:r>
              <a:rPr lang="en-US" sz="1100" dirty="0">
                <a:latin typeface="+mn-lt"/>
                <a:cs typeface="Arial" panose="020B0604020202020204" pitchFamily="34" charset="0"/>
              </a:rPr>
              <a:t> </a:t>
            </a:r>
            <a:r>
              <a:rPr lang="en-US" sz="1100" dirty="0" err="1">
                <a:latin typeface="+mn-lt"/>
                <a:cs typeface="Arial" panose="020B0604020202020204" pitchFamily="34" charset="0"/>
              </a:rPr>
              <a:t>động</a:t>
            </a:r>
            <a:r>
              <a:rPr lang="en-US" sz="1100" dirty="0">
                <a:latin typeface="+mn-lt"/>
                <a:cs typeface="Arial" panose="020B0604020202020204" pitchFamily="34" charset="0"/>
              </a:rPr>
              <a:t> </a:t>
            </a:r>
            <a:r>
              <a:rPr lang="en-US" sz="1100" dirty="0" err="1">
                <a:latin typeface="+mn-lt"/>
                <a:cs typeface="Arial" panose="020B0604020202020204" pitchFamily="34" charset="0"/>
              </a:rPr>
              <a:t>vẫn</a:t>
            </a:r>
            <a:r>
              <a:rPr lang="en-US" sz="1100" dirty="0">
                <a:latin typeface="+mn-lt"/>
                <a:cs typeface="Arial" panose="020B0604020202020204" pitchFamily="34" charset="0"/>
              </a:rPr>
              <a:t> </a:t>
            </a:r>
            <a:r>
              <a:rPr lang="en-US" sz="1100" dirty="0" err="1">
                <a:latin typeface="+mn-lt"/>
                <a:cs typeface="Arial" panose="020B0604020202020204" pitchFamily="34" charset="0"/>
              </a:rPr>
              <a:t>còn</a:t>
            </a:r>
            <a:r>
              <a:rPr lang="en-US" sz="1100" dirty="0">
                <a:latin typeface="+mn-lt"/>
                <a:cs typeface="Arial" panose="020B0604020202020204" pitchFamily="34" charset="0"/>
              </a:rPr>
              <a:t> </a:t>
            </a:r>
            <a:r>
              <a:rPr lang="en-US" sz="1100" dirty="0" err="1">
                <a:latin typeface="+mn-lt"/>
                <a:cs typeface="Arial" panose="020B0604020202020204" pitchFamily="34" charset="0"/>
              </a:rPr>
              <a:t>cao</a:t>
            </a:r>
            <a:r>
              <a:rPr lang="en-US" sz="1100" dirty="0">
                <a:latin typeface="+mn-lt"/>
                <a:cs typeface="Arial" panose="020B0604020202020204" pitchFamily="34" charset="0"/>
              </a:rPr>
              <a:t> </a:t>
            </a:r>
            <a:r>
              <a:rPr lang="en-US" sz="1100" dirty="0" err="1">
                <a:latin typeface="+mn-lt"/>
                <a:cs typeface="Arial" panose="020B0604020202020204" pitchFamily="34" charset="0"/>
              </a:rPr>
              <a:t>nhưng</a:t>
            </a:r>
            <a:r>
              <a:rPr lang="en-US" sz="1100" dirty="0">
                <a:latin typeface="+mn-lt"/>
                <a:cs typeface="Arial" panose="020B0604020202020204" pitchFamily="34" charset="0"/>
              </a:rPr>
              <a:t> </a:t>
            </a:r>
            <a:r>
              <a:rPr lang="en-US" sz="1100" dirty="0" err="1">
                <a:latin typeface="+mn-lt"/>
                <a:cs typeface="Arial" panose="020B0604020202020204" pitchFamily="34" charset="0"/>
              </a:rPr>
              <a:t>thanh</a:t>
            </a:r>
            <a:r>
              <a:rPr lang="en-US" sz="1100" dirty="0">
                <a:latin typeface="+mn-lt"/>
                <a:cs typeface="Arial" panose="020B0604020202020204" pitchFamily="34" charset="0"/>
              </a:rPr>
              <a:t> </a:t>
            </a:r>
            <a:r>
              <a:rPr lang="en-US" sz="1100" dirty="0" err="1">
                <a:latin typeface="+mn-lt"/>
                <a:cs typeface="Arial" panose="020B0604020202020204" pitchFamily="34" charset="0"/>
              </a:rPr>
              <a:t>khoản</a:t>
            </a:r>
            <a:r>
              <a:rPr lang="en-US" sz="1100" dirty="0">
                <a:latin typeface="+mn-lt"/>
                <a:cs typeface="Arial" panose="020B0604020202020204" pitchFamily="34" charset="0"/>
              </a:rPr>
              <a:t> </a:t>
            </a:r>
            <a:r>
              <a:rPr lang="en-US" sz="1100" dirty="0" err="1">
                <a:latin typeface="+mn-lt"/>
                <a:cs typeface="Arial" panose="020B0604020202020204" pitchFamily="34" charset="0"/>
              </a:rPr>
              <a:t>hệ</a:t>
            </a:r>
            <a:r>
              <a:rPr lang="en-US" sz="1100" dirty="0">
                <a:latin typeface="+mn-lt"/>
                <a:cs typeface="Arial" panose="020B0604020202020204" pitchFamily="34" charset="0"/>
              </a:rPr>
              <a:t> </a:t>
            </a:r>
            <a:r>
              <a:rPr lang="en-US" sz="1100" dirty="0" err="1">
                <a:latin typeface="+mn-lt"/>
                <a:cs typeface="Arial" panose="020B0604020202020204" pitchFamily="34" charset="0"/>
              </a:rPr>
              <a:t>thống</a:t>
            </a:r>
            <a:r>
              <a:rPr lang="en-US" sz="1100" dirty="0">
                <a:latin typeface="+mn-lt"/>
                <a:cs typeface="Arial" panose="020B0604020202020204" pitchFamily="34" charset="0"/>
              </a:rPr>
              <a:t> </a:t>
            </a:r>
            <a:r>
              <a:rPr lang="en-US" sz="1100" dirty="0" err="1">
                <a:latin typeface="+mn-lt"/>
                <a:cs typeface="Arial" panose="020B0604020202020204" pitchFamily="34" charset="0"/>
              </a:rPr>
              <a:t>ngân</a:t>
            </a:r>
            <a:r>
              <a:rPr lang="en-US" sz="1100" dirty="0">
                <a:latin typeface="+mn-lt"/>
                <a:cs typeface="Arial" panose="020B0604020202020204" pitchFamily="34" charset="0"/>
              </a:rPr>
              <a:t> </a:t>
            </a:r>
            <a:r>
              <a:rPr lang="en-US" sz="1100" dirty="0" err="1">
                <a:latin typeface="+mn-lt"/>
                <a:cs typeface="Arial" panose="020B0604020202020204" pitchFamily="34" charset="0"/>
              </a:rPr>
              <a:t>hàng</a:t>
            </a:r>
            <a:r>
              <a:rPr lang="en-US" sz="1100" dirty="0">
                <a:latin typeface="+mn-lt"/>
                <a:cs typeface="Arial" panose="020B0604020202020204" pitchFamily="34" charset="0"/>
              </a:rPr>
              <a:t> </a:t>
            </a:r>
            <a:r>
              <a:rPr lang="en-US" sz="1100" dirty="0" err="1">
                <a:latin typeface="+mn-lt"/>
                <a:cs typeface="Arial" panose="020B0604020202020204" pitchFamily="34" charset="0"/>
              </a:rPr>
              <a:t>đã</a:t>
            </a:r>
            <a:r>
              <a:rPr lang="en-US" sz="1100" dirty="0">
                <a:latin typeface="+mn-lt"/>
                <a:cs typeface="Arial" panose="020B0604020202020204" pitchFamily="34" charset="0"/>
              </a:rPr>
              <a:t> </a:t>
            </a:r>
            <a:r>
              <a:rPr lang="en-US" sz="1100" dirty="0" err="1">
                <a:latin typeface="+mn-lt"/>
                <a:cs typeface="Arial" panose="020B0604020202020204" pitchFamily="34" charset="0"/>
              </a:rPr>
              <a:t>cho</a:t>
            </a:r>
            <a:r>
              <a:rPr lang="en-US" sz="1100" dirty="0">
                <a:latin typeface="+mn-lt"/>
                <a:cs typeface="Arial" panose="020B0604020202020204" pitchFamily="34" charset="0"/>
              </a:rPr>
              <a:t> </a:t>
            </a:r>
            <a:r>
              <a:rPr lang="en-US" sz="1100" dirty="0" err="1">
                <a:latin typeface="+mn-lt"/>
                <a:cs typeface="Arial" panose="020B0604020202020204" pitchFamily="34" charset="0"/>
              </a:rPr>
              <a:t>thấy</a:t>
            </a:r>
            <a:r>
              <a:rPr lang="en-US" sz="1100" dirty="0">
                <a:latin typeface="+mn-lt"/>
                <a:cs typeface="Arial" panose="020B0604020202020204" pitchFamily="34" charset="0"/>
              </a:rPr>
              <a:t> </a:t>
            </a:r>
            <a:r>
              <a:rPr lang="en-US" sz="1100" dirty="0" err="1">
                <a:latin typeface="+mn-lt"/>
                <a:cs typeface="Arial" panose="020B0604020202020204" pitchFamily="34" charset="0"/>
              </a:rPr>
              <a:t>dấu</a:t>
            </a:r>
            <a:r>
              <a:rPr lang="en-US" sz="1100" dirty="0">
                <a:latin typeface="+mn-lt"/>
                <a:cs typeface="Arial" panose="020B0604020202020204" pitchFamily="34" charset="0"/>
              </a:rPr>
              <a:t> </a:t>
            </a:r>
            <a:r>
              <a:rPr lang="en-US" sz="1100" dirty="0" err="1">
                <a:latin typeface="+mn-lt"/>
                <a:cs typeface="Arial" panose="020B0604020202020204" pitchFamily="34" charset="0"/>
              </a:rPr>
              <a:t>hiệu</a:t>
            </a:r>
            <a:r>
              <a:rPr lang="en-US" sz="1100" dirty="0">
                <a:latin typeface="+mn-lt"/>
                <a:cs typeface="Arial" panose="020B0604020202020204" pitchFamily="34" charset="0"/>
              </a:rPr>
              <a:t> </a:t>
            </a:r>
            <a:r>
              <a:rPr lang="en-US" sz="1100" dirty="0" err="1">
                <a:latin typeface="+mn-lt"/>
                <a:cs typeface="Arial" panose="020B0604020202020204" pitchFamily="34" charset="0"/>
              </a:rPr>
              <a:t>hạ</a:t>
            </a:r>
            <a:r>
              <a:rPr lang="en-US" sz="1100" dirty="0">
                <a:latin typeface="+mn-lt"/>
                <a:cs typeface="Arial" panose="020B0604020202020204" pitchFamily="34" charset="0"/>
              </a:rPr>
              <a:t> </a:t>
            </a:r>
            <a:r>
              <a:rPr lang="en-US" sz="1100" dirty="0" err="1">
                <a:latin typeface="+mn-lt"/>
                <a:cs typeface="Arial" panose="020B0604020202020204" pitchFamily="34" charset="0"/>
              </a:rPr>
              <a:t>nhiệt</a:t>
            </a:r>
            <a:r>
              <a:rPr lang="en-US" sz="1100" dirty="0">
                <a:latin typeface="+mn-lt"/>
                <a:cs typeface="Arial" panose="020B0604020202020204" pitchFamily="34" charset="0"/>
              </a:rPr>
              <a:t> </a:t>
            </a:r>
            <a:r>
              <a:rPr lang="en-US" sz="1100" dirty="0" err="1">
                <a:latin typeface="+mn-lt"/>
                <a:cs typeface="Arial" panose="020B0604020202020204" pitchFamily="34" charset="0"/>
              </a:rPr>
              <a:t>sau</a:t>
            </a:r>
            <a:r>
              <a:rPr lang="en-US" sz="1100" dirty="0">
                <a:latin typeface="+mn-lt"/>
                <a:cs typeface="Arial" panose="020B0604020202020204" pitchFamily="34" charset="0"/>
              </a:rPr>
              <a:t> </a:t>
            </a:r>
            <a:r>
              <a:rPr lang="en-US" sz="1100" dirty="0" err="1">
                <a:latin typeface="+mn-lt"/>
                <a:cs typeface="Arial" panose="020B0604020202020204" pitchFamily="34" charset="0"/>
              </a:rPr>
              <a:t>giai</a:t>
            </a:r>
            <a:r>
              <a:rPr lang="en-US" sz="1100" dirty="0">
                <a:latin typeface="+mn-lt"/>
                <a:cs typeface="Arial" panose="020B0604020202020204" pitchFamily="34" charset="0"/>
              </a:rPr>
              <a:t> </a:t>
            </a:r>
            <a:r>
              <a:rPr lang="en-US" sz="1100" dirty="0" err="1">
                <a:latin typeface="+mn-lt"/>
                <a:cs typeface="Arial" panose="020B0604020202020204" pitchFamily="34" charset="0"/>
              </a:rPr>
              <a:t>đoạn</a:t>
            </a:r>
            <a:r>
              <a:rPr lang="en-US" sz="1100" dirty="0">
                <a:latin typeface="+mn-lt"/>
                <a:cs typeface="Arial" panose="020B0604020202020204" pitchFamily="34" charset="0"/>
              </a:rPr>
              <a:t> </a:t>
            </a:r>
            <a:r>
              <a:rPr lang="en-US" sz="1100" dirty="0" err="1">
                <a:latin typeface="+mn-lt"/>
                <a:cs typeface="Arial" panose="020B0604020202020204" pitchFamily="34" charset="0"/>
              </a:rPr>
              <a:t>căng</a:t>
            </a:r>
            <a:r>
              <a:rPr lang="en-US" sz="1100" dirty="0">
                <a:latin typeface="+mn-lt"/>
                <a:cs typeface="Arial" panose="020B0604020202020204" pitchFamily="34" charset="0"/>
              </a:rPr>
              <a:t> </a:t>
            </a:r>
            <a:r>
              <a:rPr lang="en-US" sz="1100" dirty="0" err="1">
                <a:latin typeface="+mn-lt"/>
                <a:cs typeface="Arial" panose="020B0604020202020204" pitchFamily="34" charset="0"/>
              </a:rPr>
              <a:t>thẳng</a:t>
            </a:r>
            <a:r>
              <a:rPr lang="en-US" sz="1100" dirty="0">
                <a:latin typeface="+mn-lt"/>
                <a:cs typeface="Arial" panose="020B0604020202020204" pitchFamily="34" charset="0"/>
              </a:rPr>
              <a:t>, </a:t>
            </a:r>
            <a:r>
              <a:rPr lang="en-US" sz="1100" dirty="0" err="1">
                <a:latin typeface="+mn-lt"/>
                <a:cs typeface="Arial" panose="020B0604020202020204" pitchFamily="34" charset="0"/>
              </a:rPr>
              <a:t>lãi</a:t>
            </a:r>
            <a:r>
              <a:rPr lang="en-US" sz="1100" dirty="0">
                <a:latin typeface="+mn-lt"/>
                <a:cs typeface="Arial" panose="020B0604020202020204" pitchFamily="34" charset="0"/>
              </a:rPr>
              <a:t> </a:t>
            </a:r>
            <a:r>
              <a:rPr lang="en-US" sz="1100" dirty="0" err="1">
                <a:latin typeface="+mn-lt"/>
                <a:cs typeface="Arial" panose="020B0604020202020204" pitchFamily="34" charset="0"/>
              </a:rPr>
              <a:t>suất</a:t>
            </a:r>
            <a:r>
              <a:rPr lang="en-US" sz="1100" dirty="0">
                <a:latin typeface="+mn-lt"/>
                <a:cs typeface="Arial" panose="020B0604020202020204" pitchFamily="34" charset="0"/>
              </a:rPr>
              <a:t> qua </a:t>
            </a:r>
            <a:r>
              <a:rPr lang="en-US" sz="1100" dirty="0" err="1">
                <a:latin typeface="+mn-lt"/>
                <a:cs typeface="Arial" panose="020B0604020202020204" pitchFamily="34" charset="0"/>
              </a:rPr>
              <a:t>đêm</a:t>
            </a:r>
            <a:r>
              <a:rPr lang="en-US" sz="1100" dirty="0">
                <a:latin typeface="+mn-lt"/>
                <a:cs typeface="Arial" panose="020B0604020202020204" pitchFamily="34" charset="0"/>
              </a:rPr>
              <a:t> </a:t>
            </a:r>
            <a:r>
              <a:rPr lang="en-US" sz="1100" dirty="0" err="1">
                <a:latin typeface="+mn-lt"/>
                <a:cs typeface="Arial" panose="020B0604020202020204" pitchFamily="34" charset="0"/>
              </a:rPr>
              <a:t>duy</a:t>
            </a:r>
            <a:r>
              <a:rPr lang="en-US" sz="1100" dirty="0">
                <a:latin typeface="+mn-lt"/>
                <a:cs typeface="Arial" panose="020B0604020202020204" pitchFamily="34" charset="0"/>
              </a:rPr>
              <a:t> </a:t>
            </a:r>
            <a:r>
              <a:rPr lang="en-US" sz="1100" dirty="0" err="1">
                <a:latin typeface="+mn-lt"/>
                <a:cs typeface="Arial" panose="020B0604020202020204" pitchFamily="34" charset="0"/>
              </a:rPr>
              <a:t>trì</a:t>
            </a:r>
            <a:r>
              <a:rPr lang="en-US" sz="1100" dirty="0">
                <a:latin typeface="+mn-lt"/>
                <a:cs typeface="Arial" panose="020B0604020202020204" pitchFamily="34" charset="0"/>
              </a:rPr>
              <a:t> xu </a:t>
            </a:r>
            <a:r>
              <a:rPr lang="en-US" sz="1100" dirty="0" err="1">
                <a:latin typeface="+mn-lt"/>
                <a:cs typeface="Arial" panose="020B0604020202020204" pitchFamily="34" charset="0"/>
              </a:rPr>
              <a:t>hướng</a:t>
            </a:r>
            <a:r>
              <a:rPr lang="en-US" sz="1100" dirty="0">
                <a:latin typeface="+mn-lt"/>
                <a:cs typeface="Arial" panose="020B0604020202020204" pitchFamily="34" charset="0"/>
              </a:rPr>
              <a:t> </a:t>
            </a:r>
            <a:r>
              <a:rPr lang="en-US" sz="1100" dirty="0" err="1">
                <a:latin typeface="+mn-lt"/>
                <a:cs typeface="Arial" panose="020B0604020202020204" pitchFamily="34" charset="0"/>
              </a:rPr>
              <a:t>giảm</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nửa</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p>
        </p:txBody>
      </p:sp>
      <p:sp>
        <p:nvSpPr>
          <p:cNvPr id="17" name="Rectangle 16">
            <a:extLst>
              <a:ext uri="{FF2B5EF4-FFF2-40B4-BE49-F238E27FC236}">
                <a16:creationId xmlns:a16="http://schemas.microsoft.com/office/drawing/2014/main" id="{5942581A-3EA7-409D-9C47-28D49E1296AB}"/>
              </a:ext>
            </a:extLst>
          </p:cNvPr>
          <p:cNvSpPr/>
          <p:nvPr/>
        </p:nvSpPr>
        <p:spPr>
          <a:xfrm>
            <a:off x="6413161" y="834909"/>
            <a:ext cx="5538196" cy="2280048"/>
          </a:xfrm>
          <a:prstGeom prst="rect">
            <a:avLst/>
          </a:prstGeom>
        </p:spPr>
        <p:txBody>
          <a:bodyPr wrap="square">
            <a:spAutoFit/>
          </a:bodyPr>
          <a:lstStyle/>
          <a:p>
            <a:pPr algn="just">
              <a:lnSpc>
                <a:spcPct val="110000"/>
              </a:lnSpc>
              <a:spcBef>
                <a:spcPts val="600"/>
              </a:spcBef>
              <a:spcAft>
                <a:spcPts val="600"/>
              </a:spcAft>
              <a:tabLst>
                <a:tab pos="971550" algn="l"/>
                <a:tab pos="2160270" algn="l"/>
              </a:tabLst>
            </a:pPr>
            <a:r>
              <a:rPr lang="en-US" sz="1100" dirty="0">
                <a:latin typeface="+mn-lt"/>
                <a:cs typeface="Arial" panose="020B0604020202020204" pitchFamily="34" charset="0"/>
              </a:rPr>
              <a:t>VNINDEX </a:t>
            </a:r>
            <a:r>
              <a:rPr lang="en-US" sz="1100" dirty="0" err="1">
                <a:latin typeface="+mn-lt"/>
                <a:cs typeface="Arial" panose="020B0604020202020204" pitchFamily="34" charset="0"/>
              </a:rPr>
              <a:t>đóng</a:t>
            </a:r>
            <a:r>
              <a:rPr lang="en-US" sz="1100" dirty="0">
                <a:latin typeface="+mn-lt"/>
                <a:cs typeface="Arial" panose="020B0604020202020204" pitchFamily="34" charset="0"/>
              </a:rPr>
              <a:t> </a:t>
            </a:r>
            <a:r>
              <a:rPr lang="en-US" sz="1100" dirty="0" err="1">
                <a:latin typeface="+mn-lt"/>
                <a:cs typeface="Arial" panose="020B0604020202020204" pitchFamily="34" charset="0"/>
              </a:rPr>
              <a:t>cửa</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giảm</a:t>
            </a:r>
            <a:r>
              <a:rPr lang="en-US" sz="1100" dirty="0">
                <a:latin typeface="+mn-lt"/>
                <a:cs typeface="Arial" panose="020B0604020202020204" pitchFamily="34" charset="0"/>
              </a:rPr>
              <a:t> 6,7%, </a:t>
            </a:r>
            <a:r>
              <a:rPr lang="en-US" sz="1100" dirty="0" err="1">
                <a:latin typeface="+mn-lt"/>
                <a:cs typeface="Arial" panose="020B0604020202020204" pitchFamily="34" charset="0"/>
              </a:rPr>
              <a:t>mức</a:t>
            </a:r>
            <a:r>
              <a:rPr lang="en-US" sz="1100" dirty="0">
                <a:latin typeface="+mn-lt"/>
                <a:cs typeface="Arial" panose="020B0604020202020204" pitchFamily="34" charset="0"/>
              </a:rPr>
              <a:t> </a:t>
            </a:r>
            <a:r>
              <a:rPr lang="en-US" sz="1100" dirty="0" err="1">
                <a:latin typeface="+mn-lt"/>
                <a:cs typeface="Arial" panose="020B0604020202020204" pitchFamily="34" charset="0"/>
              </a:rPr>
              <a:t>giảm</a:t>
            </a:r>
            <a:r>
              <a:rPr lang="en-US" sz="1100" dirty="0">
                <a:latin typeface="+mn-lt"/>
                <a:cs typeface="Arial" panose="020B0604020202020204" pitchFamily="34" charset="0"/>
              </a:rPr>
              <a:t> </a:t>
            </a:r>
            <a:r>
              <a:rPr lang="en-US" sz="1100" dirty="0" err="1">
                <a:latin typeface="+mn-lt"/>
                <a:cs typeface="Arial" panose="020B0604020202020204" pitchFamily="34" charset="0"/>
              </a:rPr>
              <a:t>theo</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r>
              <a:rPr lang="en-US" sz="1100" dirty="0" err="1">
                <a:latin typeface="+mn-lt"/>
                <a:cs typeface="Arial" panose="020B0604020202020204" pitchFamily="34" charset="0"/>
              </a:rPr>
              <a:t>mạnh</a:t>
            </a:r>
            <a:r>
              <a:rPr lang="en-US" sz="1100" dirty="0">
                <a:latin typeface="+mn-lt"/>
                <a:cs typeface="Arial" panose="020B0604020202020204" pitchFamily="34" charset="0"/>
              </a:rPr>
              <a:t> </a:t>
            </a:r>
            <a:r>
              <a:rPr lang="en-US" sz="1100" dirty="0" err="1">
                <a:latin typeface="+mn-lt"/>
                <a:cs typeface="Arial" panose="020B0604020202020204" pitchFamily="34" charset="0"/>
              </a:rPr>
              <a:t>nhất</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vài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r>
              <a:rPr lang="en-US" sz="1100" dirty="0" err="1">
                <a:latin typeface="+mn-lt"/>
                <a:cs typeface="Arial" panose="020B0604020202020204" pitchFamily="34" charset="0"/>
              </a:rPr>
              <a:t>trở</a:t>
            </a:r>
            <a:r>
              <a:rPr lang="en-US" sz="1100" dirty="0">
                <a:latin typeface="+mn-lt"/>
                <a:cs typeface="Arial" panose="020B0604020202020204" pitchFamily="34" charset="0"/>
              </a:rPr>
              <a:t> </a:t>
            </a:r>
            <a:r>
              <a:rPr lang="en-US" sz="1100" dirty="0" err="1">
                <a:latin typeface="+mn-lt"/>
                <a:cs typeface="Arial" panose="020B0604020202020204" pitchFamily="34" charset="0"/>
              </a:rPr>
              <a:t>lại</a:t>
            </a:r>
            <a:r>
              <a:rPr lang="en-US" sz="1100" dirty="0">
                <a:latin typeface="+mn-lt"/>
                <a:cs typeface="Arial" panose="020B0604020202020204" pitchFamily="34" charset="0"/>
              </a:rPr>
              <a:t> </a:t>
            </a:r>
            <a:r>
              <a:rPr lang="en-US" sz="1100" dirty="0" err="1">
                <a:latin typeface="+mn-lt"/>
                <a:cs typeface="Arial" panose="020B0604020202020204" pitchFamily="34" charset="0"/>
              </a:rPr>
              <a:t>đây</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6 </a:t>
            </a:r>
            <a:r>
              <a:rPr lang="en-US" sz="1100" dirty="0" err="1">
                <a:latin typeface="+mn-lt"/>
                <a:cs typeface="Arial" panose="020B0604020202020204" pitchFamily="34" charset="0"/>
              </a:rPr>
              <a:t>đến</a:t>
            </a:r>
            <a:r>
              <a:rPr lang="en-US" sz="1100" dirty="0">
                <a:latin typeface="+mn-lt"/>
                <a:cs typeface="Arial" panose="020B0604020202020204" pitchFamily="34" charset="0"/>
              </a:rPr>
              <a:t> </a:t>
            </a:r>
            <a:r>
              <a:rPr lang="en-US" sz="1100" dirty="0" err="1">
                <a:latin typeface="+mn-lt"/>
                <a:cs typeface="Arial" panose="020B0604020202020204" pitchFamily="34" charset="0"/>
              </a:rPr>
              <a:t>mức</a:t>
            </a:r>
            <a:r>
              <a:rPr lang="en-US" sz="1100" dirty="0">
                <a:latin typeface="+mn-lt"/>
                <a:cs typeface="Arial" panose="020B0604020202020204" pitchFamily="34" charset="0"/>
              </a:rPr>
              <a:t> </a:t>
            </a:r>
            <a:r>
              <a:rPr lang="en-US" sz="1100" dirty="0" err="1">
                <a:latin typeface="+mn-lt"/>
                <a:cs typeface="Arial" panose="020B0604020202020204" pitchFamily="34" charset="0"/>
              </a:rPr>
              <a:t>thấp</a:t>
            </a:r>
            <a:r>
              <a:rPr lang="en-US" sz="1100" dirty="0">
                <a:latin typeface="+mn-lt"/>
                <a:cs typeface="Arial" panose="020B0604020202020204" pitchFamily="34" charset="0"/>
              </a:rPr>
              <a:t> </a:t>
            </a:r>
            <a:r>
              <a:rPr lang="en-US" sz="1100" dirty="0" err="1">
                <a:latin typeface="+mn-lt"/>
                <a:cs typeface="Arial" panose="020B0604020202020204" pitchFamily="34" charset="0"/>
              </a:rPr>
              <a:t>nhất</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chỉ</a:t>
            </a:r>
            <a:r>
              <a:rPr lang="en-US" sz="1100" dirty="0">
                <a:latin typeface="+mn-lt"/>
                <a:cs typeface="Arial" panose="020B0604020202020204" pitchFamily="34" charset="0"/>
              </a:rPr>
              <a:t> </a:t>
            </a: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mất</a:t>
            </a:r>
            <a:r>
              <a:rPr lang="en-US" sz="1100" dirty="0">
                <a:latin typeface="+mn-lt"/>
                <a:cs typeface="Arial" panose="020B0604020202020204" pitchFamily="34" charset="0"/>
              </a:rPr>
              <a:t> </a:t>
            </a:r>
            <a:r>
              <a:rPr lang="en-US" sz="1100" dirty="0" err="1">
                <a:latin typeface="+mn-lt"/>
                <a:cs typeface="Arial" panose="020B0604020202020204" pitchFamily="34" charset="0"/>
              </a:rPr>
              <a:t>khoảng</a:t>
            </a:r>
            <a:r>
              <a:rPr lang="en-US" sz="1100" dirty="0">
                <a:latin typeface="+mn-lt"/>
                <a:cs typeface="Arial" panose="020B0604020202020204" pitchFamily="34" charset="0"/>
              </a:rPr>
              <a:t> 10% do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yếu</a:t>
            </a:r>
            <a:r>
              <a:rPr lang="en-US" sz="1100" dirty="0">
                <a:latin typeface="+mn-lt"/>
                <a:cs typeface="Arial" panose="020B0604020202020204" pitchFamily="34" charset="0"/>
              </a:rPr>
              <a:t> </a:t>
            </a:r>
            <a:r>
              <a:rPr lang="en-US" sz="1100" dirty="0" err="1">
                <a:latin typeface="+mn-lt"/>
                <a:cs typeface="Arial" panose="020B0604020202020204" pitchFamily="34" charset="0"/>
              </a:rPr>
              <a:t>tố</a:t>
            </a:r>
            <a:r>
              <a:rPr lang="en-US" sz="1100" dirty="0">
                <a:latin typeface="+mn-lt"/>
                <a:cs typeface="Arial" panose="020B0604020202020204" pitchFamily="34" charset="0"/>
              </a:rPr>
              <a:t> </a:t>
            </a:r>
            <a:r>
              <a:rPr lang="en-US" sz="1100" dirty="0" err="1">
                <a:latin typeface="+mn-lt"/>
                <a:cs typeface="Arial" panose="020B0604020202020204" pitchFamily="34" charset="0"/>
              </a:rPr>
              <a:t>như</a:t>
            </a:r>
            <a:r>
              <a:rPr lang="en-US" sz="1100" dirty="0">
                <a:latin typeface="+mn-lt"/>
                <a:cs typeface="Arial" panose="020B0604020202020204" pitchFamily="34" charset="0"/>
              </a:rPr>
              <a:t> </a:t>
            </a:r>
            <a:r>
              <a:rPr lang="en-US" sz="1100" dirty="0" err="1">
                <a:latin typeface="+mn-lt"/>
                <a:cs typeface="Arial" panose="020B0604020202020204" pitchFamily="34" charset="0"/>
              </a:rPr>
              <a:t>chiến</a:t>
            </a:r>
            <a:r>
              <a:rPr lang="en-US" sz="1100" dirty="0">
                <a:latin typeface="+mn-lt"/>
                <a:cs typeface="Arial" panose="020B0604020202020204" pitchFamily="34" charset="0"/>
              </a:rPr>
              <a:t> </a:t>
            </a:r>
            <a:r>
              <a:rPr lang="en-US" sz="1100" dirty="0" err="1">
                <a:latin typeface="+mn-lt"/>
                <a:cs typeface="Arial" panose="020B0604020202020204" pitchFamily="34" charset="0"/>
              </a:rPr>
              <a:t>sự</a:t>
            </a:r>
            <a:r>
              <a:rPr lang="en-US" sz="1100" dirty="0">
                <a:latin typeface="+mn-lt"/>
                <a:cs typeface="Arial" panose="020B0604020202020204" pitchFamily="34" charset="0"/>
              </a:rPr>
              <a:t> Trung Đông </a:t>
            </a:r>
            <a:r>
              <a:rPr lang="en-US" sz="1100" dirty="0" err="1">
                <a:latin typeface="+mn-lt"/>
                <a:cs typeface="Arial" panose="020B0604020202020204" pitchFamily="34" charset="0"/>
              </a:rPr>
              <a:t>tiếp</a:t>
            </a:r>
            <a:r>
              <a:rPr lang="en-US" sz="1100" dirty="0">
                <a:latin typeface="+mn-lt"/>
                <a:cs typeface="Arial" panose="020B0604020202020204" pitchFamily="34" charset="0"/>
              </a:rPr>
              <a:t> </a:t>
            </a:r>
            <a:r>
              <a:rPr lang="en-US" sz="1100" dirty="0" err="1">
                <a:latin typeface="+mn-lt"/>
                <a:cs typeface="Arial" panose="020B0604020202020204" pitchFamily="34" charset="0"/>
              </a:rPr>
              <a:t>tục</a:t>
            </a:r>
            <a:r>
              <a:rPr lang="en-US" sz="1100" dirty="0">
                <a:latin typeface="+mn-lt"/>
                <a:cs typeface="Arial" panose="020B0604020202020204" pitchFamily="34" charset="0"/>
              </a:rPr>
              <a:t> </a:t>
            </a:r>
            <a:r>
              <a:rPr lang="en-US" sz="1100" dirty="0" err="1">
                <a:latin typeface="+mn-lt"/>
                <a:cs typeface="Arial" panose="020B0604020202020204" pitchFamily="34" charset="0"/>
              </a:rPr>
              <a:t>căng</a:t>
            </a:r>
            <a:r>
              <a:rPr lang="en-US" sz="1100" dirty="0">
                <a:latin typeface="+mn-lt"/>
                <a:cs typeface="Arial" panose="020B0604020202020204" pitchFamily="34" charset="0"/>
              </a:rPr>
              <a:t> </a:t>
            </a:r>
            <a:r>
              <a:rPr lang="en-US" sz="1100" dirty="0" err="1">
                <a:latin typeface="+mn-lt"/>
                <a:cs typeface="Arial" panose="020B0604020202020204" pitchFamily="34" charset="0"/>
              </a:rPr>
              <a:t>thẳng</a:t>
            </a:r>
            <a:r>
              <a:rPr lang="en-US" sz="1100" dirty="0">
                <a:latin typeface="+mn-lt"/>
                <a:cs typeface="Arial" panose="020B0604020202020204" pitchFamily="34" charset="0"/>
              </a:rPr>
              <a:t>, </a:t>
            </a:r>
            <a:r>
              <a:rPr lang="en-US" sz="1100" dirty="0" err="1">
                <a:latin typeface="+mn-lt"/>
                <a:cs typeface="Arial" panose="020B0604020202020204" pitchFamily="34" charset="0"/>
              </a:rPr>
              <a:t>giá</a:t>
            </a:r>
            <a:r>
              <a:rPr lang="en-US" sz="1100" dirty="0">
                <a:latin typeface="+mn-lt"/>
                <a:cs typeface="Arial" panose="020B0604020202020204" pitchFamily="34" charset="0"/>
              </a:rPr>
              <a:t> </a:t>
            </a:r>
            <a:r>
              <a:rPr lang="en-US" sz="1100" dirty="0" err="1">
                <a:latin typeface="+mn-lt"/>
                <a:cs typeface="Arial" panose="020B0604020202020204" pitchFamily="34" charset="0"/>
              </a:rPr>
              <a:t>dầu</a:t>
            </a:r>
            <a:r>
              <a:rPr lang="en-US" sz="1100" dirty="0">
                <a:latin typeface="+mn-lt"/>
                <a:cs typeface="Arial" panose="020B0604020202020204" pitchFamily="34" charset="0"/>
              </a:rPr>
              <a:t> </a:t>
            </a:r>
            <a:r>
              <a:rPr lang="en-US" sz="1100" dirty="0" err="1">
                <a:latin typeface="+mn-lt"/>
                <a:cs typeface="Arial" panose="020B0604020202020204" pitchFamily="34" charset="0"/>
              </a:rPr>
              <a:t>cao</a:t>
            </a:r>
            <a:r>
              <a:rPr lang="en-US" sz="1100" dirty="0">
                <a:latin typeface="+mn-lt"/>
                <a:cs typeface="Arial" panose="020B0604020202020204" pitchFamily="34" charset="0"/>
              </a:rPr>
              <a:t> </a:t>
            </a:r>
            <a:r>
              <a:rPr lang="en-US" sz="1100" dirty="0" err="1">
                <a:latin typeface="+mn-lt"/>
                <a:cs typeface="Arial" panose="020B0604020202020204" pitchFamily="34" charset="0"/>
              </a:rPr>
              <a:t>và</a:t>
            </a:r>
            <a:r>
              <a:rPr lang="en-US" sz="1100" dirty="0">
                <a:latin typeface="+mn-lt"/>
                <a:cs typeface="Arial" panose="020B0604020202020204" pitchFamily="34" charset="0"/>
              </a:rPr>
              <a:t> </a:t>
            </a:r>
            <a:r>
              <a:rPr lang="en-US" sz="1100" dirty="0" err="1">
                <a:latin typeface="+mn-lt"/>
                <a:cs typeface="Arial" panose="020B0604020202020204" pitchFamily="34" charset="0"/>
              </a:rPr>
              <a:t>hiệu</a:t>
            </a:r>
            <a:r>
              <a:rPr lang="en-US" sz="1100" dirty="0">
                <a:latin typeface="+mn-lt"/>
                <a:cs typeface="Arial" panose="020B0604020202020204" pitchFamily="34" charset="0"/>
              </a:rPr>
              <a:t> </a:t>
            </a:r>
            <a:r>
              <a:rPr lang="en-US" sz="1100" dirty="0" err="1">
                <a:latin typeface="+mn-lt"/>
                <a:cs typeface="Arial" panose="020B0604020202020204" pitchFamily="34" charset="0"/>
              </a:rPr>
              <a:t>ứng</a:t>
            </a:r>
            <a:r>
              <a:rPr lang="en-US" sz="1100" dirty="0">
                <a:latin typeface="+mn-lt"/>
                <a:cs typeface="Arial" panose="020B0604020202020204" pitchFamily="34" charset="0"/>
              </a:rPr>
              <a:t> </a:t>
            </a:r>
            <a:r>
              <a:rPr lang="en-US" sz="1100" dirty="0" err="1">
                <a:latin typeface="+mn-lt"/>
                <a:cs typeface="Arial" panose="020B0604020202020204" pitchFamily="34" charset="0"/>
              </a:rPr>
              <a:t>bán</a:t>
            </a:r>
            <a:r>
              <a:rPr lang="en-US" sz="1100" dirty="0">
                <a:latin typeface="+mn-lt"/>
                <a:cs typeface="Arial" panose="020B0604020202020204" pitchFamily="34" charset="0"/>
              </a:rPr>
              <a:t> </a:t>
            </a:r>
            <a:r>
              <a:rPr lang="en-US" sz="1100" dirty="0" err="1">
                <a:latin typeface="+mn-lt"/>
                <a:cs typeface="Arial" panose="020B0604020202020204" pitchFamily="34" charset="0"/>
              </a:rPr>
              <a:t>chéo</a:t>
            </a:r>
            <a:r>
              <a:rPr lang="en-US" sz="1100" dirty="0">
                <a:latin typeface="+mn-lt"/>
                <a:cs typeface="Arial" panose="020B0604020202020204" pitchFamily="34" charset="0"/>
              </a:rPr>
              <a:t> </a:t>
            </a:r>
            <a:r>
              <a:rPr lang="en-US" sz="1100" dirty="0" err="1">
                <a:latin typeface="+mn-lt"/>
                <a:cs typeface="Arial" panose="020B0604020202020204" pitchFamily="34" charset="0"/>
              </a:rPr>
              <a:t>trên</a:t>
            </a:r>
            <a:r>
              <a:rPr lang="en-US" sz="1100" dirty="0">
                <a:latin typeface="+mn-lt"/>
                <a:cs typeface="Arial" panose="020B0604020202020204" pitchFamily="34" charset="0"/>
              </a:rPr>
              <a:t> </a:t>
            </a:r>
            <a:r>
              <a:rPr lang="en-US" sz="1100" dirty="0" err="1">
                <a:latin typeface="+mn-lt"/>
                <a:cs typeface="Arial" panose="020B0604020202020204" pitchFamily="34" charset="0"/>
              </a:rPr>
              <a:t>toàn</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khi</a:t>
            </a:r>
            <a:r>
              <a:rPr lang="en-US" sz="1100" dirty="0">
                <a:latin typeface="+mn-lt"/>
                <a:cs typeface="Arial" panose="020B0604020202020204" pitchFamily="34" charset="0"/>
              </a:rPr>
              <a:t> </a:t>
            </a:r>
            <a:r>
              <a:rPr lang="en-US" sz="1100" dirty="0" err="1">
                <a:latin typeface="+mn-lt"/>
                <a:cs typeface="Arial" panose="020B0604020202020204" pitchFamily="34" charset="0"/>
              </a:rPr>
              <a:t>một</a:t>
            </a:r>
            <a:r>
              <a:rPr lang="en-US" sz="1100" dirty="0">
                <a:latin typeface="+mn-lt"/>
                <a:cs typeface="Arial" panose="020B0604020202020204" pitchFamily="34" charset="0"/>
              </a:rPr>
              <a:t> </a:t>
            </a:r>
            <a:r>
              <a:rPr lang="en-US" sz="1100" dirty="0" err="1">
                <a:latin typeface="+mn-lt"/>
                <a:cs typeface="Arial" panose="020B0604020202020204" pitchFamily="34" charset="0"/>
              </a:rPr>
              <a:t>vài</a:t>
            </a:r>
            <a:r>
              <a:rPr lang="en-US" sz="1100" dirty="0">
                <a:latin typeface="+mn-lt"/>
                <a:cs typeface="Arial" panose="020B0604020202020204" pitchFamily="34" charset="0"/>
              </a:rPr>
              <a:t> </a:t>
            </a:r>
            <a:r>
              <a:rPr lang="en-US" sz="1100" dirty="0" err="1">
                <a:latin typeface="+mn-lt"/>
                <a:cs typeface="Arial" panose="020B0604020202020204" pitchFamily="34" charset="0"/>
              </a:rPr>
              <a:t>cổ</a:t>
            </a:r>
            <a:r>
              <a:rPr lang="en-US" sz="1100" dirty="0">
                <a:latin typeface="+mn-lt"/>
                <a:cs typeface="Arial" panose="020B0604020202020204" pitchFamily="34" charset="0"/>
              </a:rPr>
              <a:t> </a:t>
            </a:r>
            <a:r>
              <a:rPr lang="en-US" sz="1100" dirty="0" err="1">
                <a:latin typeface="+mn-lt"/>
                <a:cs typeface="Arial" panose="020B0604020202020204" pitchFamily="34" charset="0"/>
              </a:rPr>
              <a:t>phiếu</a:t>
            </a:r>
            <a:r>
              <a:rPr lang="en-US" sz="1100" dirty="0">
                <a:latin typeface="+mn-lt"/>
                <a:cs typeface="Arial" panose="020B0604020202020204" pitchFamily="34" charset="0"/>
              </a:rPr>
              <a:t> </a:t>
            </a:r>
            <a:r>
              <a:rPr lang="en-US" sz="1100" dirty="0" err="1">
                <a:latin typeface="+mn-lt"/>
                <a:cs typeface="Arial" panose="020B0604020202020204" pitchFamily="34" charset="0"/>
              </a:rPr>
              <a:t>lớn</a:t>
            </a:r>
            <a:r>
              <a:rPr lang="en-US" sz="1100" dirty="0">
                <a:latin typeface="+mn-lt"/>
                <a:cs typeface="Arial" panose="020B0604020202020204" pitchFamily="34" charset="0"/>
              </a:rPr>
              <a:t> </a:t>
            </a:r>
            <a:r>
              <a:rPr lang="en-US" sz="1100" dirty="0" err="1">
                <a:latin typeface="+mn-lt"/>
                <a:cs typeface="Arial" panose="020B0604020202020204" pitchFamily="34" charset="0"/>
              </a:rPr>
              <a:t>giảm</a:t>
            </a:r>
            <a:r>
              <a:rPr lang="en-US" sz="1100" dirty="0">
                <a:latin typeface="+mn-lt"/>
                <a:cs typeface="Arial" panose="020B0604020202020204" pitchFamily="34" charset="0"/>
              </a:rPr>
              <a:t> </a:t>
            </a:r>
            <a:r>
              <a:rPr lang="en-US" sz="1100" dirty="0" err="1">
                <a:latin typeface="+mn-lt"/>
                <a:cs typeface="Arial" panose="020B0604020202020204" pitchFamily="34" charset="0"/>
              </a:rPr>
              <a:t>sàn</a:t>
            </a:r>
            <a:r>
              <a:rPr lang="en-US" sz="1100" dirty="0">
                <a:latin typeface="+mn-lt"/>
                <a:cs typeface="Arial" panose="020B0604020202020204" pitchFamily="34" charset="0"/>
              </a:rPr>
              <a:t>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phiên</a:t>
            </a:r>
            <a:r>
              <a:rPr lang="en-US" sz="1100" dirty="0">
                <a:latin typeface="+mn-lt"/>
                <a:cs typeface="Arial" panose="020B0604020202020204" pitchFamily="34" charset="0"/>
              </a:rPr>
              <a:t>. </a:t>
            </a:r>
          </a:p>
          <a:p>
            <a:pPr algn="just">
              <a:lnSpc>
                <a:spcPct val="110000"/>
              </a:lnSpc>
              <a:spcBef>
                <a:spcPts val="600"/>
              </a:spcBef>
              <a:spcAft>
                <a:spcPts val="600"/>
              </a:spcAft>
              <a:tabLst>
                <a:tab pos="971550" algn="l"/>
                <a:tab pos="2160270" algn="l"/>
              </a:tabLst>
            </a:pPr>
            <a:r>
              <a:rPr lang="en-US" sz="1100" dirty="0">
                <a:latin typeface="+mn-lt"/>
                <a:cs typeface="Arial" panose="020B0604020202020204" pitchFamily="34" charset="0"/>
              </a:rPr>
              <a:t>Tuy </a:t>
            </a:r>
            <a:r>
              <a:rPr lang="en-US" sz="1100" dirty="0" err="1">
                <a:latin typeface="+mn-lt"/>
                <a:cs typeface="Arial" panose="020B0604020202020204" pitchFamily="34" charset="0"/>
              </a:rPr>
              <a:t>vậy</a:t>
            </a:r>
            <a:r>
              <a:rPr lang="en-US" sz="1100" dirty="0">
                <a:latin typeface="+mn-lt"/>
                <a:cs typeface="Arial" panose="020B0604020202020204" pitchFamily="34" charset="0"/>
              </a:rPr>
              <a:t>,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những</a:t>
            </a:r>
            <a:r>
              <a:rPr lang="en-US" sz="1100" dirty="0">
                <a:latin typeface="+mn-lt"/>
                <a:cs typeface="Arial" panose="020B0604020202020204" pitchFamily="34" charset="0"/>
              </a:rPr>
              <a:t> </a:t>
            </a:r>
            <a:r>
              <a:rPr lang="en-US" sz="1100" dirty="0" err="1">
                <a:latin typeface="+mn-lt"/>
                <a:cs typeface="Arial" panose="020B0604020202020204" pitchFamily="34" charset="0"/>
              </a:rPr>
              <a:t>diễn</a:t>
            </a:r>
            <a:r>
              <a:rPr lang="en-US" sz="1100" dirty="0">
                <a:latin typeface="+mn-lt"/>
                <a:cs typeface="Arial" panose="020B0604020202020204" pitchFamily="34" charset="0"/>
              </a:rPr>
              <a:t> </a:t>
            </a:r>
            <a:r>
              <a:rPr lang="en-US" sz="1100" dirty="0" err="1">
                <a:latin typeface="+mn-lt"/>
                <a:cs typeface="Arial" panose="020B0604020202020204" pitchFamily="34" charset="0"/>
              </a:rPr>
              <a:t>biến</a:t>
            </a:r>
            <a:r>
              <a:rPr lang="en-US" sz="1100" dirty="0">
                <a:latin typeface="+mn-lt"/>
                <a:cs typeface="Arial" panose="020B0604020202020204" pitchFamily="34" charset="0"/>
              </a:rPr>
              <a:t> </a:t>
            </a:r>
            <a:r>
              <a:rPr lang="en-US" sz="1100" dirty="0" err="1">
                <a:latin typeface="+mn-lt"/>
                <a:cs typeface="Arial" panose="020B0604020202020204" pitchFamily="34" charset="0"/>
              </a:rPr>
              <a:t>tích</a:t>
            </a:r>
            <a:r>
              <a:rPr lang="en-US" sz="1100" dirty="0">
                <a:latin typeface="+mn-lt"/>
                <a:cs typeface="Arial" panose="020B0604020202020204" pitchFamily="34" charset="0"/>
              </a:rPr>
              <a:t> </a:t>
            </a:r>
            <a:r>
              <a:rPr lang="en-US" sz="1100" dirty="0" err="1">
                <a:latin typeface="+mn-lt"/>
                <a:cs typeface="Arial" panose="020B0604020202020204" pitchFamily="34" charset="0"/>
              </a:rPr>
              <a:t>cực</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a:t>
            </a:r>
            <a:r>
              <a:rPr lang="en-US" sz="1100" dirty="0" err="1">
                <a:latin typeface="+mn-lt"/>
                <a:cs typeface="Arial" panose="020B0604020202020204" pitchFamily="34" charset="0"/>
              </a:rPr>
              <a:t>đàm</a:t>
            </a:r>
            <a:r>
              <a:rPr lang="en-US" sz="1100" dirty="0">
                <a:latin typeface="+mn-lt"/>
                <a:cs typeface="Arial" panose="020B0604020202020204" pitchFamily="34" charset="0"/>
              </a:rPr>
              <a:t> </a:t>
            </a:r>
            <a:r>
              <a:rPr lang="en-US" sz="1100" dirty="0" err="1">
                <a:latin typeface="+mn-lt"/>
                <a:cs typeface="Arial" panose="020B0604020202020204" pitchFamily="34" charset="0"/>
              </a:rPr>
              <a:t>phán</a:t>
            </a:r>
            <a:r>
              <a:rPr lang="en-US" sz="1100" dirty="0">
                <a:latin typeface="+mn-lt"/>
                <a:cs typeface="Arial" panose="020B0604020202020204" pitchFamily="34" charset="0"/>
              </a:rPr>
              <a:t> Trung Đông, </a:t>
            </a:r>
            <a:r>
              <a:rPr lang="en-US" sz="1100" dirty="0" err="1">
                <a:latin typeface="+mn-lt"/>
                <a:cs typeface="Arial" panose="020B0604020202020204" pitchFamily="34" charset="0"/>
              </a:rPr>
              <a:t>cũng</a:t>
            </a:r>
            <a:r>
              <a:rPr lang="en-US" sz="1100" dirty="0">
                <a:latin typeface="+mn-lt"/>
                <a:cs typeface="Arial" panose="020B0604020202020204" pitchFamily="34" charset="0"/>
              </a:rPr>
              <a:t> </a:t>
            </a:r>
            <a:r>
              <a:rPr lang="en-US" sz="1100" dirty="0" err="1">
                <a:latin typeface="+mn-lt"/>
                <a:cs typeface="Arial" panose="020B0604020202020204" pitchFamily="34" charset="0"/>
              </a:rPr>
              <a:t>như</a:t>
            </a:r>
            <a:r>
              <a:rPr lang="en-US" sz="1100" dirty="0">
                <a:latin typeface="+mn-lt"/>
                <a:cs typeface="Arial" panose="020B0604020202020204" pitchFamily="34" charset="0"/>
              </a:rPr>
              <a:t> </a:t>
            </a:r>
            <a:r>
              <a:rPr lang="en-US" sz="1100" dirty="0" err="1">
                <a:latin typeface="+mn-lt"/>
                <a:cs typeface="Arial" panose="020B0604020202020204" pitchFamily="34" charset="0"/>
              </a:rPr>
              <a:t>sắc</a:t>
            </a:r>
            <a:r>
              <a:rPr lang="en-US" sz="1100" dirty="0">
                <a:latin typeface="+mn-lt"/>
                <a:cs typeface="Arial" panose="020B0604020202020204" pitchFamily="34" charset="0"/>
              </a:rPr>
              <a:t> </a:t>
            </a:r>
            <a:r>
              <a:rPr lang="en-US" sz="1100" dirty="0" err="1">
                <a:latin typeface="+mn-lt"/>
                <a:cs typeface="Arial" panose="020B0604020202020204" pitchFamily="34" charset="0"/>
              </a:rPr>
              <a:t>thuế</a:t>
            </a:r>
            <a:r>
              <a:rPr lang="en-US" sz="1100" dirty="0">
                <a:latin typeface="+mn-lt"/>
                <a:cs typeface="Arial" panose="020B0604020202020204" pitchFamily="34" charset="0"/>
              </a:rPr>
              <a:t> </a:t>
            </a:r>
            <a:r>
              <a:rPr lang="en-US" sz="1100" dirty="0" err="1">
                <a:latin typeface="+mn-lt"/>
                <a:cs typeface="Arial" panose="020B0604020202020204" pitchFamily="34" charset="0"/>
              </a:rPr>
              <a:t>theo</a:t>
            </a:r>
            <a:r>
              <a:rPr lang="en-US" sz="1100" dirty="0">
                <a:latin typeface="+mn-lt"/>
                <a:cs typeface="Arial" panose="020B0604020202020204" pitchFamily="34" charset="0"/>
              </a:rPr>
              <a:t> </a:t>
            </a:r>
            <a:r>
              <a:rPr lang="en-US" sz="1100" dirty="0" err="1">
                <a:latin typeface="+mn-lt"/>
                <a:cs typeface="Arial" panose="020B0604020202020204" pitchFamily="34" charset="0"/>
              </a:rPr>
              <a:t>mục</a:t>
            </a:r>
            <a:r>
              <a:rPr lang="en-US" sz="1100" dirty="0">
                <a:latin typeface="+mn-lt"/>
                <a:cs typeface="Arial" panose="020B0604020202020204" pitchFamily="34" charset="0"/>
              </a:rPr>
              <a:t> 301 </a:t>
            </a:r>
            <a:r>
              <a:rPr lang="en-US" sz="1100" dirty="0" err="1">
                <a:latin typeface="+mn-lt"/>
                <a:cs typeface="Arial" panose="020B0604020202020204" pitchFamily="34" charset="0"/>
              </a:rPr>
              <a:t>của</a:t>
            </a:r>
            <a:r>
              <a:rPr lang="en-US" sz="1100" dirty="0">
                <a:latin typeface="+mn-lt"/>
                <a:cs typeface="Arial" panose="020B0604020202020204" pitchFamily="34" charset="0"/>
              </a:rPr>
              <a:t> Trump </a:t>
            </a:r>
            <a:r>
              <a:rPr lang="en-US" sz="1100" dirty="0" err="1">
                <a:latin typeface="+mn-lt"/>
                <a:cs typeface="Arial" panose="020B0604020202020204" pitchFamily="34" charset="0"/>
              </a:rPr>
              <a:t>đánh</a:t>
            </a:r>
            <a:r>
              <a:rPr lang="en-US" sz="1100" dirty="0">
                <a:latin typeface="+mn-lt"/>
                <a:cs typeface="Arial" panose="020B0604020202020204" pitchFamily="34" charset="0"/>
              </a:rPr>
              <a:t> </a:t>
            </a:r>
            <a:r>
              <a:rPr lang="en-US" sz="1100" dirty="0" err="1">
                <a:latin typeface="+mn-lt"/>
                <a:cs typeface="Arial" panose="020B0604020202020204" pitchFamily="34" charset="0"/>
              </a:rPr>
              <a:t>với</a:t>
            </a:r>
            <a:r>
              <a:rPr lang="en-US" sz="1100" dirty="0">
                <a:latin typeface="+mn-lt"/>
                <a:cs typeface="Arial" panose="020B0604020202020204" pitchFamily="34" charset="0"/>
              </a:rPr>
              <a:t> Việt Nam </a:t>
            </a:r>
            <a:r>
              <a:rPr lang="en-US" sz="1100" dirty="0" err="1">
                <a:latin typeface="+mn-lt"/>
                <a:cs typeface="Arial" panose="020B0604020202020204" pitchFamily="34" charset="0"/>
              </a:rPr>
              <a:t>không</a:t>
            </a:r>
            <a:r>
              <a:rPr lang="en-US" sz="1100" dirty="0">
                <a:latin typeface="+mn-lt"/>
                <a:cs typeface="Arial" panose="020B0604020202020204" pitchFamily="34" charset="0"/>
              </a:rPr>
              <a:t> </a:t>
            </a:r>
            <a:r>
              <a:rPr lang="en-US" sz="1100" dirty="0" err="1">
                <a:latin typeface="+mn-lt"/>
                <a:cs typeface="Arial" panose="020B0604020202020204" pitchFamily="34" charset="0"/>
              </a:rPr>
              <a:t>quá</a:t>
            </a:r>
            <a:r>
              <a:rPr lang="en-US" sz="1100" dirty="0">
                <a:latin typeface="+mn-lt"/>
                <a:cs typeface="Arial" panose="020B0604020202020204" pitchFamily="34" charset="0"/>
              </a:rPr>
              <a:t> </a:t>
            </a:r>
            <a:r>
              <a:rPr lang="en-US" sz="1100" dirty="0" err="1">
                <a:latin typeface="+mn-lt"/>
                <a:cs typeface="Arial" panose="020B0604020202020204" pitchFamily="34" charset="0"/>
              </a:rPr>
              <a:t>đáng</a:t>
            </a:r>
            <a:r>
              <a:rPr lang="en-US" sz="1100" dirty="0">
                <a:latin typeface="+mn-lt"/>
                <a:cs typeface="Arial" panose="020B0604020202020204" pitchFamily="34" charset="0"/>
              </a:rPr>
              <a:t> </a:t>
            </a:r>
            <a:r>
              <a:rPr lang="en-US" sz="1100" dirty="0" err="1">
                <a:latin typeface="+mn-lt"/>
                <a:cs typeface="Arial" panose="020B0604020202020204" pitchFamily="34" charset="0"/>
              </a:rPr>
              <a:t>ngại</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có</a:t>
            </a:r>
            <a:r>
              <a:rPr lang="en-US" sz="1100" dirty="0">
                <a:latin typeface="+mn-lt"/>
                <a:cs typeface="Arial" panose="020B0604020202020204" pitchFamily="34" charset="0"/>
              </a:rPr>
              <a:t> </a:t>
            </a:r>
            <a:r>
              <a:rPr lang="en-US" sz="1100" dirty="0" err="1">
                <a:latin typeface="+mn-lt"/>
                <a:cs typeface="Arial" panose="020B0604020202020204" pitchFamily="34" charset="0"/>
              </a:rPr>
              <a:t>sự</a:t>
            </a:r>
            <a:r>
              <a:rPr lang="en-US" sz="1100" dirty="0">
                <a:latin typeface="+mn-lt"/>
                <a:cs typeface="Arial" panose="020B0604020202020204" pitchFamily="34" charset="0"/>
              </a:rPr>
              <a:t> </a:t>
            </a:r>
            <a:r>
              <a:rPr lang="en-US" sz="1100" dirty="0" err="1">
                <a:latin typeface="+mn-lt"/>
                <a:cs typeface="Arial" panose="020B0604020202020204" pitchFamily="34" charset="0"/>
              </a:rPr>
              <a:t>khởi</a:t>
            </a:r>
            <a:r>
              <a:rPr lang="en-US" sz="1100" dirty="0">
                <a:latin typeface="+mn-lt"/>
                <a:cs typeface="Arial" panose="020B0604020202020204" pitchFamily="34" charset="0"/>
              </a:rPr>
              <a:t> </a:t>
            </a:r>
            <a:r>
              <a:rPr lang="en-US" sz="1100" dirty="0" err="1">
                <a:latin typeface="+mn-lt"/>
                <a:cs typeface="Arial" panose="020B0604020202020204" pitchFamily="34" charset="0"/>
              </a:rPr>
              <a:t>sắc</a:t>
            </a:r>
            <a:r>
              <a:rPr lang="en-US" sz="1100" dirty="0">
                <a:latin typeface="+mn-lt"/>
                <a:cs typeface="Arial" panose="020B0604020202020204" pitchFamily="34" charset="0"/>
              </a:rPr>
              <a:t> </a:t>
            </a:r>
            <a:r>
              <a:rPr lang="en-US" sz="1100" dirty="0" err="1">
                <a:latin typeface="+mn-lt"/>
                <a:cs typeface="Arial" panose="020B0604020202020204" pitchFamily="34" charset="0"/>
              </a:rPr>
              <a:t>nhất</a:t>
            </a:r>
            <a:r>
              <a:rPr lang="en-US" sz="1100" dirty="0">
                <a:latin typeface="+mn-lt"/>
                <a:cs typeface="Arial" panose="020B0604020202020204" pitchFamily="34" charset="0"/>
              </a:rPr>
              <a:t> </a:t>
            </a:r>
            <a:r>
              <a:rPr lang="en-US" sz="1100" dirty="0" err="1">
                <a:latin typeface="+mn-lt"/>
                <a:cs typeface="Arial" panose="020B0604020202020204" pitchFamily="34" charset="0"/>
              </a:rPr>
              <a:t>định</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tuần</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Kết</a:t>
            </a:r>
            <a:r>
              <a:rPr lang="en-US" sz="1100" dirty="0">
                <a:latin typeface="+mn-lt"/>
                <a:cs typeface="Arial" panose="020B0604020202020204" pitchFamily="34" charset="0"/>
              </a:rPr>
              <a:t> </a:t>
            </a:r>
            <a:r>
              <a:rPr lang="en-US" sz="1100" dirty="0" err="1">
                <a:latin typeface="+mn-lt"/>
                <a:cs typeface="Arial" panose="020B0604020202020204" pitchFamily="34" charset="0"/>
              </a:rPr>
              <a:t>hợp</a:t>
            </a:r>
            <a:r>
              <a:rPr lang="en-US" sz="1100" dirty="0">
                <a:latin typeface="+mn-lt"/>
                <a:cs typeface="Arial" panose="020B0604020202020204" pitchFamily="34" charset="0"/>
              </a:rPr>
              <a:t>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kết</a:t>
            </a:r>
            <a:r>
              <a:rPr lang="en-US" sz="1100" dirty="0">
                <a:latin typeface="+mn-lt"/>
                <a:cs typeface="Arial" panose="020B0604020202020204" pitchFamily="34" charset="0"/>
              </a:rPr>
              <a:t> </a:t>
            </a:r>
            <a:r>
              <a:rPr lang="en-US" sz="1100" dirty="0" err="1">
                <a:latin typeface="+mn-lt"/>
                <a:cs typeface="Arial" panose="020B0604020202020204" pitchFamily="34" charset="0"/>
              </a:rPr>
              <a:t>quả</a:t>
            </a:r>
            <a:r>
              <a:rPr lang="en-US" sz="1100" dirty="0">
                <a:latin typeface="+mn-lt"/>
                <a:cs typeface="Arial" panose="020B0604020202020204" pitchFamily="34" charset="0"/>
              </a:rPr>
              <a:t> </a:t>
            </a:r>
            <a:r>
              <a:rPr lang="en-US" sz="1100" dirty="0" err="1">
                <a:latin typeface="+mn-lt"/>
                <a:cs typeface="Arial" panose="020B0604020202020204" pitchFamily="34" charset="0"/>
              </a:rPr>
              <a:t>kinh</a:t>
            </a:r>
            <a:r>
              <a:rPr lang="en-US" sz="1100" dirty="0">
                <a:latin typeface="+mn-lt"/>
                <a:cs typeface="Arial" panose="020B0604020202020204" pitchFamily="34" charset="0"/>
              </a:rPr>
              <a:t> </a:t>
            </a:r>
            <a:r>
              <a:rPr lang="en-US" sz="1100" dirty="0" err="1">
                <a:latin typeface="+mn-lt"/>
                <a:cs typeface="Arial" panose="020B0604020202020204" pitchFamily="34" charset="0"/>
              </a:rPr>
              <a:t>doanh</a:t>
            </a:r>
            <a:r>
              <a:rPr lang="en-US" sz="1100" dirty="0">
                <a:latin typeface="+mn-lt"/>
                <a:cs typeface="Arial" panose="020B0604020202020204" pitchFamily="34" charset="0"/>
              </a:rPr>
              <a:t> </a:t>
            </a:r>
            <a:r>
              <a:rPr lang="en-US" sz="1100" dirty="0" err="1">
                <a:latin typeface="+mn-lt"/>
                <a:cs typeface="Arial" panose="020B0604020202020204" pitchFamily="34" charset="0"/>
              </a:rPr>
              <a:t>toàn</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ấn</a:t>
            </a:r>
            <a:r>
              <a:rPr lang="en-US" sz="1100" dirty="0">
                <a:latin typeface="+mn-lt"/>
                <a:cs typeface="Arial" panose="020B0604020202020204" pitchFamily="34" charset="0"/>
              </a:rPr>
              <a:t> </a:t>
            </a:r>
            <a:r>
              <a:rPr lang="en-US" sz="1100" dirty="0" err="1">
                <a:latin typeface="+mn-lt"/>
                <a:cs typeface="Arial" panose="020B0604020202020204" pitchFamily="34" charset="0"/>
              </a:rPr>
              <a:t>tượng</a:t>
            </a:r>
            <a:r>
              <a:rPr lang="en-US" sz="1100" dirty="0">
                <a:latin typeface="+mn-lt"/>
                <a:cs typeface="Arial" panose="020B0604020202020204" pitchFamily="34" charset="0"/>
              </a:rPr>
              <a:t> </a:t>
            </a:r>
            <a:r>
              <a:rPr lang="en-US" sz="1100" dirty="0" err="1">
                <a:latin typeface="+mn-lt"/>
                <a:cs typeface="Arial" panose="020B0604020202020204" pitchFamily="34" charset="0"/>
              </a:rPr>
              <a:t>khi</a:t>
            </a:r>
            <a:r>
              <a:rPr lang="en-US" sz="1100" dirty="0">
                <a:latin typeface="+mn-lt"/>
                <a:cs typeface="Arial" panose="020B0604020202020204" pitchFamily="34" charset="0"/>
              </a:rPr>
              <a:t> </a:t>
            </a:r>
            <a:r>
              <a:rPr lang="en-US" sz="1100" dirty="0" err="1">
                <a:latin typeface="+mn-lt"/>
                <a:cs typeface="Arial" panose="020B0604020202020204" pitchFamily="34" charset="0"/>
              </a:rPr>
              <a:t>lợi</a:t>
            </a:r>
            <a:r>
              <a:rPr lang="en-US" sz="1100" dirty="0">
                <a:latin typeface="+mn-lt"/>
                <a:cs typeface="Arial" panose="020B0604020202020204" pitchFamily="34" charset="0"/>
              </a:rPr>
              <a:t> </a:t>
            </a:r>
            <a:r>
              <a:rPr lang="en-US" sz="1100" dirty="0" err="1">
                <a:latin typeface="+mn-lt"/>
                <a:cs typeface="Arial" panose="020B0604020202020204" pitchFamily="34" charset="0"/>
              </a:rPr>
              <a:t>nhuận</a:t>
            </a:r>
            <a:r>
              <a:rPr lang="en-US" sz="1100" dirty="0">
                <a:latin typeface="+mn-lt"/>
                <a:cs typeface="Arial" panose="020B0604020202020204" pitchFamily="34" charset="0"/>
              </a:rPr>
              <a:t> </a:t>
            </a:r>
            <a:r>
              <a:rPr lang="en-US" sz="1100" dirty="0" err="1">
                <a:latin typeface="+mn-lt"/>
                <a:cs typeface="Arial" panose="020B0604020202020204" pitchFamily="34" charset="0"/>
              </a:rPr>
              <a:t>toàn</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tăng</a:t>
            </a:r>
            <a:r>
              <a:rPr lang="en-US" sz="1100" dirty="0">
                <a:latin typeface="+mn-lt"/>
                <a:cs typeface="Arial" panose="020B0604020202020204" pitchFamily="34" charset="0"/>
              </a:rPr>
              <a:t> 49,6% </a:t>
            </a:r>
            <a:r>
              <a:rPr lang="en-US" sz="1100" dirty="0" err="1">
                <a:latin typeface="+mn-lt"/>
                <a:cs typeface="Arial" panose="020B0604020202020204" pitchFamily="34" charset="0"/>
              </a:rPr>
              <a:t>trong</a:t>
            </a:r>
            <a:r>
              <a:rPr lang="en-US" sz="1100" dirty="0">
                <a:latin typeface="+mn-lt"/>
                <a:cs typeface="Arial" panose="020B0604020202020204" pitchFamily="34" charset="0"/>
              </a:rPr>
              <a:t> Quý 2 (</a:t>
            </a: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liệu</a:t>
            </a:r>
            <a:r>
              <a:rPr lang="en-US" sz="1100" dirty="0">
                <a:latin typeface="+mn-lt"/>
                <a:cs typeface="Arial" panose="020B0604020202020204" pitchFamily="34" charset="0"/>
              </a:rPr>
              <a:t> </a:t>
            </a:r>
            <a:r>
              <a:rPr lang="en-US" sz="1100" dirty="0" err="1">
                <a:latin typeface="+mn-lt"/>
                <a:cs typeface="Arial" panose="020B0604020202020204" pitchFamily="34" charset="0"/>
              </a:rPr>
              <a:t>tính</a:t>
            </a:r>
            <a:r>
              <a:rPr lang="en-US" sz="1100" dirty="0">
                <a:latin typeface="+mn-lt"/>
                <a:cs typeface="Arial" panose="020B0604020202020204" pitchFamily="34" charset="0"/>
              </a:rPr>
              <a:t> </a:t>
            </a:r>
            <a:r>
              <a:rPr lang="en-US" sz="1100" dirty="0" err="1">
                <a:latin typeface="+mn-lt"/>
                <a:cs typeface="Arial" panose="020B0604020202020204" pitchFamily="34" charset="0"/>
              </a:rPr>
              <a:t>đến</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ngày</a:t>
            </a:r>
            <a:r>
              <a:rPr lang="en-US" sz="1100" dirty="0">
                <a:latin typeface="+mn-lt"/>
                <a:cs typeface="Arial" panose="020B0604020202020204" pitchFamily="34" charset="0"/>
              </a:rPr>
              <a:t> 2/8/2026). Thị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hồi</a:t>
            </a:r>
            <a:r>
              <a:rPr lang="en-US" sz="1100" dirty="0">
                <a:latin typeface="+mn-lt"/>
                <a:cs typeface="Arial" panose="020B0604020202020204" pitchFamily="34" charset="0"/>
              </a:rPr>
              <a:t> </a:t>
            </a:r>
            <a:r>
              <a:rPr lang="en-US" sz="1100" dirty="0" err="1">
                <a:latin typeface="+mn-lt"/>
                <a:cs typeface="Arial" panose="020B0604020202020204" pitchFamily="34" charset="0"/>
              </a:rPr>
              <a:t>phục</a:t>
            </a:r>
            <a:r>
              <a:rPr lang="en-US" sz="1100" dirty="0">
                <a:latin typeface="+mn-lt"/>
                <a:cs typeface="Arial" panose="020B0604020202020204" pitchFamily="34" charset="0"/>
              </a:rPr>
              <a:t> </a:t>
            </a:r>
            <a:r>
              <a:rPr lang="en-US" sz="1100" dirty="0" err="1">
                <a:latin typeface="+mn-lt"/>
                <a:cs typeface="Arial" panose="020B0604020202020204" pitchFamily="34" charset="0"/>
              </a:rPr>
              <a:t>về</a:t>
            </a:r>
            <a:r>
              <a:rPr lang="en-US" sz="1100" dirty="0">
                <a:latin typeface="+mn-lt"/>
                <a:cs typeface="Arial" panose="020B0604020202020204" pitchFamily="34" charset="0"/>
              </a:rPr>
              <a:t> </a:t>
            </a:r>
            <a:r>
              <a:rPr lang="en-US" sz="1100" dirty="0" err="1">
                <a:latin typeface="+mn-lt"/>
                <a:cs typeface="Arial" panose="020B0604020202020204" pitchFamily="34" charset="0"/>
              </a:rPr>
              <a:t>mặt</a:t>
            </a:r>
            <a:r>
              <a:rPr lang="en-US" sz="1100" dirty="0">
                <a:latin typeface="+mn-lt"/>
                <a:cs typeface="Arial" panose="020B0604020202020204" pitchFamily="34" charset="0"/>
              </a:rPr>
              <a:t> </a:t>
            </a:r>
            <a:r>
              <a:rPr lang="en-US" sz="1100" dirty="0" err="1">
                <a:latin typeface="+mn-lt"/>
                <a:cs typeface="Arial" panose="020B0604020202020204" pitchFamily="34" charset="0"/>
              </a:rPr>
              <a:t>tâm</a:t>
            </a:r>
            <a:r>
              <a:rPr lang="en-US" sz="1100" dirty="0">
                <a:latin typeface="+mn-lt"/>
                <a:cs typeface="Arial" panose="020B0604020202020204" pitchFamily="34" charset="0"/>
              </a:rPr>
              <a:t> </a:t>
            </a:r>
            <a:r>
              <a:rPr lang="en-US" sz="1100" dirty="0" err="1">
                <a:latin typeface="+mn-lt"/>
                <a:cs typeface="Arial" panose="020B0604020202020204" pitchFamily="34" charset="0"/>
              </a:rPr>
              <a:t>lý</a:t>
            </a:r>
            <a:r>
              <a:rPr lang="en-US" sz="1100" dirty="0">
                <a:latin typeface="+mn-lt"/>
                <a:cs typeface="Arial" panose="020B0604020202020204" pitchFamily="34" charset="0"/>
              </a:rPr>
              <a:t> </a:t>
            </a:r>
            <a:r>
              <a:rPr lang="en-US" sz="1100" dirty="0" err="1">
                <a:latin typeface="+mn-lt"/>
                <a:cs typeface="Arial" panose="020B0604020202020204" pitchFamily="34" charset="0"/>
              </a:rPr>
              <a:t>và</a:t>
            </a:r>
            <a:r>
              <a:rPr lang="en-US" sz="1100" dirty="0">
                <a:latin typeface="+mn-lt"/>
                <a:cs typeface="Arial" panose="020B0604020202020204" pitchFamily="34" charset="0"/>
              </a:rPr>
              <a:t> </a:t>
            </a:r>
            <a:r>
              <a:rPr lang="en-US" sz="1100" dirty="0" err="1">
                <a:latin typeface="+mn-lt"/>
                <a:cs typeface="Arial" panose="020B0604020202020204" pitchFamily="34" charset="0"/>
              </a:rPr>
              <a:t>các</a:t>
            </a:r>
            <a:r>
              <a:rPr lang="en-US" sz="1100" dirty="0">
                <a:latin typeface="+mn-lt"/>
                <a:cs typeface="Arial" panose="020B0604020202020204" pitchFamily="34" charset="0"/>
              </a:rPr>
              <a:t> </a:t>
            </a:r>
            <a:r>
              <a:rPr lang="en-US" sz="1100" dirty="0" err="1">
                <a:latin typeface="+mn-lt"/>
                <a:cs typeface="Arial" panose="020B0604020202020204" pitchFamily="34" charset="0"/>
              </a:rPr>
              <a:t>cổ</a:t>
            </a:r>
            <a:r>
              <a:rPr lang="en-US" sz="1100" dirty="0">
                <a:latin typeface="+mn-lt"/>
                <a:cs typeface="Arial" panose="020B0604020202020204" pitchFamily="34" charset="0"/>
              </a:rPr>
              <a:t> </a:t>
            </a:r>
            <a:r>
              <a:rPr lang="en-US" sz="1100" dirty="0" err="1">
                <a:latin typeface="+mn-lt"/>
                <a:cs typeface="Arial" panose="020B0604020202020204" pitchFamily="34" charset="0"/>
              </a:rPr>
              <a:t>phiếu</a:t>
            </a:r>
            <a:r>
              <a:rPr lang="en-US" sz="1100" dirty="0">
                <a:latin typeface="+mn-lt"/>
                <a:cs typeface="Arial" panose="020B0604020202020204" pitchFamily="34" charset="0"/>
              </a:rPr>
              <a:t> </a:t>
            </a:r>
            <a:r>
              <a:rPr lang="en-US" sz="1100" dirty="0" err="1">
                <a:latin typeface="+mn-lt"/>
                <a:cs typeface="Arial" panose="020B0604020202020204" pitchFamily="34" charset="0"/>
              </a:rPr>
              <a:t>vốn</a:t>
            </a:r>
            <a:r>
              <a:rPr lang="en-US" sz="1100" dirty="0">
                <a:latin typeface="+mn-lt"/>
                <a:cs typeface="Arial" panose="020B0604020202020204" pitchFamily="34" charset="0"/>
              </a:rPr>
              <a:t> </a:t>
            </a:r>
            <a:r>
              <a:rPr lang="en-US" sz="1100" dirty="0" err="1">
                <a:latin typeface="+mn-lt"/>
                <a:cs typeface="Arial" panose="020B0604020202020204" pitchFamily="34" charset="0"/>
              </a:rPr>
              <a:t>hóa</a:t>
            </a:r>
            <a:r>
              <a:rPr lang="en-US" sz="1100" dirty="0">
                <a:latin typeface="+mn-lt"/>
                <a:cs typeface="Arial" panose="020B0604020202020204" pitchFamily="34" charset="0"/>
              </a:rPr>
              <a:t> </a:t>
            </a:r>
            <a:r>
              <a:rPr lang="en-US" sz="1100" dirty="0" err="1">
                <a:latin typeface="+mn-lt"/>
                <a:cs typeface="Arial" panose="020B0604020202020204" pitchFamily="34" charset="0"/>
              </a:rPr>
              <a:t>lớn</a:t>
            </a:r>
            <a:r>
              <a:rPr lang="en-US" sz="1100" dirty="0">
                <a:latin typeface="+mn-lt"/>
                <a:cs typeface="Arial" panose="020B0604020202020204" pitchFamily="34" charset="0"/>
              </a:rPr>
              <a:t> </a:t>
            </a:r>
            <a:r>
              <a:rPr lang="en-US" sz="1100" dirty="0" err="1">
                <a:latin typeface="+mn-lt"/>
                <a:cs typeface="Arial" panose="020B0604020202020204" pitchFamily="34" charset="0"/>
              </a:rPr>
              <a:t>thu</a:t>
            </a:r>
            <a:r>
              <a:rPr lang="en-US" sz="1100" dirty="0">
                <a:latin typeface="+mn-lt"/>
                <a:cs typeface="Arial" panose="020B0604020202020204" pitchFamily="34" charset="0"/>
              </a:rPr>
              <a:t> </a:t>
            </a:r>
            <a:r>
              <a:rPr lang="en-US" sz="1100" dirty="0" err="1">
                <a:latin typeface="+mn-lt"/>
                <a:cs typeface="Arial" panose="020B0604020202020204" pitchFamily="34" charset="0"/>
              </a:rPr>
              <a:t>hút</a:t>
            </a:r>
            <a:r>
              <a:rPr lang="en-US" sz="1100" dirty="0">
                <a:latin typeface="+mn-lt"/>
                <a:cs typeface="Arial" panose="020B0604020202020204" pitchFamily="34" charset="0"/>
              </a:rPr>
              <a:t> </a:t>
            </a:r>
            <a:r>
              <a:rPr lang="en-US" sz="1100" dirty="0" err="1">
                <a:latin typeface="+mn-lt"/>
                <a:cs typeface="Arial" panose="020B0604020202020204" pitchFamily="34" charset="0"/>
              </a:rPr>
              <a:t>được</a:t>
            </a:r>
            <a:r>
              <a:rPr lang="en-US" sz="1100" dirty="0">
                <a:latin typeface="+mn-lt"/>
                <a:cs typeface="Arial" panose="020B0604020202020204" pitchFamily="34" charset="0"/>
              </a:rPr>
              <a:t> </a:t>
            </a:r>
            <a:r>
              <a:rPr lang="en-US" sz="1100" dirty="0" err="1">
                <a:latin typeface="+mn-lt"/>
                <a:cs typeface="Arial" panose="020B0604020202020204" pitchFamily="34" charset="0"/>
              </a:rPr>
              <a:t>dòng</a:t>
            </a:r>
            <a:r>
              <a:rPr lang="en-US" sz="1100" dirty="0">
                <a:latin typeface="+mn-lt"/>
                <a:cs typeface="Arial" panose="020B0604020202020204" pitchFamily="34" charset="0"/>
              </a:rPr>
              <a:t> </a:t>
            </a:r>
            <a:r>
              <a:rPr lang="en-US" sz="1100" dirty="0" err="1">
                <a:latin typeface="+mn-lt"/>
                <a:cs typeface="Arial" panose="020B0604020202020204" pitchFamily="34" charset="0"/>
              </a:rPr>
              <a:t>vốn</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nước</a:t>
            </a:r>
            <a:r>
              <a:rPr lang="en-US" sz="1100" dirty="0">
                <a:latin typeface="+mn-lt"/>
                <a:cs typeface="Arial" panose="020B0604020202020204" pitchFamily="34" charset="0"/>
              </a:rPr>
              <a:t> </a:t>
            </a:r>
            <a:r>
              <a:rPr lang="en-US" sz="1100" dirty="0" err="1">
                <a:latin typeface="+mn-lt"/>
                <a:cs typeface="Arial" panose="020B0604020202020204" pitchFamily="34" charset="0"/>
              </a:rPr>
              <a:t>ngoài</a:t>
            </a:r>
            <a:r>
              <a:rPr lang="en-US" sz="1100" dirty="0">
                <a:latin typeface="+mn-lt"/>
                <a:cs typeface="Arial" panose="020B0604020202020204" pitchFamily="34" charset="0"/>
              </a:rPr>
              <a:t>, qua </a:t>
            </a:r>
            <a:r>
              <a:rPr lang="en-US" sz="1100" dirty="0" err="1">
                <a:latin typeface="+mn-lt"/>
                <a:cs typeface="Arial" panose="020B0604020202020204" pitchFamily="34" charset="0"/>
              </a:rPr>
              <a:t>đó</a:t>
            </a:r>
            <a:r>
              <a:rPr lang="en-US" sz="1100" dirty="0">
                <a:latin typeface="+mn-lt"/>
                <a:cs typeface="Arial" panose="020B0604020202020204" pitchFamily="34" charset="0"/>
              </a:rPr>
              <a:t> </a:t>
            </a:r>
            <a:r>
              <a:rPr lang="en-US" sz="1100" dirty="0" err="1">
                <a:latin typeface="+mn-lt"/>
                <a:cs typeface="Arial" panose="020B0604020202020204" pitchFamily="34" charset="0"/>
              </a:rPr>
              <a:t>chỉ</a:t>
            </a:r>
            <a:r>
              <a:rPr lang="en-US" sz="1100" dirty="0">
                <a:latin typeface="+mn-lt"/>
                <a:cs typeface="Arial" panose="020B0604020202020204" pitchFamily="34" charset="0"/>
              </a:rPr>
              <a:t> </a:t>
            </a:r>
            <a:r>
              <a:rPr lang="en-US" sz="1100" dirty="0" err="1">
                <a:latin typeface="+mn-lt"/>
                <a:cs typeface="Arial" panose="020B0604020202020204" pitchFamily="34" charset="0"/>
              </a:rPr>
              <a:t>số</a:t>
            </a:r>
            <a:r>
              <a:rPr lang="en-US" sz="1100" dirty="0">
                <a:latin typeface="+mn-lt"/>
                <a:cs typeface="Arial" panose="020B0604020202020204" pitchFamily="34" charset="0"/>
              </a:rPr>
              <a:t> </a:t>
            </a:r>
            <a:r>
              <a:rPr lang="en-US" sz="1100" dirty="0" err="1">
                <a:latin typeface="+mn-lt"/>
                <a:cs typeface="Arial" panose="020B0604020202020204" pitchFamily="34" charset="0"/>
              </a:rPr>
              <a:t>đóng</a:t>
            </a:r>
            <a:r>
              <a:rPr lang="en-US" sz="1100" dirty="0">
                <a:latin typeface="+mn-lt"/>
                <a:cs typeface="Arial" panose="020B0604020202020204" pitchFamily="34" charset="0"/>
              </a:rPr>
              <a:t> </a:t>
            </a:r>
            <a:r>
              <a:rPr lang="en-US" sz="1100" dirty="0" err="1">
                <a:latin typeface="+mn-lt"/>
                <a:cs typeface="Arial" panose="020B0604020202020204" pitchFamily="34" charset="0"/>
              </a:rPr>
              <a:t>cửa</a:t>
            </a:r>
            <a:r>
              <a:rPr lang="en-US" sz="1100" dirty="0">
                <a:latin typeface="+mn-lt"/>
                <a:cs typeface="Arial" panose="020B0604020202020204" pitchFamily="34" charset="0"/>
              </a:rPr>
              <a:t> </a:t>
            </a:r>
            <a:r>
              <a:rPr lang="en-US" sz="1100" dirty="0" err="1">
                <a:latin typeface="+mn-lt"/>
                <a:cs typeface="Arial" panose="020B0604020202020204" pitchFamily="34" charset="0"/>
              </a:rPr>
              <a:t>tuy</a:t>
            </a:r>
            <a:r>
              <a:rPr lang="en-US" sz="1100" dirty="0">
                <a:latin typeface="+mn-lt"/>
                <a:cs typeface="Arial" panose="020B0604020202020204" pitchFamily="34" charset="0"/>
              </a:rPr>
              <a:t> </a:t>
            </a:r>
            <a:r>
              <a:rPr lang="en-US" sz="1100" dirty="0" err="1">
                <a:latin typeface="+mn-lt"/>
                <a:cs typeface="Arial" panose="020B0604020202020204" pitchFamily="34" charset="0"/>
              </a:rPr>
              <a:t>giảm</a:t>
            </a:r>
            <a:r>
              <a:rPr lang="en-US" sz="1100" dirty="0">
                <a:latin typeface="+mn-lt"/>
                <a:cs typeface="Arial" panose="020B0604020202020204" pitchFamily="34" charset="0"/>
              </a:rPr>
              <a:t> </a:t>
            </a:r>
            <a:r>
              <a:rPr lang="en-US" sz="1100" dirty="0" err="1">
                <a:latin typeface="+mn-lt"/>
                <a:cs typeface="Arial" panose="020B0604020202020204" pitchFamily="34" charset="0"/>
              </a:rPr>
              <a:t>điểm</a:t>
            </a:r>
            <a:r>
              <a:rPr lang="en-US" sz="1100" dirty="0">
                <a:latin typeface="+mn-lt"/>
                <a:cs typeface="Arial" panose="020B0604020202020204" pitchFamily="34" charset="0"/>
              </a:rPr>
              <a:t> so </a:t>
            </a:r>
            <a:r>
              <a:rPr lang="en-US" sz="1100" dirty="0" err="1">
                <a:latin typeface="+mn-lt"/>
                <a:cs typeface="Arial" panose="020B0604020202020204" pitchFamily="34" charset="0"/>
              </a:rPr>
              <a:t>với</a:t>
            </a:r>
            <a:r>
              <a:rPr lang="en-US" sz="1100" dirty="0">
                <a:latin typeface="+mn-lt"/>
                <a:cs typeface="Arial" panose="020B0604020202020204" pitchFamily="34" charset="0"/>
              </a:rPr>
              <a:t> </a:t>
            </a:r>
            <a:r>
              <a:rPr lang="en-US" sz="1100" dirty="0" err="1">
                <a:latin typeface="+mn-lt"/>
                <a:cs typeface="Arial" panose="020B0604020202020204" pitchFamily="34" charset="0"/>
              </a:rPr>
              <a:t>đầu</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r>
              <a:rPr lang="en-US" sz="1100" dirty="0" err="1">
                <a:latin typeface="+mn-lt"/>
                <a:cs typeface="Arial" panose="020B0604020202020204" pitchFamily="34" charset="0"/>
              </a:rPr>
              <a:t>nhưng</a:t>
            </a:r>
            <a:r>
              <a:rPr lang="en-US" sz="1100" dirty="0">
                <a:latin typeface="+mn-lt"/>
                <a:cs typeface="Arial" panose="020B0604020202020204" pitchFamily="34" charset="0"/>
              </a:rPr>
              <a:t> </a:t>
            </a:r>
            <a:r>
              <a:rPr lang="en-US" sz="1100" dirty="0" err="1">
                <a:latin typeface="+mn-lt"/>
                <a:cs typeface="Arial" panose="020B0604020202020204" pitchFamily="34" charset="0"/>
              </a:rPr>
              <a:t>cho</a:t>
            </a:r>
            <a:r>
              <a:rPr lang="en-US" sz="1100" dirty="0">
                <a:latin typeface="+mn-lt"/>
                <a:cs typeface="Arial" panose="020B0604020202020204" pitchFamily="34" charset="0"/>
              </a:rPr>
              <a:t> </a:t>
            </a:r>
            <a:r>
              <a:rPr lang="en-US" sz="1100" dirty="0" err="1">
                <a:latin typeface="+mn-lt"/>
                <a:cs typeface="Arial" panose="020B0604020202020204" pitchFamily="34" charset="0"/>
              </a:rPr>
              <a:t>thấy</a:t>
            </a:r>
            <a:r>
              <a:rPr lang="en-US" sz="1100" dirty="0">
                <a:latin typeface="+mn-lt"/>
                <a:cs typeface="Arial" panose="020B0604020202020204" pitchFamily="34" charset="0"/>
              </a:rPr>
              <a:t>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sự</a:t>
            </a:r>
            <a:r>
              <a:rPr lang="en-US" sz="1100" dirty="0">
                <a:latin typeface="+mn-lt"/>
                <a:cs typeface="Arial" panose="020B0604020202020204" pitchFamily="34" charset="0"/>
              </a:rPr>
              <a:t> </a:t>
            </a:r>
            <a:r>
              <a:rPr lang="en-US" sz="1100" dirty="0" err="1">
                <a:latin typeface="+mn-lt"/>
                <a:cs typeface="Arial" panose="020B0604020202020204" pitchFamily="34" charset="0"/>
              </a:rPr>
              <a:t>tích</a:t>
            </a:r>
            <a:r>
              <a:rPr lang="en-US" sz="1100" dirty="0">
                <a:latin typeface="+mn-lt"/>
                <a:cs typeface="Arial" panose="020B0604020202020204" pitchFamily="34" charset="0"/>
              </a:rPr>
              <a:t> </a:t>
            </a:r>
            <a:r>
              <a:rPr lang="en-US" sz="1100" dirty="0" err="1">
                <a:latin typeface="+mn-lt"/>
                <a:cs typeface="Arial" panose="020B0604020202020204" pitchFamily="34" charset="0"/>
              </a:rPr>
              <a:t>cực</a:t>
            </a:r>
            <a:r>
              <a:rPr lang="en-US" sz="1100" dirty="0">
                <a:latin typeface="+mn-lt"/>
                <a:cs typeface="Arial" panose="020B0604020202020204" pitchFamily="34" charset="0"/>
              </a:rPr>
              <a:t> </a:t>
            </a:r>
            <a:r>
              <a:rPr lang="en-US" sz="1100" dirty="0" err="1">
                <a:latin typeface="+mn-lt"/>
                <a:cs typeface="Arial" panose="020B0604020202020204" pitchFamily="34" charset="0"/>
              </a:rPr>
              <a:t>hơn</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bi </a:t>
            </a:r>
            <a:r>
              <a:rPr lang="en-US" sz="1100" dirty="0" err="1">
                <a:latin typeface="+mn-lt"/>
                <a:cs typeface="Arial" panose="020B0604020202020204" pitchFamily="34" charset="0"/>
              </a:rPr>
              <a:t>quan</a:t>
            </a:r>
            <a:r>
              <a:rPr lang="en-US" sz="1100" dirty="0">
                <a:latin typeface="+mn-lt"/>
                <a:cs typeface="Arial" panose="020B0604020202020204" pitchFamily="34" charset="0"/>
              </a:rPr>
              <a:t>. </a:t>
            </a:r>
          </a:p>
        </p:txBody>
      </p:sp>
      <p:pic>
        <p:nvPicPr>
          <p:cNvPr id="4" name="Picture 3">
            <a:extLst>
              <a:ext uri="{FF2B5EF4-FFF2-40B4-BE49-F238E27FC236}">
                <a16:creationId xmlns:a16="http://schemas.microsoft.com/office/drawing/2014/main" id="{BB018548-357B-84CA-2142-211B91C61ADD}"/>
              </a:ext>
            </a:extLst>
          </p:cNvPr>
          <p:cNvPicPr>
            <a:picLocks noChangeAspect="1" noChangeArrowheads="1"/>
            <a:extLst>
              <a:ext uri="{84589F7E-364E-4C9E-8A38-B11213B215E9}">
                <a14:cameraTool xmlns:a14="http://schemas.microsoft.com/office/drawing/2010/main" cellRange="$B$4:$I$25"/>
              </a:ext>
            </a:extLst>
          </p:cNvPicPr>
          <p:nvPr/>
        </p:nvPicPr>
        <p:blipFill>
          <a:blip r:embed="rId3"/>
          <a:srcRect/>
          <a:stretch>
            <a:fillRect/>
          </a:stretch>
        </p:blipFill>
        <p:spPr bwMode="auto">
          <a:xfrm>
            <a:off x="942602" y="3429000"/>
            <a:ext cx="4726598" cy="29845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A7FCED2-EE23-9389-1173-75C4E9827825}"/>
              </a:ext>
            </a:extLst>
          </p:cNvPr>
          <p:cNvSpPr txBox="1"/>
          <p:nvPr/>
        </p:nvSpPr>
        <p:spPr>
          <a:xfrm>
            <a:off x="1028567" y="3063532"/>
            <a:ext cx="4640633" cy="307777"/>
          </a:xfrm>
          <a:prstGeom prst="rect">
            <a:avLst/>
          </a:prstGeom>
          <a:noFill/>
        </p:spPr>
        <p:txBody>
          <a:bodyPr wrap="square" rtlCol="0">
            <a:spAutoFit/>
          </a:bodyPr>
          <a:lstStyle/>
          <a:p>
            <a:r>
              <a:rPr lang="en-US" b="1" dirty="0" err="1">
                <a:solidFill>
                  <a:srgbClr val="CA7B53"/>
                </a:solidFill>
              </a:rPr>
              <a:t>Một</a:t>
            </a:r>
            <a:r>
              <a:rPr lang="en-US" b="1" dirty="0">
                <a:solidFill>
                  <a:srgbClr val="CA7B53"/>
                </a:solidFill>
              </a:rPr>
              <a:t> </a:t>
            </a:r>
            <a:r>
              <a:rPr lang="en-US" b="1" dirty="0" err="1">
                <a:solidFill>
                  <a:srgbClr val="CA7B53"/>
                </a:solidFill>
              </a:rPr>
              <a:t>số</a:t>
            </a:r>
            <a:r>
              <a:rPr lang="en-US" b="1" dirty="0">
                <a:solidFill>
                  <a:srgbClr val="CA7B53"/>
                </a:solidFill>
              </a:rPr>
              <a:t> </a:t>
            </a:r>
            <a:r>
              <a:rPr lang="en-US" b="1" dirty="0" err="1">
                <a:solidFill>
                  <a:srgbClr val="CA7B53"/>
                </a:solidFill>
              </a:rPr>
              <a:t>điểm</a:t>
            </a:r>
            <a:r>
              <a:rPr lang="en-US" b="1" dirty="0">
                <a:solidFill>
                  <a:srgbClr val="CA7B53"/>
                </a:solidFill>
              </a:rPr>
              <a:t> </a:t>
            </a:r>
            <a:r>
              <a:rPr lang="en-US" b="1" dirty="0" err="1">
                <a:solidFill>
                  <a:srgbClr val="CA7B53"/>
                </a:solidFill>
              </a:rPr>
              <a:t>nhấn</a:t>
            </a:r>
            <a:r>
              <a:rPr lang="en-US" b="1" dirty="0">
                <a:solidFill>
                  <a:srgbClr val="CA7B53"/>
                </a:solidFill>
              </a:rPr>
              <a:t> </a:t>
            </a:r>
            <a:r>
              <a:rPr lang="en-US" b="1" dirty="0" err="1">
                <a:solidFill>
                  <a:srgbClr val="CA7B53"/>
                </a:solidFill>
              </a:rPr>
              <a:t>vĩ</a:t>
            </a:r>
            <a:r>
              <a:rPr lang="en-US" b="1" dirty="0">
                <a:solidFill>
                  <a:srgbClr val="CA7B53"/>
                </a:solidFill>
              </a:rPr>
              <a:t> </a:t>
            </a:r>
            <a:r>
              <a:rPr lang="en-US" b="1" dirty="0" err="1">
                <a:solidFill>
                  <a:srgbClr val="CA7B53"/>
                </a:solidFill>
              </a:rPr>
              <a:t>mô</a:t>
            </a:r>
            <a:r>
              <a:rPr lang="en-US" b="1" dirty="0">
                <a:solidFill>
                  <a:srgbClr val="CA7B53"/>
                </a:solidFill>
              </a:rPr>
              <a:t> </a:t>
            </a:r>
            <a:r>
              <a:rPr lang="en-US" b="1" dirty="0" err="1">
                <a:solidFill>
                  <a:srgbClr val="CA7B53"/>
                </a:solidFill>
              </a:rPr>
              <a:t>chính</a:t>
            </a:r>
            <a:r>
              <a:rPr lang="en-US" b="1" dirty="0">
                <a:solidFill>
                  <a:srgbClr val="CA7B53"/>
                </a:solidFill>
              </a:rPr>
              <a:t> </a:t>
            </a:r>
            <a:r>
              <a:rPr lang="en-US" b="1" dirty="0" err="1">
                <a:solidFill>
                  <a:srgbClr val="CA7B53"/>
                </a:solidFill>
              </a:rPr>
              <a:t>trong</a:t>
            </a:r>
            <a:r>
              <a:rPr lang="en-US" b="1" dirty="0">
                <a:solidFill>
                  <a:srgbClr val="CA7B53"/>
                </a:solidFill>
              </a:rPr>
              <a:t> </a:t>
            </a:r>
            <a:r>
              <a:rPr lang="en-US" b="1" dirty="0" err="1">
                <a:solidFill>
                  <a:srgbClr val="CA7B53"/>
                </a:solidFill>
              </a:rPr>
              <a:t>tháng</a:t>
            </a:r>
            <a:r>
              <a:rPr lang="en-US" b="1" dirty="0">
                <a:solidFill>
                  <a:srgbClr val="CA7B53"/>
                </a:solidFill>
              </a:rPr>
              <a:t> 7/2026</a:t>
            </a:r>
          </a:p>
        </p:txBody>
      </p:sp>
      <p:sp>
        <p:nvSpPr>
          <p:cNvPr id="10" name="TextBox 9">
            <a:extLst>
              <a:ext uri="{FF2B5EF4-FFF2-40B4-BE49-F238E27FC236}">
                <a16:creationId xmlns:a16="http://schemas.microsoft.com/office/drawing/2014/main" id="{247788B7-0BA2-2989-F310-E75170DDCDE3}"/>
              </a:ext>
            </a:extLst>
          </p:cNvPr>
          <p:cNvSpPr txBox="1"/>
          <p:nvPr/>
        </p:nvSpPr>
        <p:spPr>
          <a:xfrm>
            <a:off x="4268608" y="6521854"/>
            <a:ext cx="1608490" cy="242246"/>
          </a:xfrm>
          <a:prstGeom prst="rect">
            <a:avLst/>
          </a:prstGeom>
          <a:noFill/>
        </p:spPr>
        <p:txBody>
          <a:bodyPr wrap="square">
            <a:spAutoFit/>
          </a:bodyPr>
          <a:lstStyle/>
          <a:p>
            <a:pPr marL="0" marR="127000" algn="ctr">
              <a:lnSpc>
                <a:spcPct val="115000"/>
              </a:lnSpc>
              <a:spcBef>
                <a:spcPts val="300"/>
              </a:spcBef>
              <a:spcAft>
                <a:spcPts val="300"/>
              </a:spcAft>
              <a:buNone/>
            </a:pPr>
            <a:r>
              <a:rPr lang="en-US" sz="900" i="1" dirty="0" err="1">
                <a:effectLst/>
                <a:latin typeface="Oxy Vietnam"/>
                <a:ea typeface="Oxy Vietnam"/>
                <a:cs typeface="Times New Roman" panose="02020603050405020304" pitchFamily="18" charset="0"/>
              </a:rPr>
              <a:t>Nguồn</a:t>
            </a:r>
            <a:r>
              <a:rPr lang="en-US" sz="900" i="1" dirty="0">
                <a:effectLst/>
                <a:latin typeface="Oxy Vietnam"/>
                <a:ea typeface="Oxy Vietnam"/>
                <a:cs typeface="Times New Roman" panose="02020603050405020304" pitchFamily="18" charset="0"/>
              </a:rPr>
              <a:t>: </a:t>
            </a:r>
            <a:r>
              <a:rPr lang="en-US" sz="900" i="1" dirty="0" err="1">
                <a:effectLst/>
                <a:latin typeface="Oxy Vietnam"/>
                <a:ea typeface="Oxy Vietnam"/>
                <a:cs typeface="Times New Roman" panose="02020603050405020304" pitchFamily="18" charset="0"/>
              </a:rPr>
              <a:t>Cục</a:t>
            </a:r>
            <a:r>
              <a:rPr lang="en-US" sz="900" i="1" dirty="0">
                <a:effectLst/>
                <a:latin typeface="Oxy Vietnam"/>
                <a:ea typeface="Oxy Vietnam"/>
                <a:cs typeface="Times New Roman" panose="02020603050405020304" pitchFamily="18" charset="0"/>
              </a:rPr>
              <a:t> </a:t>
            </a:r>
            <a:r>
              <a:rPr lang="en-US" sz="900" i="1" dirty="0" err="1">
                <a:effectLst/>
                <a:latin typeface="Oxy Vietnam"/>
                <a:ea typeface="Oxy Vietnam"/>
                <a:cs typeface="Times New Roman" panose="02020603050405020304" pitchFamily="18" charset="0"/>
              </a:rPr>
              <a:t>thống</a:t>
            </a:r>
            <a:r>
              <a:rPr lang="en-US" sz="900" i="1" dirty="0">
                <a:effectLst/>
                <a:latin typeface="Oxy Vietnam"/>
                <a:ea typeface="Oxy Vietnam"/>
                <a:cs typeface="Times New Roman" panose="02020603050405020304" pitchFamily="18" charset="0"/>
              </a:rPr>
              <a:t> </a:t>
            </a:r>
            <a:r>
              <a:rPr lang="en-US" sz="900" i="1" dirty="0" err="1">
                <a:effectLst/>
                <a:latin typeface="Oxy Vietnam"/>
                <a:ea typeface="Oxy Vietnam"/>
                <a:cs typeface="Times New Roman" panose="02020603050405020304" pitchFamily="18" charset="0"/>
              </a:rPr>
              <a:t>kê</a:t>
            </a:r>
            <a:endParaRPr lang="en-US" sz="900" i="1" dirty="0">
              <a:effectLst/>
              <a:latin typeface="Oxy Vietnam"/>
              <a:ea typeface="Oxy Vietnam"/>
              <a:cs typeface="Times New Roman" panose="02020603050405020304" pitchFamily="18" charset="0"/>
            </a:endParaRPr>
          </a:p>
        </p:txBody>
      </p:sp>
      <p:sp>
        <p:nvSpPr>
          <p:cNvPr id="20" name="TextBox 19">
            <a:extLst>
              <a:ext uri="{FF2B5EF4-FFF2-40B4-BE49-F238E27FC236}">
                <a16:creationId xmlns:a16="http://schemas.microsoft.com/office/drawing/2014/main" id="{2CA05D09-DA74-A13A-8FCD-2545E8C1983E}"/>
              </a:ext>
            </a:extLst>
          </p:cNvPr>
          <p:cNvSpPr txBox="1"/>
          <p:nvPr/>
        </p:nvSpPr>
        <p:spPr>
          <a:xfrm>
            <a:off x="10083763" y="6543284"/>
            <a:ext cx="2336800" cy="241348"/>
          </a:xfrm>
          <a:prstGeom prst="rect">
            <a:avLst/>
          </a:prstGeom>
          <a:noFill/>
        </p:spPr>
        <p:txBody>
          <a:bodyPr wrap="square">
            <a:spAutoFit/>
          </a:bodyPr>
          <a:lstStyle/>
          <a:p>
            <a:pPr marL="0" marR="127000" algn="ctr">
              <a:lnSpc>
                <a:spcPct val="115000"/>
              </a:lnSpc>
              <a:spcBef>
                <a:spcPts val="300"/>
              </a:spcBef>
              <a:spcAft>
                <a:spcPts val="300"/>
              </a:spcAft>
              <a:buNone/>
            </a:pPr>
            <a:r>
              <a:rPr lang="en-US" sz="900" i="1" dirty="0" err="1">
                <a:effectLst/>
                <a:latin typeface="Oxy Vietnam"/>
                <a:ea typeface="Oxy Vietnam"/>
                <a:cs typeface="Times New Roman" panose="02020603050405020304" pitchFamily="18" charset="0"/>
              </a:rPr>
              <a:t>Nguồn</a:t>
            </a:r>
            <a:r>
              <a:rPr lang="en-US" sz="900" i="1" dirty="0">
                <a:effectLst/>
                <a:latin typeface="Oxy Vietnam"/>
                <a:ea typeface="Oxy Vietnam"/>
                <a:cs typeface="Times New Roman" panose="02020603050405020304" pitchFamily="18" charset="0"/>
              </a:rPr>
              <a:t>: </a:t>
            </a:r>
            <a:r>
              <a:rPr lang="en-US" sz="900" i="1" dirty="0" err="1">
                <a:effectLst/>
                <a:latin typeface="Oxy Vietnam"/>
                <a:ea typeface="Oxy Vietnam"/>
                <a:cs typeface="Times New Roman" panose="02020603050405020304" pitchFamily="18" charset="0"/>
              </a:rPr>
              <a:t>FiinPro</a:t>
            </a:r>
            <a:r>
              <a:rPr lang="en-US" sz="900" i="1" dirty="0">
                <a:effectLst/>
                <a:latin typeface="Oxy Vietnam"/>
                <a:ea typeface="Oxy Vietnam"/>
                <a:cs typeface="Times New Roman" panose="02020603050405020304" pitchFamily="18" charset="0"/>
              </a:rPr>
              <a:t>, LPBA </a:t>
            </a:r>
            <a:r>
              <a:rPr lang="en-US" sz="900" i="1" dirty="0" err="1">
                <a:effectLst/>
                <a:latin typeface="Oxy Vietnam"/>
                <a:ea typeface="Oxy Vietnam"/>
                <a:cs typeface="Times New Roman" panose="02020603050405020304" pitchFamily="18" charset="0"/>
              </a:rPr>
              <a:t>tính</a:t>
            </a:r>
            <a:r>
              <a:rPr lang="en-US" sz="900" i="1" dirty="0">
                <a:effectLst/>
                <a:latin typeface="Oxy Vietnam"/>
                <a:ea typeface="Oxy Vietnam"/>
                <a:cs typeface="Times New Roman" panose="02020603050405020304" pitchFamily="18" charset="0"/>
              </a:rPr>
              <a:t> </a:t>
            </a:r>
            <a:r>
              <a:rPr lang="en-US" sz="900" i="1" dirty="0" err="1">
                <a:effectLst/>
                <a:latin typeface="Oxy Vietnam"/>
                <a:ea typeface="Oxy Vietnam"/>
                <a:cs typeface="Times New Roman" panose="02020603050405020304" pitchFamily="18" charset="0"/>
              </a:rPr>
              <a:t>toán</a:t>
            </a:r>
            <a:endParaRPr lang="en-US" sz="900" i="1" dirty="0">
              <a:effectLst/>
              <a:latin typeface="Oxy Vietnam"/>
              <a:ea typeface="Oxy Vietnam"/>
              <a:cs typeface="Times New Roman" panose="02020603050405020304" pitchFamily="18" charset="0"/>
            </a:endParaRPr>
          </a:p>
        </p:txBody>
      </p:sp>
      <p:pic>
        <p:nvPicPr>
          <p:cNvPr id="21" name="Picture 20">
            <a:extLst>
              <a:ext uri="{FF2B5EF4-FFF2-40B4-BE49-F238E27FC236}">
                <a16:creationId xmlns:a16="http://schemas.microsoft.com/office/drawing/2014/main" id="{F6E5F44E-DF31-FE25-E1B9-005B85231FD1}"/>
              </a:ext>
            </a:extLst>
          </p:cNvPr>
          <p:cNvPicPr>
            <a:picLocks noChangeAspect="1" noChangeArrowheads="1"/>
            <a:extLst>
              <a:ext uri="{84589F7E-364E-4C9E-8A38-B11213B215E9}">
                <a14:cameraTool xmlns:a14="http://schemas.microsoft.com/office/drawing/2010/main" cellRange="$E$2:$L$22" spid="_x0000_s2056"/>
              </a:ext>
            </a:extLst>
          </p:cNvPicPr>
          <p:nvPr/>
        </p:nvPicPr>
        <p:blipFill>
          <a:blip r:embed="rId4"/>
          <a:srcRect/>
          <a:stretch>
            <a:fillRect/>
          </a:stretch>
        </p:blipFill>
        <p:spPr bwMode="auto">
          <a:xfrm>
            <a:off x="6514214" y="3339031"/>
            <a:ext cx="5586393" cy="307447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42FCB4B-B209-4955-BD0B-87ED7C1E4F7B}"/>
              </a:ext>
            </a:extLst>
          </p:cNvPr>
          <p:cNvSpPr txBox="1"/>
          <p:nvPr/>
        </p:nvSpPr>
        <p:spPr>
          <a:xfrm>
            <a:off x="7283484" y="3082911"/>
            <a:ext cx="4640633" cy="307777"/>
          </a:xfrm>
          <a:prstGeom prst="rect">
            <a:avLst/>
          </a:prstGeom>
          <a:noFill/>
        </p:spPr>
        <p:txBody>
          <a:bodyPr wrap="square" rtlCol="0">
            <a:spAutoFit/>
          </a:bodyPr>
          <a:lstStyle/>
          <a:p>
            <a:r>
              <a:rPr lang="en-US" b="1" dirty="0">
                <a:solidFill>
                  <a:srgbClr val="CA7B53"/>
                </a:solidFill>
              </a:rPr>
              <a:t>KQKD </a:t>
            </a:r>
            <a:r>
              <a:rPr lang="en-US" b="1" dirty="0" err="1">
                <a:solidFill>
                  <a:srgbClr val="CA7B53"/>
                </a:solidFill>
              </a:rPr>
              <a:t>của</a:t>
            </a:r>
            <a:r>
              <a:rPr lang="en-US" b="1" dirty="0">
                <a:solidFill>
                  <a:srgbClr val="CA7B53"/>
                </a:solidFill>
              </a:rPr>
              <a:t> </a:t>
            </a:r>
            <a:r>
              <a:rPr lang="en-US" b="1" dirty="0" err="1">
                <a:solidFill>
                  <a:srgbClr val="CA7B53"/>
                </a:solidFill>
              </a:rPr>
              <a:t>các</a:t>
            </a:r>
            <a:r>
              <a:rPr lang="en-US" b="1" dirty="0">
                <a:solidFill>
                  <a:srgbClr val="CA7B53"/>
                </a:solidFill>
              </a:rPr>
              <a:t> </a:t>
            </a:r>
            <a:r>
              <a:rPr lang="en-US" b="1" dirty="0" err="1">
                <a:solidFill>
                  <a:srgbClr val="CA7B53"/>
                </a:solidFill>
              </a:rPr>
              <a:t>doanh</a:t>
            </a:r>
            <a:r>
              <a:rPr lang="en-US" b="1" dirty="0">
                <a:solidFill>
                  <a:srgbClr val="CA7B53"/>
                </a:solidFill>
              </a:rPr>
              <a:t> </a:t>
            </a:r>
            <a:r>
              <a:rPr lang="en-US" b="1" dirty="0" err="1">
                <a:solidFill>
                  <a:srgbClr val="CA7B53"/>
                </a:solidFill>
              </a:rPr>
              <a:t>nghiệp</a:t>
            </a:r>
            <a:r>
              <a:rPr lang="en-US" b="1" dirty="0">
                <a:solidFill>
                  <a:srgbClr val="CA7B53"/>
                </a:solidFill>
              </a:rPr>
              <a:t> </a:t>
            </a:r>
            <a:r>
              <a:rPr lang="en-US" b="1" dirty="0" err="1">
                <a:solidFill>
                  <a:srgbClr val="CA7B53"/>
                </a:solidFill>
              </a:rPr>
              <a:t>niêm</a:t>
            </a:r>
            <a:r>
              <a:rPr lang="en-US" b="1" dirty="0">
                <a:solidFill>
                  <a:srgbClr val="CA7B53"/>
                </a:solidFill>
              </a:rPr>
              <a:t> </a:t>
            </a:r>
            <a:r>
              <a:rPr lang="en-US" b="1" dirty="0" err="1">
                <a:solidFill>
                  <a:srgbClr val="CA7B53"/>
                </a:solidFill>
              </a:rPr>
              <a:t>yết</a:t>
            </a:r>
            <a:r>
              <a:rPr lang="en-US" b="1" dirty="0">
                <a:solidFill>
                  <a:srgbClr val="CA7B53"/>
                </a:solidFill>
              </a:rPr>
              <a:t> Q2/26</a:t>
            </a:r>
          </a:p>
        </p:txBody>
      </p:sp>
    </p:spTree>
    <p:extLst>
      <p:ext uri="{BB962C8B-B14F-4D97-AF65-F5344CB8AC3E}">
        <p14:creationId xmlns:p14="http://schemas.microsoft.com/office/powerpoint/2010/main" val="424015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EAB3A-3420-7594-E019-E30F28A0E6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239117-5003-28A3-7D85-ED2CC95CA43D}"/>
              </a:ext>
            </a:extLst>
          </p:cNvPr>
          <p:cNvSpPr txBox="1"/>
          <p:nvPr/>
        </p:nvSpPr>
        <p:spPr>
          <a:xfrm>
            <a:off x="545432" y="514290"/>
            <a:ext cx="262891" cy="400110"/>
          </a:xfrm>
          <a:prstGeom prst="rect">
            <a:avLst/>
          </a:prstGeom>
          <a:noFill/>
        </p:spPr>
        <p:txBody>
          <a:bodyPr wrap="square" rtlCol="0">
            <a:spAutoFit/>
          </a:bodyPr>
          <a:lstStyle/>
          <a:p>
            <a:r>
              <a:rPr lang="en-US" sz="2000" b="1" dirty="0">
                <a:solidFill>
                  <a:schemeClr val="bg1"/>
                </a:solidFill>
              </a:rPr>
              <a:t>1</a:t>
            </a:r>
          </a:p>
        </p:txBody>
      </p:sp>
      <p:graphicFrame>
        <p:nvGraphicFramePr>
          <p:cNvPr id="6" name="Table 5">
            <a:extLst>
              <a:ext uri="{FF2B5EF4-FFF2-40B4-BE49-F238E27FC236}">
                <a16:creationId xmlns:a16="http://schemas.microsoft.com/office/drawing/2014/main" id="{3B97D61C-9A11-EFF6-DB9E-777401605D41}"/>
              </a:ext>
            </a:extLst>
          </p:cNvPr>
          <p:cNvGraphicFramePr>
            <a:graphicFrameLocks noGrp="1"/>
          </p:cNvGraphicFramePr>
          <p:nvPr>
            <p:extLst>
              <p:ext uri="{D42A27DB-BD31-4B8C-83A1-F6EECF244321}">
                <p14:modId xmlns:p14="http://schemas.microsoft.com/office/powerpoint/2010/main" val="530562452"/>
              </p:ext>
            </p:extLst>
          </p:nvPr>
        </p:nvGraphicFramePr>
        <p:xfrm>
          <a:off x="932115" y="3808278"/>
          <a:ext cx="2240927" cy="2352997"/>
        </p:xfrm>
        <a:graphic>
          <a:graphicData uri="http://schemas.openxmlformats.org/drawingml/2006/table">
            <a:tbl>
              <a:tblPr firstRow="1" firstCol="1" bandRow="1">
                <a:tableStyleId>{69012ECD-51FC-41F1-AA8D-1B2483CD663E}</a:tableStyleId>
              </a:tblPr>
              <a:tblGrid>
                <a:gridCol w="666416">
                  <a:extLst>
                    <a:ext uri="{9D8B030D-6E8A-4147-A177-3AD203B41FA5}">
                      <a16:colId xmlns:a16="http://schemas.microsoft.com/office/drawing/2014/main" val="1638423902"/>
                    </a:ext>
                  </a:extLst>
                </a:gridCol>
                <a:gridCol w="994428">
                  <a:extLst>
                    <a:ext uri="{9D8B030D-6E8A-4147-A177-3AD203B41FA5}">
                      <a16:colId xmlns:a16="http://schemas.microsoft.com/office/drawing/2014/main" val="3720916255"/>
                    </a:ext>
                  </a:extLst>
                </a:gridCol>
                <a:gridCol w="580083">
                  <a:extLst>
                    <a:ext uri="{9D8B030D-6E8A-4147-A177-3AD203B41FA5}">
                      <a16:colId xmlns:a16="http://schemas.microsoft.com/office/drawing/2014/main" val="1059249219"/>
                    </a:ext>
                  </a:extLst>
                </a:gridCol>
              </a:tblGrid>
              <a:tr h="439795">
                <a:tc>
                  <a:txBody>
                    <a:bodyPr/>
                    <a:lstStyle/>
                    <a:p>
                      <a:pPr marL="0" marR="0" algn="ctr">
                        <a:lnSpc>
                          <a:spcPct val="115000"/>
                        </a:lnSpc>
                        <a:spcAft>
                          <a:spcPts val="1000"/>
                        </a:spcAft>
                        <a:buNone/>
                      </a:pPr>
                      <a:r>
                        <a:rPr lang="en-US" sz="1000" dirty="0" err="1">
                          <a:effectLst/>
                        </a:rPr>
                        <a:t>Cổ</a:t>
                      </a:r>
                      <a:r>
                        <a:rPr lang="en-US" sz="1000" dirty="0">
                          <a:effectLst/>
                        </a:rPr>
                        <a:t> </a:t>
                      </a:r>
                      <a:r>
                        <a:rPr lang="en-US" sz="1000" dirty="0" err="1">
                          <a:effectLst/>
                        </a:rPr>
                        <a:t>phiếu</a:t>
                      </a:r>
                      <a:endParaRPr lang="en-US" sz="1000" dirty="0">
                        <a:effectLst/>
                        <a:latin typeface="Oxy Vietnam"/>
                        <a:ea typeface="Oxy Vietnam"/>
                        <a:cs typeface="Times New Roman" panose="02020603050405020304" pitchFamily="18" charset="0"/>
                      </a:endParaRPr>
                    </a:p>
                  </a:txBody>
                  <a:tcPr marL="68580" marR="68580" marT="0" marB="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tcPr>
                </a:tc>
                <a:tc>
                  <a:txBody>
                    <a:bodyPr/>
                    <a:lstStyle/>
                    <a:p>
                      <a:pPr marL="0" marR="0" algn="ctr">
                        <a:lnSpc>
                          <a:spcPct val="115000"/>
                        </a:lnSpc>
                        <a:spcAft>
                          <a:spcPts val="1000"/>
                        </a:spcAft>
                        <a:buNone/>
                      </a:pPr>
                      <a:r>
                        <a:rPr lang="en-US" sz="1000" dirty="0" err="1">
                          <a:effectLst/>
                        </a:rPr>
                        <a:t>Nhóm</a:t>
                      </a:r>
                      <a:r>
                        <a:rPr lang="en-US" sz="1000" dirty="0">
                          <a:effectLst/>
                        </a:rPr>
                        <a:t> </a:t>
                      </a:r>
                      <a:r>
                        <a:rPr lang="en-US" sz="1000" dirty="0" err="1">
                          <a:effectLst/>
                        </a:rPr>
                        <a:t>ngành</a:t>
                      </a:r>
                      <a:endParaRPr lang="en-US" sz="1000" dirty="0">
                        <a:effectLst/>
                        <a:latin typeface="Oxy Vietnam"/>
                        <a:ea typeface="Oxy Vietnam"/>
                        <a:cs typeface="Times New Roman" panose="02020603050405020304" pitchFamily="18" charset="0"/>
                      </a:endParaRPr>
                    </a:p>
                  </a:txBody>
                  <a:tcPr marL="68580" marR="68580" marT="0" marB="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tcPr>
                </a:tc>
                <a:tc>
                  <a:txBody>
                    <a:bodyPr/>
                    <a:lstStyle/>
                    <a:p>
                      <a:pPr marL="0" marR="0" algn="ctr">
                        <a:lnSpc>
                          <a:spcPct val="115000"/>
                        </a:lnSpc>
                        <a:spcAft>
                          <a:spcPts val="1000"/>
                        </a:spcAft>
                        <a:buNone/>
                      </a:pPr>
                      <a:r>
                        <a:rPr lang="en-US" sz="1000" dirty="0">
                          <a:effectLst/>
                        </a:rPr>
                        <a:t>% NAV</a:t>
                      </a:r>
                      <a:endParaRPr lang="en-US" sz="1000" dirty="0">
                        <a:effectLst/>
                        <a:latin typeface="Oxy Vietnam"/>
                        <a:ea typeface="Oxy Vietnam"/>
                        <a:cs typeface="Times New Roman" panose="02020603050405020304" pitchFamily="18" charset="0"/>
                      </a:endParaRPr>
                    </a:p>
                  </a:txBody>
                  <a:tcPr marL="68580" marR="68580" marT="0" marB="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tcPr>
                </a:tc>
                <a:extLst>
                  <a:ext uri="{0D108BD9-81ED-4DB2-BD59-A6C34878D82A}">
                    <a16:rowId xmlns:a16="http://schemas.microsoft.com/office/drawing/2014/main" val="559794358"/>
                  </a:ext>
                </a:extLst>
              </a:tr>
              <a:tr h="382856">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VIC</a:t>
                      </a: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err="1">
                          <a:solidFill>
                            <a:schemeClr val="tx1"/>
                          </a:solidFill>
                          <a:effectLst/>
                          <a:latin typeface="+mn-lt"/>
                          <a:cs typeface="Arial"/>
                          <a:sym typeface="Arial"/>
                        </a:rPr>
                        <a:t>Bất</a:t>
                      </a:r>
                      <a:r>
                        <a:rPr lang="en-US" sz="1100" b="0" i="0" u="none" strike="noStrike" cap="none" dirty="0">
                          <a:solidFill>
                            <a:schemeClr val="tx1"/>
                          </a:solidFill>
                          <a:effectLst/>
                          <a:latin typeface="+mn-lt"/>
                          <a:cs typeface="Arial"/>
                          <a:sym typeface="Arial"/>
                        </a:rPr>
                        <a:t> </a:t>
                      </a:r>
                      <a:r>
                        <a:rPr lang="en-US" sz="1100" b="0" i="0" u="none" strike="noStrike" cap="none" dirty="0" err="1">
                          <a:solidFill>
                            <a:schemeClr val="tx1"/>
                          </a:solidFill>
                          <a:effectLst/>
                          <a:latin typeface="+mn-lt"/>
                          <a:cs typeface="Arial"/>
                          <a:sym typeface="Arial"/>
                        </a:rPr>
                        <a:t>động</a:t>
                      </a:r>
                      <a:r>
                        <a:rPr lang="en-US" sz="1100" b="0" i="0" u="none" strike="noStrike" cap="none" dirty="0">
                          <a:solidFill>
                            <a:schemeClr val="tx1"/>
                          </a:solidFill>
                          <a:effectLst/>
                          <a:latin typeface="+mn-lt"/>
                          <a:cs typeface="Arial"/>
                          <a:sym typeface="Arial"/>
                        </a:rPr>
                        <a:t> </a:t>
                      </a:r>
                      <a:r>
                        <a:rPr lang="en-US" sz="1100" b="0" i="0" u="none" strike="noStrike" cap="none" dirty="0" err="1">
                          <a:solidFill>
                            <a:schemeClr val="tx1"/>
                          </a:solidFill>
                          <a:effectLst/>
                          <a:latin typeface="+mn-lt"/>
                          <a:cs typeface="Arial"/>
                          <a:sym typeface="Arial"/>
                        </a:rPr>
                        <a:t>sản</a:t>
                      </a:r>
                      <a:endParaRPr lang="en-US" sz="1100" b="0" i="0" u="none" strike="noStrike" cap="none" dirty="0">
                        <a:solidFill>
                          <a:schemeClr val="tx1"/>
                        </a:solidFill>
                        <a:effectLst/>
                        <a:latin typeface="+mn-lt"/>
                        <a:cs typeface="Arial"/>
                        <a:sym typeface="Arial"/>
                      </a:endParaRP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a:solidFill>
                            <a:schemeClr val="tx1"/>
                          </a:solidFill>
                          <a:effectLst/>
                          <a:latin typeface="+mn-lt"/>
                          <a:cs typeface="Arial"/>
                          <a:sym typeface="Arial"/>
                        </a:rPr>
                        <a:t>7.02%</a:t>
                      </a:r>
                    </a:p>
                  </a:txBody>
                  <a:tcPr marL="9525" marR="9525" marT="9525" marB="0" anchor="b"/>
                </a:tc>
                <a:extLst>
                  <a:ext uri="{0D108BD9-81ED-4DB2-BD59-A6C34878D82A}">
                    <a16:rowId xmlns:a16="http://schemas.microsoft.com/office/drawing/2014/main" val="643323973"/>
                  </a:ext>
                </a:extLst>
              </a:tr>
              <a:tr h="377223">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TCB</a:t>
                      </a: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Ngân </a:t>
                      </a:r>
                      <a:r>
                        <a:rPr lang="en-US" sz="1100" b="0" i="0" u="none" strike="noStrike" cap="none" dirty="0" err="1">
                          <a:solidFill>
                            <a:schemeClr val="tx1"/>
                          </a:solidFill>
                          <a:effectLst/>
                          <a:latin typeface="+mn-lt"/>
                          <a:cs typeface="Arial"/>
                          <a:sym typeface="Arial"/>
                        </a:rPr>
                        <a:t>hàng</a:t>
                      </a:r>
                      <a:endParaRPr lang="en-US" sz="1100" b="0" i="0" u="none" strike="noStrike" cap="none" dirty="0">
                        <a:solidFill>
                          <a:schemeClr val="tx1"/>
                        </a:solidFill>
                        <a:effectLst/>
                        <a:latin typeface="+mn-lt"/>
                        <a:cs typeface="Arial"/>
                        <a:sym typeface="Arial"/>
                      </a:endParaRP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6.53%</a:t>
                      </a:r>
                    </a:p>
                  </a:txBody>
                  <a:tcPr marL="9525" marR="9525" marT="9525" marB="0" anchor="b"/>
                </a:tc>
                <a:extLst>
                  <a:ext uri="{0D108BD9-81ED-4DB2-BD59-A6C34878D82A}">
                    <a16:rowId xmlns:a16="http://schemas.microsoft.com/office/drawing/2014/main" val="3506915502"/>
                  </a:ext>
                </a:extLst>
              </a:tr>
              <a:tr h="377223">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a:solidFill>
                            <a:schemeClr val="tx1"/>
                          </a:solidFill>
                          <a:effectLst/>
                          <a:latin typeface="+mn-lt"/>
                          <a:cs typeface="Arial"/>
                          <a:sym typeface="Arial"/>
                        </a:rPr>
                        <a:t>HPG</a:t>
                      </a: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err="1">
                          <a:solidFill>
                            <a:schemeClr val="tx1"/>
                          </a:solidFill>
                          <a:effectLst/>
                          <a:latin typeface="+mn-lt"/>
                          <a:cs typeface="Arial"/>
                          <a:sym typeface="Arial"/>
                        </a:rPr>
                        <a:t>Thép</a:t>
                      </a:r>
                      <a:endParaRPr lang="en-US" sz="1100" b="0" i="0" u="none" strike="noStrike" cap="none" dirty="0">
                        <a:solidFill>
                          <a:schemeClr val="tx1"/>
                        </a:solidFill>
                        <a:effectLst/>
                        <a:latin typeface="+mn-lt"/>
                        <a:cs typeface="Arial"/>
                        <a:sym typeface="Arial"/>
                      </a:endParaRP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a:solidFill>
                            <a:schemeClr val="tx1"/>
                          </a:solidFill>
                          <a:effectLst/>
                          <a:latin typeface="+mn-lt"/>
                          <a:cs typeface="Arial"/>
                          <a:sym typeface="Arial"/>
                        </a:rPr>
                        <a:t>6.45%</a:t>
                      </a:r>
                    </a:p>
                  </a:txBody>
                  <a:tcPr marL="9525" marR="9525" marT="9525" marB="0" anchor="b"/>
                </a:tc>
                <a:extLst>
                  <a:ext uri="{0D108BD9-81ED-4DB2-BD59-A6C34878D82A}">
                    <a16:rowId xmlns:a16="http://schemas.microsoft.com/office/drawing/2014/main" val="3678231296"/>
                  </a:ext>
                </a:extLst>
              </a:tr>
              <a:tr h="398677">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a:solidFill>
                            <a:schemeClr val="tx1"/>
                          </a:solidFill>
                          <a:effectLst/>
                          <a:latin typeface="+mn-lt"/>
                          <a:cs typeface="Arial"/>
                          <a:sym typeface="Arial"/>
                        </a:rPr>
                        <a:t>VIB</a:t>
                      </a: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Ngân </a:t>
                      </a:r>
                      <a:r>
                        <a:rPr lang="en-US" sz="1100" b="0" i="0" u="none" strike="noStrike" cap="none" dirty="0" err="1">
                          <a:solidFill>
                            <a:schemeClr val="tx1"/>
                          </a:solidFill>
                          <a:effectLst/>
                          <a:latin typeface="+mn-lt"/>
                          <a:cs typeface="Arial"/>
                          <a:sym typeface="Arial"/>
                        </a:rPr>
                        <a:t>hàng</a:t>
                      </a:r>
                      <a:endParaRPr lang="en-US" sz="1100" b="0" i="0" u="none" strike="noStrike" cap="none" dirty="0">
                        <a:solidFill>
                          <a:schemeClr val="tx1"/>
                        </a:solidFill>
                        <a:effectLst/>
                        <a:latin typeface="+mn-lt"/>
                        <a:cs typeface="Arial"/>
                        <a:sym typeface="Arial"/>
                      </a:endParaRP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5.05%</a:t>
                      </a:r>
                    </a:p>
                  </a:txBody>
                  <a:tcPr marL="9525" marR="9525" marT="9525" marB="0" anchor="b"/>
                </a:tc>
                <a:extLst>
                  <a:ext uri="{0D108BD9-81ED-4DB2-BD59-A6C34878D82A}">
                    <a16:rowId xmlns:a16="http://schemas.microsoft.com/office/drawing/2014/main" val="1800510902"/>
                  </a:ext>
                </a:extLst>
              </a:tr>
              <a:tr h="377223">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a:solidFill>
                            <a:schemeClr val="tx1"/>
                          </a:solidFill>
                          <a:effectLst/>
                          <a:latin typeface="+mn-lt"/>
                          <a:cs typeface="Arial"/>
                          <a:sym typeface="Arial"/>
                        </a:rPr>
                        <a:t>VCB</a:t>
                      </a: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err="1">
                          <a:solidFill>
                            <a:schemeClr val="tx1"/>
                          </a:solidFill>
                          <a:effectLst/>
                          <a:latin typeface="+mn-lt"/>
                          <a:cs typeface="Arial"/>
                          <a:sym typeface="Arial"/>
                        </a:rPr>
                        <a:t>Ngân</a:t>
                      </a:r>
                      <a:r>
                        <a:rPr lang="en-US" sz="1100" b="0" i="0" u="none" strike="noStrike" cap="none" dirty="0">
                          <a:solidFill>
                            <a:schemeClr val="tx1"/>
                          </a:solidFill>
                          <a:effectLst/>
                          <a:latin typeface="+mn-lt"/>
                          <a:cs typeface="Arial"/>
                          <a:sym typeface="Arial"/>
                        </a:rPr>
                        <a:t> </a:t>
                      </a:r>
                      <a:r>
                        <a:rPr lang="en-US" sz="1100" b="0" i="0" u="none" strike="noStrike" cap="none" dirty="0" err="1">
                          <a:solidFill>
                            <a:schemeClr val="tx1"/>
                          </a:solidFill>
                          <a:effectLst/>
                          <a:latin typeface="+mn-lt"/>
                          <a:cs typeface="Arial"/>
                          <a:sym typeface="Arial"/>
                        </a:rPr>
                        <a:t>hàng</a:t>
                      </a:r>
                      <a:endParaRPr lang="en-US" sz="1100" b="0" i="0" u="none" strike="noStrike" cap="none" dirty="0">
                        <a:solidFill>
                          <a:schemeClr val="tx1"/>
                        </a:solidFill>
                        <a:effectLst/>
                        <a:latin typeface="+mn-lt"/>
                        <a:cs typeface="Arial"/>
                        <a:sym typeface="Arial"/>
                      </a:endParaRPr>
                    </a:p>
                  </a:txBody>
                  <a:tcPr marL="9525" marR="9525" marT="9525" marB="0" anchor="b"/>
                </a:tc>
                <a:tc>
                  <a:txBody>
                    <a:bodyPr/>
                    <a:lstStyle/>
                    <a:p>
                      <a:pPr marL="0" marR="0" algn="ctr" rtl="0" fontAlgn="b">
                        <a:lnSpc>
                          <a:spcPct val="150000"/>
                        </a:lnSpc>
                        <a:spcBef>
                          <a:spcPts val="300"/>
                        </a:spcBef>
                        <a:spcAft>
                          <a:spcPts val="300"/>
                        </a:spcAft>
                        <a:buClr>
                          <a:srgbClr val="000000"/>
                        </a:buClr>
                        <a:buFont typeface="Arial"/>
                        <a:buNone/>
                      </a:pPr>
                      <a:r>
                        <a:rPr lang="en-US" sz="1100" b="0" i="0" u="none" strike="noStrike" cap="none" dirty="0">
                          <a:solidFill>
                            <a:schemeClr val="tx1"/>
                          </a:solidFill>
                          <a:effectLst/>
                          <a:latin typeface="+mn-lt"/>
                          <a:cs typeface="Arial"/>
                          <a:sym typeface="Arial"/>
                        </a:rPr>
                        <a:t>4.25%</a:t>
                      </a:r>
                    </a:p>
                  </a:txBody>
                  <a:tcPr marL="9525" marR="9525" marT="9525" marB="0" anchor="b"/>
                </a:tc>
                <a:extLst>
                  <a:ext uri="{0D108BD9-81ED-4DB2-BD59-A6C34878D82A}">
                    <a16:rowId xmlns:a16="http://schemas.microsoft.com/office/drawing/2014/main" val="3945890967"/>
                  </a:ext>
                </a:extLst>
              </a:tr>
            </a:tbl>
          </a:graphicData>
        </a:graphic>
      </p:graphicFrame>
      <p:sp>
        <p:nvSpPr>
          <p:cNvPr id="16" name="TextBox 15">
            <a:extLst>
              <a:ext uri="{FF2B5EF4-FFF2-40B4-BE49-F238E27FC236}">
                <a16:creationId xmlns:a16="http://schemas.microsoft.com/office/drawing/2014/main" id="{553E5914-91D4-504E-E1E5-3E1689852C1B}"/>
              </a:ext>
            </a:extLst>
          </p:cNvPr>
          <p:cNvSpPr txBox="1"/>
          <p:nvPr/>
        </p:nvSpPr>
        <p:spPr>
          <a:xfrm>
            <a:off x="661218" y="3342327"/>
            <a:ext cx="2587413" cy="335156"/>
          </a:xfrm>
          <a:prstGeom prst="rect">
            <a:avLst/>
          </a:prstGeom>
          <a:noFill/>
        </p:spPr>
        <p:txBody>
          <a:bodyPr wrap="square">
            <a:spAutoFit/>
          </a:bodyPr>
          <a:lstStyle/>
          <a:p>
            <a:pPr marL="0" marR="0" algn="ctr">
              <a:lnSpc>
                <a:spcPct val="150000"/>
              </a:lnSpc>
              <a:spcBef>
                <a:spcPts val="300"/>
              </a:spcBef>
              <a:spcAft>
                <a:spcPts val="300"/>
              </a:spcAft>
              <a:buNone/>
            </a:pPr>
            <a:r>
              <a:rPr lang="en-US" sz="1200" b="1" dirty="0">
                <a:solidFill>
                  <a:schemeClr val="tx1"/>
                </a:solidFill>
                <a:effectLst/>
                <a:latin typeface="+mn-lt"/>
              </a:rPr>
              <a:t>TOP HOLDINGS</a:t>
            </a:r>
            <a:endParaRPr lang="en-US" sz="1200" b="1" dirty="0">
              <a:solidFill>
                <a:schemeClr val="tx1"/>
              </a:solidFill>
              <a:effectLst/>
              <a:latin typeface="+mn-lt"/>
              <a:ea typeface="Oxy Vietnam"/>
              <a:cs typeface="Times New Roman" panose="02020603050405020304" pitchFamily="18" charset="0"/>
            </a:endParaRPr>
          </a:p>
        </p:txBody>
      </p:sp>
      <p:sp>
        <p:nvSpPr>
          <p:cNvPr id="24" name="TextBox 23">
            <a:extLst>
              <a:ext uri="{FF2B5EF4-FFF2-40B4-BE49-F238E27FC236}">
                <a16:creationId xmlns:a16="http://schemas.microsoft.com/office/drawing/2014/main" id="{61A04FD8-6F4C-8C2B-227F-3549B94788D0}"/>
              </a:ext>
            </a:extLst>
          </p:cNvPr>
          <p:cNvSpPr txBox="1"/>
          <p:nvPr/>
        </p:nvSpPr>
        <p:spPr>
          <a:xfrm>
            <a:off x="3249380" y="3400484"/>
            <a:ext cx="2642864" cy="461665"/>
          </a:xfrm>
          <a:prstGeom prst="rect">
            <a:avLst/>
          </a:prstGeom>
          <a:noFill/>
        </p:spPr>
        <p:txBody>
          <a:bodyPr wrap="square">
            <a:spAutoFit/>
          </a:bodyPr>
          <a:lstStyle/>
          <a:p>
            <a:pPr algn="ctr"/>
            <a:r>
              <a:rPr lang="en-US" sz="1200" b="1" dirty="0">
                <a:solidFill>
                  <a:schemeClr val="tx1"/>
                </a:solidFill>
                <a:effectLst/>
                <a:latin typeface="+mn-lt"/>
                <a:ea typeface="Oxy Vietnam"/>
                <a:cs typeface="Arial" panose="020B0604020202020204" pitchFamily="34" charset="0"/>
              </a:rPr>
              <a:t>PHÂN BỔ TÀI SẢN TẠI NGÀY 31/7/2026</a:t>
            </a:r>
            <a:endParaRPr lang="en-US" sz="1200" dirty="0">
              <a:solidFill>
                <a:schemeClr val="tx1"/>
              </a:solidFill>
              <a:latin typeface="+mn-lt"/>
            </a:endParaRPr>
          </a:p>
        </p:txBody>
      </p:sp>
      <p:sp>
        <p:nvSpPr>
          <p:cNvPr id="8" name="Google Shape;7994;p341">
            <a:extLst>
              <a:ext uri="{FF2B5EF4-FFF2-40B4-BE49-F238E27FC236}">
                <a16:creationId xmlns:a16="http://schemas.microsoft.com/office/drawing/2014/main" id="{7426D1A5-25A7-4E01-AF5C-C2C997292EAF}"/>
              </a:ext>
            </a:extLst>
          </p:cNvPr>
          <p:cNvSpPr txBox="1">
            <a:spLocks/>
          </p:cNvSpPr>
          <p:nvPr/>
        </p:nvSpPr>
        <p:spPr>
          <a:xfrm>
            <a:off x="840786" y="414673"/>
            <a:ext cx="4786930" cy="491550"/>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2000"/>
              <a:buFont typeface="Arial"/>
              <a:buNone/>
              <a:defRPr sz="36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SzPts val="3600"/>
            </a:pPr>
            <a:r>
              <a:rPr lang="en-US" sz="1400" dirty="0">
                <a:solidFill>
                  <a:schemeClr val="dk1"/>
                </a:solidFill>
              </a:rPr>
              <a:t> 4. HOẠT ĐỘNG CỦA QUỸ MỞ LPLF TRONG THÁNG</a:t>
            </a:r>
          </a:p>
        </p:txBody>
      </p:sp>
      <p:sp>
        <p:nvSpPr>
          <p:cNvPr id="9" name="Google Shape;7994;p341">
            <a:extLst>
              <a:ext uri="{FF2B5EF4-FFF2-40B4-BE49-F238E27FC236}">
                <a16:creationId xmlns:a16="http://schemas.microsoft.com/office/drawing/2014/main" id="{1A4D62FE-D769-40D1-940A-BCDBC0C9DAD6}"/>
              </a:ext>
            </a:extLst>
          </p:cNvPr>
          <p:cNvSpPr txBox="1">
            <a:spLocks/>
          </p:cNvSpPr>
          <p:nvPr/>
        </p:nvSpPr>
        <p:spPr>
          <a:xfrm>
            <a:off x="6396771" y="414116"/>
            <a:ext cx="5315862" cy="491550"/>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2000"/>
              <a:buFont typeface="Arial"/>
              <a:buNone/>
              <a:defRPr sz="36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SzPts val="3600"/>
            </a:pPr>
            <a:r>
              <a:rPr lang="en-US" sz="1400" dirty="0">
                <a:solidFill>
                  <a:schemeClr val="dk1"/>
                </a:solidFill>
              </a:rPr>
              <a:t>5. NHẬN ĐỊNH THỊ TR</a:t>
            </a:r>
            <a:r>
              <a:rPr lang="vi-VN" sz="1400" dirty="0">
                <a:solidFill>
                  <a:schemeClr val="dk1"/>
                </a:solidFill>
              </a:rPr>
              <a:t>Ư</a:t>
            </a:r>
            <a:r>
              <a:rPr lang="en-US" sz="1400" dirty="0">
                <a:solidFill>
                  <a:schemeClr val="dk1"/>
                </a:solidFill>
              </a:rPr>
              <a:t>ỜNG VÀ KẾ HOẠCH THỜI GIAN TỚI</a:t>
            </a:r>
          </a:p>
        </p:txBody>
      </p:sp>
      <p:sp>
        <p:nvSpPr>
          <p:cNvPr id="3" name="Rectangle 2">
            <a:extLst>
              <a:ext uri="{FF2B5EF4-FFF2-40B4-BE49-F238E27FC236}">
                <a16:creationId xmlns:a16="http://schemas.microsoft.com/office/drawing/2014/main" id="{4FF36463-CA50-42DB-B9A6-708319DC8A02}"/>
              </a:ext>
            </a:extLst>
          </p:cNvPr>
          <p:cNvSpPr/>
          <p:nvPr/>
        </p:nvSpPr>
        <p:spPr>
          <a:xfrm>
            <a:off x="832313" y="943298"/>
            <a:ext cx="5028160" cy="2341410"/>
          </a:xfrm>
          <a:prstGeom prst="rect">
            <a:avLst/>
          </a:prstGeom>
        </p:spPr>
        <p:txBody>
          <a:bodyPr wrap="square">
            <a:spAutoFit/>
          </a:bodyPr>
          <a:lstStyle/>
          <a:p>
            <a:pPr algn="just">
              <a:lnSpc>
                <a:spcPct val="125000"/>
              </a:lnSpc>
              <a:spcBef>
                <a:spcPts val="600"/>
              </a:spcBef>
              <a:spcAft>
                <a:spcPts val="600"/>
              </a:spcAft>
              <a:tabLst>
                <a:tab pos="971550" algn="l"/>
                <a:tab pos="2160270" algn="l"/>
              </a:tabLst>
            </a:pPr>
            <a:r>
              <a:rPr lang="en-US" sz="1100" dirty="0">
                <a:latin typeface="+mn-lt"/>
                <a:ea typeface="Oxy Vietnam"/>
                <a:cs typeface="Arial" panose="020B0604020202020204" pitchFamily="34" charset="0"/>
              </a:rPr>
              <a:t>Trong </a:t>
            </a:r>
            <a:r>
              <a:rPr lang="en-US" sz="1100" dirty="0" err="1">
                <a:latin typeface="+mn-lt"/>
                <a:ea typeface="Oxy Vietnam"/>
                <a:cs typeface="Arial" panose="020B0604020202020204" pitchFamily="34" charset="0"/>
              </a:rPr>
              <a:t>tháng</a:t>
            </a:r>
            <a:r>
              <a:rPr lang="en-US" sz="1100" dirty="0">
                <a:latin typeface="+mn-lt"/>
                <a:ea typeface="Oxy Vietnam"/>
                <a:cs typeface="Arial" panose="020B0604020202020204" pitchFamily="34" charset="0"/>
              </a:rPr>
              <a:t> 7/2026, </a:t>
            </a:r>
            <a:r>
              <a:rPr lang="en-US" sz="1100" dirty="0" err="1">
                <a:latin typeface="+mn-lt"/>
                <a:ea typeface="Oxy Vietnam"/>
                <a:cs typeface="Arial" panose="020B0604020202020204" pitchFamily="34" charset="0"/>
              </a:rPr>
              <a:t>thanh</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khoản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thị</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trường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có</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cải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thiện</a:t>
            </a:r>
            <a:r>
              <a:rPr lang="en-US" sz="1100" dirty="0">
                <a:latin typeface="+mn-lt"/>
                <a:ea typeface="Oxy Vietnam"/>
                <a:cs typeface="Arial" panose="020B0604020202020204" pitchFamily="34" charset="0"/>
              </a:rPr>
              <a:t> so </a:t>
            </a:r>
            <a:r>
              <a:rPr lang="en-US" sz="1100" dirty="0" err="1">
                <a:latin typeface="+mn-lt"/>
                <a:ea typeface="Oxy Vietnam"/>
                <a:cs typeface="Arial" panose="020B0604020202020204" pitchFamily="34" charset="0"/>
              </a:rPr>
              <a:t>với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tháng</a:t>
            </a:r>
            <a:r>
              <a:rPr lang="en-US" sz="1100" dirty="0">
                <a:latin typeface="+mn-lt"/>
                <a:ea typeface="Oxy Vietnam"/>
                <a:cs typeface="Arial" panose="020B0604020202020204" pitchFamily="34" charset="0"/>
              </a:rPr>
              <a:t> 6 </a:t>
            </a:r>
            <a:r>
              <a:rPr lang="en-US" sz="1100" dirty="0" err="1">
                <a:latin typeface="+mn-lt"/>
                <a:ea typeface="Oxy Vietnam"/>
                <a:cs typeface="Arial" panose="020B0604020202020204" pitchFamily="34" charset="0"/>
              </a:rPr>
              <a:t>tuy</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nhiên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chưa</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đạt</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mốc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mà</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chúng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tôi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kỳ</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vọng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là</a:t>
            </a:r>
            <a:r>
              <a:rPr lang="en-US" sz="1100" dirty="0">
                <a:latin typeface="+mn-lt"/>
                <a:ea typeface="Oxy Vietnam"/>
                <a:cs typeface="Arial" panose="020B0604020202020204" pitchFamily="34" charset="0"/>
              </a:rPr>
              <a:t> 20.000 </a:t>
            </a:r>
            <a:r>
              <a:rPr lang="en-US" sz="1100" dirty="0" err="1">
                <a:latin typeface="+mn-lt"/>
                <a:ea typeface="Oxy Vietnam"/>
                <a:cs typeface="Arial" panose="020B0604020202020204" pitchFamily="34" charset="0"/>
              </a:rPr>
              <a:t>tỷ</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đồng</a:t>
            </a:r>
            <a:r>
              <a:rPr lang="en-US" sz="1100" dirty="0">
                <a:latin typeface="+mn-lt"/>
                <a:ea typeface="Oxy Vietnam"/>
                <a:cs typeface="Arial" panose="020B0604020202020204" pitchFamily="34" charset="0"/>
              </a:rPr>
              <a:t>/</a:t>
            </a:r>
            <a:r>
              <a:rPr lang="en-US" sz="1100" dirty="0" err="1">
                <a:latin typeface="+mn-lt"/>
                <a:ea typeface="Oxy Vietnam"/>
                <a:cs typeface="Arial" panose="020B0604020202020204" pitchFamily="34" charset="0"/>
              </a:rPr>
              <a:t>phiên</a:t>
            </a:r>
            <a:r>
              <a:rPr lang="en-US" sz="1100" dirty="0">
                <a:latin typeface="+mn-lt"/>
                <a:ea typeface="Oxy Vietnam"/>
                <a:cs typeface="Arial" panose="020B0604020202020204" pitchFamily="34" charset="0"/>
              </a:rPr>
              <a:t>. Do </a:t>
            </a:r>
            <a:r>
              <a:rPr lang="en-US" sz="1100" dirty="0" err="1">
                <a:latin typeface="+mn-lt"/>
                <a:ea typeface="Oxy Vietnam"/>
                <a:cs typeface="Arial" panose="020B0604020202020204" pitchFamily="34" charset="0"/>
              </a:rPr>
              <a:t>đã</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duy</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trì</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tỷ</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trọng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tiền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mặt</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cao</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từ</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trước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nên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Quỹ</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đã</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giải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ngân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vào</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những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phiên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giảm</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mạnh</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của</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thị</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trường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gia</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tăng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tỷ</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trọng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vào</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các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cổ</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phiếu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trong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danh</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mục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lõi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của</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Quỹ</a:t>
            </a:r>
            <a:r>
              <a:rPr lang="en-US" sz="1100" dirty="0">
                <a:latin typeface="+mn-lt"/>
                <a:ea typeface="Oxy Vietnam"/>
                <a:cs typeface="Arial" panose="020B0604020202020204" pitchFamily="34" charset="0"/>
              </a:rPr>
              <a:t>. Tuy </a:t>
            </a:r>
            <a:r>
              <a:rPr lang="en-US" sz="1100" dirty="0" err="1">
                <a:latin typeface="+mn-lt"/>
                <a:ea typeface="Oxy Vietnam"/>
                <a:cs typeface="Arial" panose="020B0604020202020204" pitchFamily="34" charset="0"/>
              </a:rPr>
              <a:t>vậy</a:t>
            </a:r>
            <a:r>
              <a:rPr lang="en-US" sz="1100" dirty="0">
                <a:latin typeface="+mn-lt"/>
                <a:ea typeface="Oxy Vietnam"/>
                <a:cs typeface="Arial" panose="020B0604020202020204" pitchFamily="34" charset="0"/>
              </a:rPr>
              <a:t>, do </a:t>
            </a:r>
            <a:r>
              <a:rPr lang="en-US" sz="1100" dirty="0" err="1">
                <a:latin typeface="+mn-lt"/>
                <a:ea typeface="Oxy Vietnam"/>
                <a:cs typeface="Arial" panose="020B0604020202020204" pitchFamily="34" charset="0"/>
              </a:rPr>
              <a:t>vấn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đề</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thanh</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khoản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trong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những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phiên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hồi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phục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chưa</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đảm</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bảo</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chúng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tôi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chủ</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động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chốt</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lời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với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một</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số</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cổ</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phiếu</a:t>
            </a:r>
            <a:r>
              <a:rPr lang="en-US" sz="1100" dirty="0">
                <a:latin typeface="+mn-lt"/>
                <a:ea typeface="Oxy Vietnam"/>
                <a:cs typeface="Arial" panose="020B0604020202020204" pitchFamily="34" charset="0"/>
              </a:rPr>
              <a:t> và </a:t>
            </a:r>
            <a:r>
              <a:rPr lang="en-US" sz="1100" dirty="0" err="1">
                <a:latin typeface="+mn-lt"/>
                <a:ea typeface="Oxy Vietnam"/>
                <a:cs typeface="Arial" panose="020B0604020202020204" pitchFamily="34" charset="0"/>
              </a:rPr>
              <a:t>chỉ</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duy</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trì</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tỷ</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trọng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cổ</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phiếu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trung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bình</a:t>
            </a:r>
            <a:r>
              <a:rPr lang="en-US" sz="1100" dirty="0">
                <a:latin typeface="+mn-lt"/>
                <a:ea typeface="Oxy Vietnam"/>
                <a:cs typeface="Arial" panose="020B0604020202020204" pitchFamily="34" charset="0"/>
              </a:rPr>
              <a:t> ở </a:t>
            </a:r>
            <a:r>
              <a:rPr lang="en-US" sz="1100" dirty="0" err="1">
                <a:solidFill>
                  <a:schemeClr val="tx1"/>
                </a:solidFill>
                <a:latin typeface="+mn-lt"/>
                <a:ea typeface="Oxy Vietnam"/>
                <a:cs typeface="Arial" panose="020B0604020202020204" pitchFamily="34" charset="0"/>
              </a:rPr>
              <a:t>mức</a:t>
            </a:r>
            <a:r>
              <a:rPr lang="en-US" sz="1100" dirty="0">
                <a:solidFill>
                  <a:schemeClr val="tx1"/>
                </a:solidFill>
                <a:latin typeface="+mn-lt"/>
                <a:ea typeface="Oxy Vietnam"/>
                <a:cs typeface="Arial" panose="020B0604020202020204" pitchFamily="34" charset="0"/>
              </a:rPr>
              <a:t> 42% </a:t>
            </a:r>
            <a:r>
              <a:rPr lang="en-US" sz="1100" dirty="0" err="1">
                <a:solidFill>
                  <a:schemeClr val="tx1"/>
                </a:solidFill>
                <a:latin typeface="+mn-lt"/>
                <a:ea typeface="Oxy Vietnam"/>
                <a:cs typeface="Arial" panose="020B0604020202020204" pitchFamily="34" charset="0"/>
              </a:rPr>
              <a:t>trong</a:t>
            </a:r>
            <a:r>
              <a:rPr lang="en-US" sz="1100" dirty="0">
                <a:solidFill>
                  <a:schemeClr val="tx1"/>
                </a:solidFill>
                <a:latin typeface="+mn-lt"/>
                <a:ea typeface="Oxy Vietnam"/>
                <a:cs typeface="Arial" panose="020B0604020202020204" pitchFamily="34" charset="0"/>
              </a:rPr>
              <a:t> </a:t>
            </a:r>
            <a:r>
              <a:rPr lang="en-US" sz="1100" dirty="0" err="1">
                <a:solidFill>
                  <a:schemeClr val="tx1"/>
                </a:solidFill>
                <a:latin typeface="+mn-lt"/>
                <a:ea typeface="Oxy Vietnam"/>
                <a:cs typeface="Arial" panose="020B0604020202020204" pitchFamily="34" charset="0"/>
              </a:rPr>
              <a:t>tháng</a:t>
            </a:r>
            <a:r>
              <a:rPr lang="en-US" sz="1100" dirty="0">
                <a:solidFill>
                  <a:schemeClr val="tx1"/>
                </a:solidFill>
                <a:latin typeface="+mn-lt"/>
                <a:ea typeface="Oxy Vietnam"/>
                <a:cs typeface="Arial" panose="020B0604020202020204" pitchFamily="34" charset="0"/>
              </a:rPr>
              <a:t>. </a:t>
            </a:r>
          </a:p>
          <a:p>
            <a:pPr algn="just">
              <a:lnSpc>
                <a:spcPct val="125000"/>
              </a:lnSpc>
              <a:spcBef>
                <a:spcPts val="600"/>
              </a:spcBef>
              <a:spcAft>
                <a:spcPts val="600"/>
              </a:spcAft>
              <a:tabLst>
                <a:tab pos="971550" algn="l"/>
                <a:tab pos="2160270" algn="l"/>
              </a:tabLst>
            </a:pPr>
            <a:r>
              <a:rPr lang="en-US" sz="1100" dirty="0" err="1">
                <a:latin typeface="+mn-lt"/>
                <a:ea typeface="Oxy Vietnam"/>
                <a:cs typeface="Arial" panose="020B0604020202020204" pitchFamily="34" charset="0"/>
              </a:rPr>
              <a:t>Việc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giải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ngân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đầu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tư</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tuân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thủ</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nguyên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tắc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nhắm</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vào</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các</a:t>
            </a:r>
            <a:r>
              <a:rPr lang="en-US" sz="1100" dirty="0">
                <a:latin typeface="+mn-lt"/>
                <a:ea typeface="Oxy Vietnam"/>
                <a:cs typeface="Arial" panose="020B0604020202020204" pitchFamily="34" charset="0"/>
              </a:rPr>
              <a:t> doanh </a:t>
            </a:r>
            <a:r>
              <a:rPr lang="en-US" sz="1100" dirty="0" err="1">
                <a:latin typeface="+mn-lt"/>
                <a:ea typeface="Oxy Vietnam"/>
                <a:cs typeface="Arial" panose="020B0604020202020204" pitchFamily="34" charset="0"/>
              </a:rPr>
              <a:t>nghiệp</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dẫn</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dầu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được</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hưởng</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lợi</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nhiều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từ</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yếu</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tố</a:t>
            </a:r>
            <a:r>
              <a:rPr lang="en-US" sz="1100" dirty="0">
                <a:latin typeface="+mn-lt"/>
                <a:ea typeface="Oxy Vietnam"/>
                <a:cs typeface="Arial" panose="020B0604020202020204" pitchFamily="34" charset="0"/>
              </a:rPr>
              <a:t> chính </a:t>
            </a:r>
            <a:r>
              <a:rPr lang="en-US" sz="1100" dirty="0" err="1">
                <a:latin typeface="+mn-lt"/>
                <a:ea typeface="Oxy Vietnam"/>
                <a:cs typeface="Arial" panose="020B0604020202020204" pitchFamily="34" charset="0"/>
              </a:rPr>
              <a:t>sách</a:t>
            </a:r>
            <a:r>
              <a:rPr lang="en-US" sz="1100" dirty="0">
                <a:latin typeface="+mn-lt"/>
                <a:ea typeface="Oxy Vietnam"/>
                <a:cs typeface="Arial" panose="020B0604020202020204" pitchFamily="34" charset="0"/>
              </a:rPr>
              <a:t> và </a:t>
            </a:r>
            <a:r>
              <a:rPr lang="en-US" sz="1100" dirty="0" err="1">
                <a:latin typeface="+mn-lt"/>
                <a:ea typeface="Oxy Vietnam"/>
                <a:cs typeface="Arial" panose="020B0604020202020204" pitchFamily="34" charset="0"/>
              </a:rPr>
              <a:t>kết</a:t>
            </a:r>
            <a:r>
              <a:rPr lang="en-US" sz="1100" dirty="0">
                <a:latin typeface="+mn-lt"/>
                <a:ea typeface="Oxy Vietnam"/>
                <a:cs typeface="Arial" panose="020B0604020202020204" pitchFamily="34" charset="0"/>
              </a:rPr>
              <a:t> </a:t>
            </a:r>
            <a:r>
              <a:rPr lang="en-US" sz="1100" dirty="0" err="1">
                <a:latin typeface="+mn-lt"/>
                <a:ea typeface="Oxy Vietnam"/>
                <a:cs typeface="Arial" panose="020B0604020202020204" pitchFamily="34" charset="0"/>
              </a:rPr>
              <a:t>quả</a:t>
            </a:r>
            <a:r>
              <a:rPr lang="en-US" sz="1100" dirty="0">
                <a:latin typeface="+mn-lt"/>
                <a:ea typeface="Oxy Vietnam"/>
                <a:cs typeface="Arial" panose="020B0604020202020204" pitchFamily="34" charset="0"/>
              </a:rPr>
              <a:t> kinh doanh </a:t>
            </a:r>
            <a:r>
              <a:rPr lang="en-US" sz="1100" dirty="0" err="1">
                <a:latin typeface="+mn-lt"/>
                <a:ea typeface="Oxy Vietnam"/>
                <a:cs typeface="Arial" panose="020B0604020202020204" pitchFamily="34" charset="0"/>
              </a:rPr>
              <a:t>như</a:t>
            </a:r>
            <a:r>
              <a:rPr lang="en-US" sz="1100" dirty="0">
                <a:latin typeface="+mn-lt"/>
                <a:ea typeface="Oxy Vietnam"/>
                <a:cs typeface="Arial" panose="020B0604020202020204" pitchFamily="34" charset="0"/>
              </a:rPr>
              <a:t> VIC (7,02%), TCB (6,53%), HPG (6,45%) VIB (5,05%) </a:t>
            </a:r>
            <a:r>
              <a:rPr lang="en-US" sz="1100" dirty="0" err="1">
                <a:latin typeface="+mn-lt"/>
                <a:ea typeface="Oxy Vietnam"/>
                <a:cs typeface="Arial" panose="020B0604020202020204" pitchFamily="34" charset="0"/>
              </a:rPr>
              <a:t>và</a:t>
            </a:r>
            <a:r>
              <a:rPr lang="en-US" sz="1100" dirty="0">
                <a:latin typeface="+mn-lt"/>
                <a:ea typeface="Oxy Vietnam"/>
                <a:cs typeface="Arial" panose="020B0604020202020204" pitchFamily="34" charset="0"/>
              </a:rPr>
              <a:t> VCB (4,25%).</a:t>
            </a:r>
            <a:endParaRPr lang="en-US" sz="1100" dirty="0">
              <a:solidFill>
                <a:srgbClr val="FF0000"/>
              </a:solidFill>
              <a:latin typeface="+mn-lt"/>
              <a:ea typeface="Oxy Vietnam"/>
              <a:cs typeface="Arial" panose="020B0604020202020204" pitchFamily="34" charset="0"/>
            </a:endParaRPr>
          </a:p>
        </p:txBody>
      </p:sp>
      <p:sp>
        <p:nvSpPr>
          <p:cNvPr id="4" name="Rectangle 3">
            <a:extLst>
              <a:ext uri="{FF2B5EF4-FFF2-40B4-BE49-F238E27FC236}">
                <a16:creationId xmlns:a16="http://schemas.microsoft.com/office/drawing/2014/main" id="{7E5CB3C4-C9CC-48C9-B96A-E06476BE344D}"/>
              </a:ext>
            </a:extLst>
          </p:cNvPr>
          <p:cNvSpPr/>
          <p:nvPr/>
        </p:nvSpPr>
        <p:spPr>
          <a:xfrm>
            <a:off x="6396770" y="914403"/>
            <a:ext cx="5490427" cy="4108817"/>
          </a:xfrm>
          <a:prstGeom prst="rect">
            <a:avLst/>
          </a:prstGeom>
        </p:spPr>
        <p:txBody>
          <a:bodyPr wrap="square" anchor="ctr">
            <a:spAutoFit/>
          </a:bodyPr>
          <a:lstStyle/>
          <a:p>
            <a:pPr algn="just">
              <a:spcBef>
                <a:spcPts val="600"/>
              </a:spcBef>
              <a:spcAft>
                <a:spcPts val="600"/>
              </a:spcAft>
            </a:pP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cuối</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7, </a:t>
            </a:r>
            <a:r>
              <a:rPr lang="en-US" sz="1100" dirty="0" err="1">
                <a:latin typeface="+mn-lt"/>
                <a:cs typeface="Arial" panose="020B0604020202020204" pitchFamily="34" charset="0"/>
              </a:rPr>
              <a:t>các</a:t>
            </a:r>
            <a:r>
              <a:rPr lang="en-US" sz="1100" dirty="0">
                <a:latin typeface="+mn-lt"/>
                <a:cs typeface="Arial" panose="020B0604020202020204" pitchFamily="34" charset="0"/>
              </a:rPr>
              <a:t> </a:t>
            </a:r>
            <a:r>
              <a:rPr lang="en-US" sz="1100" dirty="0" err="1">
                <a:latin typeface="+mn-lt"/>
                <a:cs typeface="Arial" panose="020B0604020202020204" pitchFamily="34" charset="0"/>
              </a:rPr>
              <a:t>nút</a:t>
            </a:r>
            <a:r>
              <a:rPr lang="en-US" sz="1100" dirty="0">
                <a:latin typeface="+mn-lt"/>
                <a:cs typeface="Arial" panose="020B0604020202020204" pitchFamily="34" charset="0"/>
              </a:rPr>
              <a:t> </a:t>
            </a:r>
            <a:r>
              <a:rPr lang="en-US" sz="1100" dirty="0" err="1">
                <a:latin typeface="+mn-lt"/>
                <a:cs typeface="Arial" panose="020B0604020202020204" pitchFamily="34" charset="0"/>
              </a:rPr>
              <a:t>thắt</a:t>
            </a:r>
            <a:r>
              <a:rPr lang="en-US" sz="1100" dirty="0">
                <a:latin typeface="+mn-lt"/>
                <a:cs typeface="Arial" panose="020B0604020202020204" pitchFamily="34" charset="0"/>
              </a:rPr>
              <a:t> </a:t>
            </a:r>
            <a:r>
              <a:rPr lang="en-US" sz="1100" dirty="0" err="1">
                <a:latin typeface="+mn-lt"/>
                <a:cs typeface="Arial" panose="020B0604020202020204" pitchFamily="34" charset="0"/>
              </a:rPr>
              <a:t>về</a:t>
            </a:r>
            <a:r>
              <a:rPr lang="en-US" sz="1100" dirty="0">
                <a:latin typeface="+mn-lt"/>
                <a:cs typeface="Arial" panose="020B0604020202020204" pitchFamily="34" charset="0"/>
              </a:rPr>
              <a:t> </a:t>
            </a:r>
            <a:r>
              <a:rPr lang="en-US" sz="1100" dirty="0" err="1">
                <a:latin typeface="+mn-lt"/>
                <a:cs typeface="Arial" panose="020B0604020202020204" pitchFamily="34" charset="0"/>
              </a:rPr>
              <a:t>vĩ</a:t>
            </a:r>
            <a:r>
              <a:rPr lang="en-US" sz="1100" dirty="0">
                <a:latin typeface="+mn-lt"/>
                <a:cs typeface="Arial" panose="020B0604020202020204" pitchFamily="34" charset="0"/>
              </a:rPr>
              <a:t> </a:t>
            </a:r>
            <a:r>
              <a:rPr lang="en-US" sz="1100" dirty="0" err="1">
                <a:latin typeface="+mn-lt"/>
                <a:cs typeface="Arial" panose="020B0604020202020204" pitchFamily="34" charset="0"/>
              </a:rPr>
              <a:t>mô</a:t>
            </a:r>
            <a:r>
              <a:rPr lang="en-US" sz="1100" dirty="0">
                <a:latin typeface="+mn-lt"/>
                <a:cs typeface="Arial" panose="020B0604020202020204" pitchFamily="34" charset="0"/>
              </a:rPr>
              <a:t> </a:t>
            </a:r>
            <a:r>
              <a:rPr lang="en-US" sz="1100" dirty="0" err="1">
                <a:latin typeface="+mn-lt"/>
                <a:cs typeface="Arial" panose="020B0604020202020204" pitchFamily="34" charset="0"/>
              </a:rPr>
              <a:t>đã</a:t>
            </a:r>
            <a:r>
              <a:rPr lang="en-US" sz="1100" dirty="0">
                <a:latin typeface="+mn-lt"/>
                <a:cs typeface="Arial" panose="020B0604020202020204" pitchFamily="34" charset="0"/>
              </a:rPr>
              <a:t> </a:t>
            </a:r>
            <a:r>
              <a:rPr lang="en-US" sz="1100" dirty="0" err="1">
                <a:latin typeface="+mn-lt"/>
                <a:cs typeface="Arial" panose="020B0604020202020204" pitchFamily="34" charset="0"/>
              </a:rPr>
              <a:t>có</a:t>
            </a:r>
            <a:r>
              <a:rPr lang="en-US" sz="1100" dirty="0">
                <a:latin typeface="+mn-lt"/>
                <a:cs typeface="Arial" panose="020B0604020202020204" pitchFamily="34" charset="0"/>
              </a:rPr>
              <a:t> </a:t>
            </a:r>
            <a:r>
              <a:rPr lang="en-US" sz="1100" dirty="0" err="1">
                <a:latin typeface="+mn-lt"/>
                <a:cs typeface="Arial" panose="020B0604020202020204" pitchFamily="34" charset="0"/>
              </a:rPr>
              <a:t>phần</a:t>
            </a:r>
            <a:r>
              <a:rPr lang="en-US" sz="1100" dirty="0">
                <a:latin typeface="+mn-lt"/>
                <a:cs typeface="Arial" panose="020B0604020202020204" pitchFamily="34" charset="0"/>
              </a:rPr>
              <a:t> </a:t>
            </a:r>
            <a:r>
              <a:rPr lang="en-US" sz="1100" dirty="0" err="1">
                <a:latin typeface="+mn-lt"/>
                <a:cs typeface="Arial" panose="020B0604020202020204" pitchFamily="34" charset="0"/>
              </a:rPr>
              <a:t>hạ</a:t>
            </a:r>
            <a:r>
              <a:rPr lang="en-US" sz="1100" dirty="0">
                <a:latin typeface="+mn-lt"/>
                <a:cs typeface="Arial" panose="020B0604020202020204" pitchFamily="34" charset="0"/>
              </a:rPr>
              <a:t> </a:t>
            </a:r>
            <a:r>
              <a:rPr lang="en-US" sz="1100" dirty="0" err="1">
                <a:latin typeface="+mn-lt"/>
                <a:cs typeface="Arial" panose="020B0604020202020204" pitchFamily="34" charset="0"/>
              </a:rPr>
              <a:t>nhiệt</a:t>
            </a:r>
            <a:r>
              <a:rPr lang="en-US" sz="1100" dirty="0">
                <a:latin typeface="+mn-lt"/>
                <a:cs typeface="Arial" panose="020B0604020202020204" pitchFamily="34" charset="0"/>
              </a:rPr>
              <a:t> </a:t>
            </a:r>
            <a:r>
              <a:rPr lang="en-US" sz="1100" dirty="0" err="1">
                <a:latin typeface="+mn-lt"/>
                <a:cs typeface="Arial" panose="020B0604020202020204" pitchFamily="34" charset="0"/>
              </a:rPr>
              <a:t>như</a:t>
            </a:r>
            <a:r>
              <a:rPr lang="en-US" sz="1100" dirty="0">
                <a:latin typeface="+mn-lt"/>
                <a:cs typeface="Arial" panose="020B0604020202020204" pitchFamily="34" charset="0"/>
              </a:rPr>
              <a:t> </a:t>
            </a:r>
            <a:r>
              <a:rPr lang="en-US" sz="1100" dirty="0" err="1">
                <a:latin typeface="+mn-lt"/>
                <a:cs typeface="Arial" panose="020B0604020202020204" pitchFamily="34" charset="0"/>
              </a:rPr>
              <a:t>lạm</a:t>
            </a:r>
            <a:r>
              <a:rPr lang="en-US" sz="1100" dirty="0">
                <a:latin typeface="+mn-lt"/>
                <a:cs typeface="Arial" panose="020B0604020202020204" pitchFamily="34" charset="0"/>
              </a:rPr>
              <a:t> </a:t>
            </a:r>
            <a:r>
              <a:rPr lang="en-US" sz="1100" dirty="0" err="1">
                <a:latin typeface="+mn-lt"/>
                <a:cs typeface="Arial" panose="020B0604020202020204" pitchFamily="34" charset="0"/>
              </a:rPr>
              <a:t>phát</a:t>
            </a:r>
            <a:r>
              <a:rPr lang="en-US" sz="1100" dirty="0">
                <a:latin typeface="+mn-lt"/>
                <a:cs typeface="Arial" panose="020B0604020202020204" pitchFamily="34" charset="0"/>
              </a:rPr>
              <a:t>, </a:t>
            </a:r>
            <a:r>
              <a:rPr lang="en-US" sz="1100" dirty="0" err="1">
                <a:latin typeface="+mn-lt"/>
                <a:cs typeface="Arial" panose="020B0604020202020204" pitchFamily="34" charset="0"/>
              </a:rPr>
              <a:t>thanh</a:t>
            </a:r>
            <a:r>
              <a:rPr lang="en-US" sz="1100" dirty="0">
                <a:latin typeface="+mn-lt"/>
                <a:cs typeface="Arial" panose="020B0604020202020204" pitchFamily="34" charset="0"/>
              </a:rPr>
              <a:t> </a:t>
            </a:r>
            <a:r>
              <a:rPr lang="en-US" sz="1100" dirty="0" err="1">
                <a:latin typeface="+mn-lt"/>
                <a:cs typeface="Arial" panose="020B0604020202020204" pitchFamily="34" charset="0"/>
              </a:rPr>
              <a:t>khoản</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chứng</a:t>
            </a:r>
            <a:r>
              <a:rPr lang="en-US" sz="1100" dirty="0">
                <a:latin typeface="+mn-lt"/>
                <a:cs typeface="Arial" panose="020B0604020202020204" pitchFamily="34" charset="0"/>
              </a:rPr>
              <a:t> </a:t>
            </a:r>
            <a:r>
              <a:rPr lang="en-US" sz="1100" dirty="0" err="1">
                <a:latin typeface="+mn-lt"/>
                <a:cs typeface="Arial" panose="020B0604020202020204" pitchFamily="34" charset="0"/>
              </a:rPr>
              <a:t>khoán</a:t>
            </a:r>
            <a:r>
              <a:rPr lang="en-US" sz="1100" dirty="0">
                <a:latin typeface="+mn-lt"/>
                <a:cs typeface="Arial" panose="020B0604020202020204" pitchFamily="34" charset="0"/>
              </a:rPr>
              <a:t> </a:t>
            </a:r>
            <a:r>
              <a:rPr lang="en-US" sz="1100" dirty="0" err="1">
                <a:latin typeface="+mn-lt"/>
                <a:cs typeface="Arial" panose="020B0604020202020204" pitchFamily="34" charset="0"/>
              </a:rPr>
              <a:t>lẫn</a:t>
            </a:r>
            <a:r>
              <a:rPr lang="en-US" sz="1100" dirty="0">
                <a:latin typeface="+mn-lt"/>
                <a:cs typeface="Arial" panose="020B0604020202020204" pitchFamily="34" charset="0"/>
              </a:rPr>
              <a:t> </a:t>
            </a:r>
            <a:r>
              <a:rPr lang="en-US" sz="1100" dirty="0" err="1">
                <a:latin typeface="+mn-lt"/>
                <a:cs typeface="Arial" panose="020B0604020202020204" pitchFamily="34" charset="0"/>
              </a:rPr>
              <a:t>hệ</a:t>
            </a:r>
            <a:r>
              <a:rPr lang="en-US" sz="1100" dirty="0">
                <a:latin typeface="+mn-lt"/>
                <a:cs typeface="Arial" panose="020B0604020202020204" pitchFamily="34" charset="0"/>
              </a:rPr>
              <a:t> </a:t>
            </a:r>
            <a:r>
              <a:rPr lang="en-US" sz="1100" dirty="0" err="1">
                <a:latin typeface="+mn-lt"/>
                <a:cs typeface="Arial" panose="020B0604020202020204" pitchFamily="34" charset="0"/>
              </a:rPr>
              <a:t>thống</a:t>
            </a:r>
            <a:r>
              <a:rPr lang="en-US" sz="1100" dirty="0">
                <a:latin typeface="+mn-lt"/>
                <a:cs typeface="Arial" panose="020B0604020202020204" pitchFamily="34" charset="0"/>
              </a:rPr>
              <a:t> </a:t>
            </a:r>
            <a:r>
              <a:rPr lang="en-US" sz="1100" dirty="0" err="1">
                <a:latin typeface="+mn-lt"/>
                <a:cs typeface="Arial" panose="020B0604020202020204" pitchFamily="34" charset="0"/>
              </a:rPr>
              <a:t>liên</a:t>
            </a:r>
            <a:r>
              <a:rPr lang="en-US" sz="1100" dirty="0">
                <a:latin typeface="+mn-lt"/>
                <a:cs typeface="Arial" panose="020B0604020202020204" pitchFamily="34" charset="0"/>
              </a:rPr>
              <a:t> </a:t>
            </a:r>
            <a:r>
              <a:rPr lang="en-US" sz="1100" dirty="0" err="1">
                <a:latin typeface="+mn-lt"/>
                <a:cs typeface="Arial" panose="020B0604020202020204" pitchFamily="34" charset="0"/>
              </a:rPr>
              <a:t>ngân</a:t>
            </a:r>
            <a:r>
              <a:rPr lang="en-US" sz="1100" dirty="0">
                <a:latin typeface="+mn-lt"/>
                <a:cs typeface="Arial" panose="020B0604020202020204" pitchFamily="34" charset="0"/>
              </a:rPr>
              <a:t> </a:t>
            </a:r>
            <a:r>
              <a:rPr lang="en-US" sz="1100" dirty="0" err="1">
                <a:latin typeface="+mn-lt"/>
                <a:cs typeface="Arial" panose="020B0604020202020204" pitchFamily="34" charset="0"/>
              </a:rPr>
              <a:t>hàng</a:t>
            </a:r>
            <a:r>
              <a:rPr lang="en-US" sz="1100" dirty="0">
                <a:latin typeface="+mn-lt"/>
                <a:cs typeface="Arial" panose="020B0604020202020204" pitchFamily="34" charset="0"/>
              </a:rPr>
              <a:t>. Tuy </a:t>
            </a:r>
            <a:r>
              <a:rPr lang="en-US" sz="1100" dirty="0" err="1">
                <a:latin typeface="+mn-lt"/>
                <a:cs typeface="Arial" panose="020B0604020202020204" pitchFamily="34" charset="0"/>
              </a:rPr>
              <a:t>vậy</a:t>
            </a:r>
            <a:r>
              <a:rPr lang="en-US" sz="1100" dirty="0">
                <a:latin typeface="+mn-lt"/>
                <a:cs typeface="Arial" panose="020B0604020202020204" pitchFamily="34" charset="0"/>
              </a:rPr>
              <a:t>, </a:t>
            </a:r>
            <a:r>
              <a:rPr lang="en-US" sz="1100" dirty="0" err="1">
                <a:latin typeface="+mn-lt"/>
                <a:cs typeface="Arial" panose="020B0604020202020204" pitchFamily="34" charset="0"/>
              </a:rPr>
              <a:t>cũng</a:t>
            </a:r>
            <a:r>
              <a:rPr lang="en-US" sz="1100" dirty="0">
                <a:latin typeface="+mn-lt"/>
                <a:cs typeface="Arial" panose="020B0604020202020204" pitchFamily="34" charset="0"/>
              </a:rPr>
              <a:t> </a:t>
            </a:r>
            <a:r>
              <a:rPr lang="en-US" sz="1100" dirty="0" err="1">
                <a:latin typeface="+mn-lt"/>
                <a:cs typeface="Arial" panose="020B0604020202020204" pitchFamily="34" charset="0"/>
              </a:rPr>
              <a:t>không</a:t>
            </a:r>
            <a:r>
              <a:rPr lang="en-US" sz="1100" dirty="0">
                <a:latin typeface="+mn-lt"/>
                <a:cs typeface="Arial" panose="020B0604020202020204" pitchFamily="34" charset="0"/>
              </a:rPr>
              <a:t> </a:t>
            </a:r>
            <a:r>
              <a:rPr lang="en-US" sz="1100" dirty="0" err="1">
                <a:latin typeface="+mn-lt"/>
                <a:cs typeface="Arial" panose="020B0604020202020204" pitchFamily="34" charset="0"/>
              </a:rPr>
              <a:t>thể</a:t>
            </a:r>
            <a:r>
              <a:rPr lang="en-US" sz="1100" dirty="0">
                <a:latin typeface="+mn-lt"/>
                <a:cs typeface="Arial" panose="020B0604020202020204" pitchFamily="34" charset="0"/>
              </a:rPr>
              <a:t> </a:t>
            </a:r>
            <a:r>
              <a:rPr lang="en-US" sz="1100" dirty="0" err="1">
                <a:latin typeface="+mn-lt"/>
                <a:cs typeface="Arial" panose="020B0604020202020204" pitchFamily="34" charset="0"/>
              </a:rPr>
              <a:t>vì</a:t>
            </a:r>
            <a:r>
              <a:rPr lang="en-US" sz="1100" dirty="0">
                <a:latin typeface="+mn-lt"/>
                <a:cs typeface="Arial" panose="020B0604020202020204" pitchFamily="34" charset="0"/>
              </a:rPr>
              <a:t> </a:t>
            </a:r>
            <a:r>
              <a:rPr lang="en-US" sz="1100" dirty="0" err="1">
                <a:latin typeface="+mn-lt"/>
                <a:cs typeface="Arial" panose="020B0604020202020204" pitchFamily="34" charset="0"/>
              </a:rPr>
              <a:t>thế</a:t>
            </a:r>
            <a:r>
              <a:rPr lang="en-US" sz="1100" dirty="0">
                <a:latin typeface="+mn-lt"/>
                <a:cs typeface="Arial" panose="020B0604020202020204" pitchFamily="34" charset="0"/>
              </a:rPr>
              <a:t> </a:t>
            </a:r>
            <a:r>
              <a:rPr lang="en-US" sz="1100" dirty="0" err="1">
                <a:latin typeface="+mn-lt"/>
                <a:cs typeface="Arial" panose="020B0604020202020204" pitchFamily="34" charset="0"/>
              </a:rPr>
              <a:t>mà</a:t>
            </a:r>
            <a:r>
              <a:rPr lang="en-US" sz="1100" dirty="0">
                <a:latin typeface="+mn-lt"/>
                <a:cs typeface="Arial" panose="020B0604020202020204" pitchFamily="34" charset="0"/>
              </a:rPr>
              <a:t> </a:t>
            </a:r>
            <a:r>
              <a:rPr lang="en-US" sz="1100" dirty="0" err="1">
                <a:latin typeface="+mn-lt"/>
                <a:cs typeface="Arial" panose="020B0604020202020204" pitchFamily="34" charset="0"/>
              </a:rPr>
              <a:t>quên</a:t>
            </a:r>
            <a:r>
              <a:rPr lang="en-US" sz="1100" dirty="0">
                <a:latin typeface="+mn-lt"/>
                <a:cs typeface="Arial" panose="020B0604020202020204" pitchFamily="34" charset="0"/>
              </a:rPr>
              <a:t> </a:t>
            </a:r>
            <a:r>
              <a:rPr lang="en-US" sz="1100" dirty="0" err="1">
                <a:latin typeface="+mn-lt"/>
                <a:cs typeface="Arial" panose="020B0604020202020204" pitchFamily="34" charset="0"/>
              </a:rPr>
              <a:t>đi</a:t>
            </a:r>
            <a:r>
              <a:rPr lang="en-US" sz="1100" dirty="0">
                <a:latin typeface="+mn-lt"/>
                <a:cs typeface="Arial" panose="020B0604020202020204" pitchFamily="34" charset="0"/>
              </a:rPr>
              <a:t> </a:t>
            </a:r>
            <a:r>
              <a:rPr lang="en-US" sz="1100" dirty="0" err="1">
                <a:latin typeface="+mn-lt"/>
                <a:cs typeface="Arial" panose="020B0604020202020204" pitchFamily="34" charset="0"/>
              </a:rPr>
              <a:t>câu</a:t>
            </a:r>
            <a:r>
              <a:rPr lang="en-US" sz="1100" dirty="0">
                <a:latin typeface="+mn-lt"/>
                <a:cs typeface="Arial" panose="020B0604020202020204" pitchFamily="34" charset="0"/>
              </a:rPr>
              <a:t> </a:t>
            </a:r>
            <a:r>
              <a:rPr lang="en-US" sz="1100" dirty="0" err="1">
                <a:latin typeface="+mn-lt"/>
                <a:cs typeface="Arial" panose="020B0604020202020204" pitchFamily="34" charset="0"/>
              </a:rPr>
              <a:t>chuyện</a:t>
            </a:r>
            <a:r>
              <a:rPr lang="en-US" sz="1100" dirty="0">
                <a:latin typeface="+mn-lt"/>
                <a:cs typeface="Arial" panose="020B0604020202020204" pitchFamily="34" charset="0"/>
              </a:rPr>
              <a:t> </a:t>
            </a:r>
            <a:r>
              <a:rPr lang="en-US" sz="1100" dirty="0" err="1">
                <a:latin typeface="+mn-lt"/>
                <a:cs typeface="Arial" panose="020B0604020202020204" pitchFamily="34" charset="0"/>
              </a:rPr>
              <a:t>mặt</a:t>
            </a:r>
            <a:r>
              <a:rPr lang="en-US" sz="1100" dirty="0">
                <a:latin typeface="+mn-lt"/>
                <a:cs typeface="Arial" panose="020B0604020202020204" pitchFamily="34" charset="0"/>
              </a:rPr>
              <a:t> </a:t>
            </a:r>
            <a:r>
              <a:rPr lang="en-US" sz="1100" dirty="0" err="1">
                <a:latin typeface="+mn-lt"/>
                <a:cs typeface="Arial" panose="020B0604020202020204" pitchFamily="34" charset="0"/>
              </a:rPr>
              <a:t>bằng</a:t>
            </a:r>
            <a:r>
              <a:rPr lang="en-US" sz="1100" dirty="0">
                <a:latin typeface="+mn-lt"/>
                <a:cs typeface="Arial" panose="020B0604020202020204" pitchFamily="34" charset="0"/>
              </a:rPr>
              <a:t> </a:t>
            </a:r>
            <a:r>
              <a:rPr lang="en-US" sz="1100" dirty="0" err="1">
                <a:latin typeface="+mn-lt"/>
                <a:cs typeface="Arial" panose="020B0604020202020204" pitchFamily="34" charset="0"/>
              </a:rPr>
              <a:t>lãi</a:t>
            </a:r>
            <a:r>
              <a:rPr lang="en-US" sz="1100" dirty="0">
                <a:latin typeface="+mn-lt"/>
                <a:cs typeface="Arial" panose="020B0604020202020204" pitchFamily="34" charset="0"/>
              </a:rPr>
              <a:t> </a:t>
            </a:r>
            <a:r>
              <a:rPr lang="en-US" sz="1100" dirty="0" err="1">
                <a:latin typeface="+mn-lt"/>
                <a:cs typeface="Arial" panose="020B0604020202020204" pitchFamily="34" charset="0"/>
              </a:rPr>
              <a:t>suất</a:t>
            </a:r>
            <a:r>
              <a:rPr lang="en-US" sz="1100" dirty="0">
                <a:latin typeface="+mn-lt"/>
                <a:cs typeface="Arial" panose="020B0604020202020204" pitchFamily="34" charset="0"/>
              </a:rPr>
              <a:t> </a:t>
            </a:r>
            <a:r>
              <a:rPr lang="en-US" sz="1100" dirty="0" err="1">
                <a:latin typeface="+mn-lt"/>
                <a:cs typeface="Arial" panose="020B0604020202020204" pitchFamily="34" charset="0"/>
              </a:rPr>
              <a:t>vẫn</a:t>
            </a:r>
            <a:r>
              <a:rPr lang="en-US" sz="1100" dirty="0">
                <a:latin typeface="+mn-lt"/>
                <a:cs typeface="Arial" panose="020B0604020202020204" pitchFamily="34" charset="0"/>
              </a:rPr>
              <a:t> </a:t>
            </a:r>
            <a:r>
              <a:rPr lang="en-US" sz="1100" dirty="0" err="1">
                <a:latin typeface="+mn-lt"/>
                <a:cs typeface="Arial" panose="020B0604020202020204" pitchFamily="34" charset="0"/>
              </a:rPr>
              <a:t>đang</a:t>
            </a:r>
            <a:r>
              <a:rPr lang="en-US" sz="1100" dirty="0">
                <a:latin typeface="+mn-lt"/>
                <a:cs typeface="Arial" panose="020B0604020202020204" pitchFamily="34" charset="0"/>
              </a:rPr>
              <a:t> </a:t>
            </a:r>
            <a:r>
              <a:rPr lang="en-US" sz="1100" dirty="0" err="1">
                <a:latin typeface="+mn-lt"/>
                <a:cs typeface="Arial" panose="020B0604020202020204" pitchFamily="34" charset="0"/>
              </a:rPr>
              <a:t>duy</a:t>
            </a:r>
            <a:r>
              <a:rPr lang="en-US" sz="1100" dirty="0">
                <a:latin typeface="+mn-lt"/>
                <a:cs typeface="Arial" panose="020B0604020202020204" pitchFamily="34" charset="0"/>
              </a:rPr>
              <a:t> </a:t>
            </a:r>
            <a:r>
              <a:rPr lang="en-US" sz="1100" dirty="0" err="1">
                <a:latin typeface="+mn-lt"/>
                <a:cs typeface="Arial" panose="020B0604020202020204" pitchFamily="34" charset="0"/>
              </a:rPr>
              <a:t>trì</a:t>
            </a:r>
            <a:r>
              <a:rPr lang="en-US" sz="1100" dirty="0">
                <a:latin typeface="+mn-lt"/>
                <a:cs typeface="Arial" panose="020B0604020202020204" pitchFamily="34" charset="0"/>
              </a:rPr>
              <a:t> ở </a:t>
            </a:r>
            <a:r>
              <a:rPr lang="en-US" sz="1100" dirty="0" err="1">
                <a:latin typeface="+mn-lt"/>
                <a:cs typeface="Arial" panose="020B0604020202020204" pitchFamily="34" charset="0"/>
              </a:rPr>
              <a:t>mức</a:t>
            </a:r>
            <a:r>
              <a:rPr lang="en-US" sz="1100" dirty="0">
                <a:latin typeface="+mn-lt"/>
                <a:cs typeface="Arial" panose="020B0604020202020204" pitchFamily="34" charset="0"/>
              </a:rPr>
              <a:t> </a:t>
            </a:r>
            <a:r>
              <a:rPr lang="en-US" sz="1100" dirty="0" err="1">
                <a:latin typeface="+mn-lt"/>
                <a:cs typeface="Arial" panose="020B0604020202020204" pitchFamily="34" charset="0"/>
              </a:rPr>
              <a:t>cao</a:t>
            </a:r>
            <a:r>
              <a:rPr lang="en-US" sz="1100" dirty="0">
                <a:latin typeface="+mn-lt"/>
                <a:cs typeface="Arial" panose="020B0604020202020204" pitchFamily="34" charset="0"/>
              </a:rPr>
              <a:t>, </a:t>
            </a:r>
            <a:r>
              <a:rPr lang="en-US" sz="1100" dirty="0" err="1">
                <a:latin typeface="+mn-lt"/>
                <a:cs typeface="Arial" panose="020B0604020202020204" pitchFamily="34" charset="0"/>
              </a:rPr>
              <a:t>đây</a:t>
            </a:r>
            <a:r>
              <a:rPr lang="en-US" sz="1100" dirty="0">
                <a:latin typeface="+mn-lt"/>
                <a:cs typeface="Arial" panose="020B0604020202020204" pitchFamily="34" charset="0"/>
              </a:rPr>
              <a:t> </a:t>
            </a:r>
            <a:r>
              <a:rPr lang="en-US" sz="1100" dirty="0" err="1">
                <a:latin typeface="+mn-lt"/>
                <a:cs typeface="Arial" panose="020B0604020202020204" pitchFamily="34" charset="0"/>
              </a:rPr>
              <a:t>vẫn</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rào</a:t>
            </a:r>
            <a:r>
              <a:rPr lang="en-US" sz="1100" dirty="0">
                <a:latin typeface="+mn-lt"/>
                <a:cs typeface="Arial" panose="020B0604020202020204" pitchFamily="34" charset="0"/>
              </a:rPr>
              <a:t> </a:t>
            </a:r>
            <a:r>
              <a:rPr lang="en-US" sz="1100" dirty="0" err="1">
                <a:latin typeface="+mn-lt"/>
                <a:cs typeface="Arial" panose="020B0604020202020204" pitchFamily="34" charset="0"/>
              </a:rPr>
              <a:t>cản</a:t>
            </a:r>
            <a:r>
              <a:rPr lang="en-US" sz="1100" dirty="0">
                <a:latin typeface="+mn-lt"/>
                <a:cs typeface="Arial" panose="020B0604020202020204" pitchFamily="34" charset="0"/>
              </a:rPr>
              <a:t> </a:t>
            </a:r>
            <a:r>
              <a:rPr lang="en-US" sz="1100" dirty="0" err="1">
                <a:latin typeface="+mn-lt"/>
                <a:cs typeface="Arial" panose="020B0604020202020204" pitchFamily="34" charset="0"/>
              </a:rPr>
              <a:t>lớn</a:t>
            </a:r>
            <a:r>
              <a:rPr lang="en-US" sz="1100" dirty="0">
                <a:latin typeface="+mn-lt"/>
                <a:cs typeface="Arial" panose="020B0604020202020204" pitchFamily="34" charset="0"/>
              </a:rPr>
              <a:t> </a:t>
            </a:r>
            <a:r>
              <a:rPr lang="en-US" sz="1100" dirty="0" err="1">
                <a:latin typeface="+mn-lt"/>
                <a:cs typeface="Arial" panose="020B0604020202020204" pitchFamily="34" charset="0"/>
              </a:rPr>
              <a:t>nhất</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a:t>
            </a:r>
            <a:r>
              <a:rPr lang="en-US" sz="1100" dirty="0" err="1">
                <a:latin typeface="+mn-lt"/>
                <a:cs typeface="Arial" panose="020B0604020202020204" pitchFamily="34" charset="0"/>
              </a:rPr>
              <a:t>thị</a:t>
            </a:r>
            <a:r>
              <a:rPr lang="en-US" sz="1100" dirty="0">
                <a:latin typeface="+mn-lt"/>
                <a:cs typeface="Arial" panose="020B0604020202020204" pitchFamily="34" charset="0"/>
              </a:rPr>
              <a:t> </a:t>
            </a:r>
            <a:r>
              <a:rPr lang="en-US" sz="1100" dirty="0" err="1">
                <a:latin typeface="+mn-lt"/>
                <a:cs typeface="Arial" panose="020B0604020202020204" pitchFamily="34" charset="0"/>
              </a:rPr>
              <a:t>trường</a:t>
            </a:r>
            <a:r>
              <a:rPr lang="en-US" sz="1100" dirty="0">
                <a:latin typeface="+mn-lt"/>
                <a:cs typeface="Arial" panose="020B0604020202020204" pitchFamily="34" charset="0"/>
              </a:rPr>
              <a:t> </a:t>
            </a:r>
            <a:r>
              <a:rPr lang="en-US" sz="1100" dirty="0" err="1">
                <a:latin typeface="+mn-lt"/>
                <a:cs typeface="Arial" panose="020B0604020202020204" pitchFamily="34" charset="0"/>
              </a:rPr>
              <a:t>khiến</a:t>
            </a:r>
            <a:r>
              <a:rPr lang="en-US" sz="1100" dirty="0">
                <a:latin typeface="+mn-lt"/>
                <a:cs typeface="Arial" panose="020B0604020202020204" pitchFamily="34" charset="0"/>
              </a:rPr>
              <a:t> </a:t>
            </a:r>
            <a:r>
              <a:rPr lang="en-US" sz="1100" dirty="0" err="1">
                <a:latin typeface="+mn-lt"/>
                <a:cs typeface="Arial" panose="020B0604020202020204" pitchFamily="34" charset="0"/>
              </a:rPr>
              <a:t>thanh</a:t>
            </a:r>
            <a:r>
              <a:rPr lang="en-US" sz="1100" dirty="0">
                <a:latin typeface="+mn-lt"/>
                <a:cs typeface="Arial" panose="020B0604020202020204" pitchFamily="34" charset="0"/>
              </a:rPr>
              <a:t> </a:t>
            </a:r>
            <a:r>
              <a:rPr lang="en-US" sz="1100" dirty="0" err="1">
                <a:latin typeface="+mn-lt"/>
                <a:cs typeface="Arial" panose="020B0604020202020204" pitchFamily="34" charset="0"/>
              </a:rPr>
              <a:t>khoản</a:t>
            </a:r>
            <a:r>
              <a:rPr lang="en-US" sz="1100" dirty="0">
                <a:latin typeface="+mn-lt"/>
                <a:cs typeface="Arial" panose="020B0604020202020204" pitchFamily="34" charset="0"/>
              </a:rPr>
              <a:t> </a:t>
            </a:r>
            <a:r>
              <a:rPr lang="en-US" sz="1100" dirty="0" err="1">
                <a:latin typeface="+mn-lt"/>
                <a:cs typeface="Arial" panose="020B0604020202020204" pitchFamily="34" charset="0"/>
              </a:rPr>
              <a:t>chưa</a:t>
            </a:r>
            <a:r>
              <a:rPr lang="en-US" sz="1100" dirty="0">
                <a:latin typeface="+mn-lt"/>
                <a:cs typeface="Arial" panose="020B0604020202020204" pitchFamily="34" charset="0"/>
              </a:rPr>
              <a:t> </a:t>
            </a:r>
            <a:r>
              <a:rPr lang="en-US" sz="1100" dirty="0" err="1">
                <a:latin typeface="+mn-lt"/>
                <a:cs typeface="Arial" panose="020B0604020202020204" pitchFamily="34" charset="0"/>
              </a:rPr>
              <a:t>đạt</a:t>
            </a:r>
            <a:r>
              <a:rPr lang="en-US" sz="1100" dirty="0">
                <a:latin typeface="+mn-lt"/>
                <a:cs typeface="Arial" panose="020B0604020202020204" pitchFamily="34" charset="0"/>
              </a:rPr>
              <a:t> </a:t>
            </a:r>
            <a:r>
              <a:rPr lang="en-US" sz="1100" dirty="0" err="1">
                <a:latin typeface="+mn-lt"/>
                <a:cs typeface="Arial" panose="020B0604020202020204" pitchFamily="34" charset="0"/>
              </a:rPr>
              <a:t>tiêu</a:t>
            </a:r>
            <a:r>
              <a:rPr lang="en-US" sz="1100" dirty="0">
                <a:latin typeface="+mn-lt"/>
                <a:cs typeface="Arial" panose="020B0604020202020204" pitchFamily="34" charset="0"/>
              </a:rPr>
              <a:t> </a:t>
            </a:r>
            <a:r>
              <a:rPr lang="en-US" sz="1100" dirty="0" err="1">
                <a:latin typeface="+mn-lt"/>
                <a:cs typeface="Arial" panose="020B0604020202020204" pitchFamily="34" charset="0"/>
              </a:rPr>
              <a:t>chí</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a:t>
            </a:r>
            <a:r>
              <a:rPr lang="en-US" sz="1100" dirty="0" err="1">
                <a:latin typeface="+mn-lt"/>
                <a:cs typeface="Arial" panose="020B0604020202020204" pitchFamily="34" charset="0"/>
              </a:rPr>
              <a:t>chúng</a:t>
            </a:r>
            <a:r>
              <a:rPr lang="en-US" sz="1100" dirty="0">
                <a:latin typeface="+mn-lt"/>
                <a:cs typeface="Arial" panose="020B0604020202020204" pitchFamily="34" charset="0"/>
              </a:rPr>
              <a:t> </a:t>
            </a:r>
            <a:r>
              <a:rPr lang="en-US" sz="1100" dirty="0" err="1">
                <a:latin typeface="+mn-lt"/>
                <a:cs typeface="Arial" panose="020B0604020202020204" pitchFamily="34" charset="0"/>
              </a:rPr>
              <a:t>tôi</a:t>
            </a:r>
            <a:r>
              <a:rPr lang="en-US" sz="1100" dirty="0">
                <a:latin typeface="+mn-lt"/>
                <a:cs typeface="Arial" panose="020B0604020202020204" pitchFamily="34" charset="0"/>
              </a:rPr>
              <a:t> </a:t>
            </a:r>
            <a:r>
              <a:rPr lang="en-US" sz="1100" dirty="0" err="1">
                <a:latin typeface="+mn-lt"/>
                <a:cs typeface="Arial" panose="020B0604020202020204" pitchFamily="34" charset="0"/>
              </a:rPr>
              <a:t>kỳ</a:t>
            </a:r>
            <a:r>
              <a:rPr lang="en-US" sz="1100" dirty="0">
                <a:latin typeface="+mn-lt"/>
                <a:cs typeface="Arial" panose="020B0604020202020204" pitchFamily="34" charset="0"/>
              </a:rPr>
              <a:t> </a:t>
            </a:r>
            <a:r>
              <a:rPr lang="en-US" sz="1100" dirty="0" err="1">
                <a:latin typeface="+mn-lt"/>
                <a:cs typeface="Arial" panose="020B0604020202020204" pitchFamily="34" charset="0"/>
              </a:rPr>
              <a:t>vọng</a:t>
            </a:r>
            <a:r>
              <a:rPr lang="en-US" sz="1100" dirty="0">
                <a:latin typeface="+mn-lt"/>
                <a:cs typeface="Arial" panose="020B0604020202020204" pitchFamily="34" charset="0"/>
              </a:rPr>
              <a:t> 20.000 </a:t>
            </a:r>
            <a:r>
              <a:rPr lang="en-US" sz="1100" dirty="0" err="1">
                <a:latin typeface="+mn-lt"/>
                <a:cs typeface="Arial" panose="020B0604020202020204" pitchFamily="34" charset="0"/>
              </a:rPr>
              <a:t>tỷ</a:t>
            </a:r>
            <a:r>
              <a:rPr lang="en-US" sz="1100" dirty="0">
                <a:latin typeface="+mn-lt"/>
                <a:cs typeface="Arial" panose="020B0604020202020204" pitchFamily="34" charset="0"/>
              </a:rPr>
              <a:t>/</a:t>
            </a:r>
            <a:r>
              <a:rPr lang="en-US" sz="1100" dirty="0" err="1">
                <a:latin typeface="+mn-lt"/>
                <a:cs typeface="Arial" panose="020B0604020202020204" pitchFamily="34" charset="0"/>
              </a:rPr>
              <a:t>phiên</a:t>
            </a:r>
            <a:r>
              <a:rPr lang="en-US" sz="1100" dirty="0">
                <a:latin typeface="+mn-lt"/>
                <a:cs typeface="Arial" panose="020B0604020202020204" pitchFamily="34" charset="0"/>
              </a:rPr>
              <a:t>. Do </a:t>
            </a:r>
            <a:r>
              <a:rPr lang="en-US" sz="1100" dirty="0" err="1">
                <a:latin typeface="+mn-lt"/>
                <a:cs typeface="Arial" panose="020B0604020202020204" pitchFamily="34" charset="0"/>
              </a:rPr>
              <a:t>vậy</a:t>
            </a:r>
            <a:r>
              <a:rPr lang="en-US" sz="1100" dirty="0">
                <a:latin typeface="+mn-lt"/>
                <a:cs typeface="Arial" panose="020B0604020202020204" pitchFamily="34" charset="0"/>
              </a:rPr>
              <a:t> </a:t>
            </a:r>
            <a:r>
              <a:rPr lang="en-US" sz="1100" dirty="0" err="1">
                <a:latin typeface="+mn-lt"/>
                <a:cs typeface="Arial" panose="020B0604020202020204" pitchFamily="34" charset="0"/>
              </a:rPr>
              <a:t>cẩn</a:t>
            </a:r>
            <a:r>
              <a:rPr lang="en-US" sz="1100" dirty="0">
                <a:latin typeface="+mn-lt"/>
                <a:cs typeface="Arial" panose="020B0604020202020204" pitchFamily="34" charset="0"/>
              </a:rPr>
              <a:t> </a:t>
            </a:r>
            <a:r>
              <a:rPr lang="en-US" sz="1100" dirty="0" err="1">
                <a:latin typeface="+mn-lt"/>
                <a:cs typeface="Arial" panose="020B0604020202020204" pitchFamily="34" charset="0"/>
              </a:rPr>
              <a:t>trọng</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a:t>
            </a:r>
            <a:r>
              <a:rPr lang="en-US" sz="1100" dirty="0" err="1">
                <a:latin typeface="+mn-lt"/>
                <a:cs typeface="Arial" panose="020B0604020202020204" pitchFamily="34" charset="0"/>
              </a:rPr>
              <a:t>không</a:t>
            </a:r>
            <a:r>
              <a:rPr lang="en-US" sz="1100" dirty="0">
                <a:latin typeface="+mn-lt"/>
                <a:cs typeface="Arial" panose="020B0604020202020204" pitchFamily="34" charset="0"/>
              </a:rPr>
              <a:t> </a:t>
            </a:r>
            <a:r>
              <a:rPr lang="en-US" sz="1100" dirty="0" err="1">
                <a:latin typeface="+mn-lt"/>
                <a:cs typeface="Arial" panose="020B0604020202020204" pitchFamily="34" charset="0"/>
              </a:rPr>
              <a:t>thừa</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giai</a:t>
            </a:r>
            <a:r>
              <a:rPr lang="en-US" sz="1100" dirty="0">
                <a:latin typeface="+mn-lt"/>
                <a:cs typeface="Arial" panose="020B0604020202020204" pitchFamily="34" charset="0"/>
              </a:rPr>
              <a:t> </a:t>
            </a:r>
            <a:r>
              <a:rPr lang="en-US" sz="1100" dirty="0" err="1">
                <a:latin typeface="+mn-lt"/>
                <a:cs typeface="Arial" panose="020B0604020202020204" pitchFamily="34" charset="0"/>
              </a:rPr>
              <a:t>đoạn</a:t>
            </a:r>
            <a:r>
              <a:rPr lang="en-US" sz="1100" dirty="0">
                <a:latin typeface="+mn-lt"/>
                <a:cs typeface="Arial" panose="020B0604020202020204" pitchFamily="34" charset="0"/>
              </a:rPr>
              <a:t> </a:t>
            </a:r>
            <a:r>
              <a:rPr lang="en-US" sz="1100" dirty="0" err="1">
                <a:latin typeface="+mn-lt"/>
                <a:cs typeface="Arial" panose="020B0604020202020204" pitchFamily="34" charset="0"/>
              </a:rPr>
              <a:t>hiện</a:t>
            </a:r>
            <a:r>
              <a:rPr lang="en-US" sz="1100" dirty="0">
                <a:latin typeface="+mn-lt"/>
                <a:cs typeface="Arial" panose="020B0604020202020204" pitchFamily="34" charset="0"/>
              </a:rPr>
              <a:t> </a:t>
            </a:r>
            <a:r>
              <a:rPr lang="en-US" sz="1100" dirty="0" err="1">
                <a:latin typeface="+mn-lt"/>
                <a:cs typeface="Arial" panose="020B0604020202020204" pitchFamily="34" charset="0"/>
              </a:rPr>
              <a:t>tại</a:t>
            </a:r>
            <a:r>
              <a:rPr lang="en-US" sz="1100" dirty="0">
                <a:latin typeface="+mn-lt"/>
                <a:cs typeface="Arial" panose="020B0604020202020204" pitchFamily="34" charset="0"/>
              </a:rPr>
              <a:t>. </a:t>
            </a:r>
          </a:p>
          <a:p>
            <a:pPr algn="just">
              <a:spcBef>
                <a:spcPts val="600"/>
              </a:spcBef>
              <a:spcAft>
                <a:spcPts val="600"/>
              </a:spcAft>
            </a:pPr>
            <a:r>
              <a:rPr lang="en-US" sz="1100" dirty="0" err="1">
                <a:latin typeface="+mn-lt"/>
                <a:cs typeface="Arial" panose="020B0604020202020204" pitchFamily="34" charset="0"/>
              </a:rPr>
              <a:t>Phần</a:t>
            </a:r>
            <a:r>
              <a:rPr lang="en-US" sz="1100" dirty="0">
                <a:latin typeface="+mn-lt"/>
                <a:cs typeface="Arial" panose="020B0604020202020204" pitchFamily="34" charset="0"/>
              </a:rPr>
              <a:t> </a:t>
            </a:r>
            <a:r>
              <a:rPr lang="en-US" sz="1100" dirty="0" err="1">
                <a:latin typeface="+mn-lt"/>
                <a:cs typeface="Arial" panose="020B0604020202020204" pitchFamily="34" charset="0"/>
              </a:rPr>
              <a:t>còn</a:t>
            </a:r>
            <a:r>
              <a:rPr lang="en-US" sz="1100" dirty="0">
                <a:latin typeface="+mn-lt"/>
                <a:cs typeface="Arial" panose="020B0604020202020204" pitchFamily="34" charset="0"/>
              </a:rPr>
              <a:t> </a:t>
            </a:r>
            <a:r>
              <a:rPr lang="en-US" sz="1100" dirty="0" err="1">
                <a:latin typeface="+mn-lt"/>
                <a:cs typeface="Arial" panose="020B0604020202020204" pitchFamily="34" charset="0"/>
              </a:rPr>
              <a:t>lại</a:t>
            </a:r>
            <a:r>
              <a:rPr lang="en-US" sz="1100" dirty="0">
                <a:latin typeface="+mn-lt"/>
                <a:cs typeface="Arial" panose="020B0604020202020204" pitchFamily="34" charset="0"/>
              </a:rPr>
              <a:t> </a:t>
            </a:r>
            <a:r>
              <a:rPr lang="en-US" sz="1100" dirty="0" err="1">
                <a:latin typeface="+mn-lt"/>
                <a:cs typeface="Arial" panose="020B0604020202020204" pitchFamily="34" charset="0"/>
              </a:rPr>
              <a:t>của</a:t>
            </a:r>
            <a:r>
              <a:rPr lang="en-US" sz="1100" dirty="0">
                <a:latin typeface="+mn-lt"/>
                <a:cs typeface="Arial" panose="020B0604020202020204" pitchFamily="34" charset="0"/>
              </a:rPr>
              <a:t> Quý 3 </a:t>
            </a:r>
            <a:r>
              <a:rPr lang="en-US" sz="1100" dirty="0" err="1">
                <a:latin typeface="+mn-lt"/>
                <a:cs typeface="Arial" panose="020B0604020202020204" pitchFamily="34" charset="0"/>
              </a:rPr>
              <a:t>có</a:t>
            </a:r>
            <a:r>
              <a:rPr lang="en-US" sz="1100" dirty="0">
                <a:latin typeface="+mn-lt"/>
                <a:cs typeface="Arial" panose="020B0604020202020204" pitchFamily="34" charset="0"/>
              </a:rPr>
              <a:t> </a:t>
            </a:r>
            <a:r>
              <a:rPr lang="en-US" sz="1100" dirty="0" err="1">
                <a:latin typeface="+mn-lt"/>
                <a:cs typeface="Arial" panose="020B0604020202020204" pitchFamily="34" charset="0"/>
              </a:rPr>
              <a:t>tương</a:t>
            </a:r>
            <a:r>
              <a:rPr lang="en-US" sz="1100" dirty="0">
                <a:latin typeface="+mn-lt"/>
                <a:cs typeface="Arial" panose="020B0604020202020204" pitchFamily="34" charset="0"/>
              </a:rPr>
              <a:t> </a:t>
            </a:r>
            <a:r>
              <a:rPr lang="en-US" sz="1100" dirty="0" err="1">
                <a:latin typeface="+mn-lt"/>
                <a:cs typeface="Arial" panose="020B0604020202020204" pitchFamily="34" charset="0"/>
              </a:rPr>
              <a:t>đối</a:t>
            </a:r>
            <a:r>
              <a:rPr lang="en-US" sz="1100" dirty="0">
                <a:latin typeface="+mn-lt"/>
                <a:cs typeface="Arial" panose="020B0604020202020204" pitchFamily="34" charset="0"/>
              </a:rPr>
              <a:t>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sự</a:t>
            </a:r>
            <a:r>
              <a:rPr lang="en-US" sz="1100" dirty="0">
                <a:latin typeface="+mn-lt"/>
                <a:cs typeface="Arial" panose="020B0604020202020204" pitchFamily="34" charset="0"/>
              </a:rPr>
              <a:t> </a:t>
            </a:r>
            <a:r>
              <a:rPr lang="en-US" sz="1100" dirty="0" err="1">
                <a:latin typeface="+mn-lt"/>
                <a:cs typeface="Arial" panose="020B0604020202020204" pitchFamily="34" charset="0"/>
              </a:rPr>
              <a:t>kiện</a:t>
            </a:r>
            <a:r>
              <a:rPr lang="en-US" sz="1100" dirty="0">
                <a:latin typeface="+mn-lt"/>
                <a:cs typeface="Arial" panose="020B0604020202020204" pitchFamily="34" charset="0"/>
              </a:rPr>
              <a:t> </a:t>
            </a:r>
            <a:r>
              <a:rPr lang="en-US" sz="1100" dirty="0" err="1">
                <a:latin typeface="+mn-lt"/>
                <a:cs typeface="Arial" panose="020B0604020202020204" pitchFamily="34" charset="0"/>
              </a:rPr>
              <a:t>như</a:t>
            </a:r>
            <a:r>
              <a:rPr lang="en-US" sz="1100" dirty="0">
                <a:latin typeface="+mn-lt"/>
                <a:cs typeface="Arial" panose="020B0604020202020204" pitchFamily="34" charset="0"/>
              </a:rPr>
              <a:t> </a:t>
            </a:r>
            <a:r>
              <a:rPr lang="en-US" sz="1100" dirty="0" err="1">
                <a:latin typeface="+mn-lt"/>
                <a:cs typeface="Arial" panose="020B0604020202020204" pitchFamily="34" charset="0"/>
              </a:rPr>
              <a:t>Đàm</a:t>
            </a:r>
            <a:r>
              <a:rPr lang="en-US" sz="1100" dirty="0">
                <a:latin typeface="+mn-lt"/>
                <a:cs typeface="Arial" panose="020B0604020202020204" pitchFamily="34" charset="0"/>
              </a:rPr>
              <a:t> </a:t>
            </a:r>
            <a:r>
              <a:rPr lang="en-US" sz="1100" dirty="0" err="1">
                <a:latin typeface="+mn-lt"/>
                <a:cs typeface="Arial" panose="020B0604020202020204" pitchFamily="34" charset="0"/>
              </a:rPr>
              <a:t>phán</a:t>
            </a:r>
            <a:r>
              <a:rPr lang="en-US" sz="1100" dirty="0">
                <a:latin typeface="+mn-lt"/>
                <a:cs typeface="Arial" panose="020B0604020202020204" pitchFamily="34" charset="0"/>
              </a:rPr>
              <a:t> </a:t>
            </a:r>
            <a:r>
              <a:rPr lang="en-US" sz="1100" dirty="0" err="1">
                <a:latin typeface="+mn-lt"/>
                <a:cs typeface="Arial" panose="020B0604020202020204" pitchFamily="34" charset="0"/>
              </a:rPr>
              <a:t>Mỹ</a:t>
            </a:r>
            <a:r>
              <a:rPr lang="en-US" sz="1100" dirty="0">
                <a:latin typeface="+mn-lt"/>
                <a:cs typeface="Arial" panose="020B0604020202020204" pitchFamily="34" charset="0"/>
              </a:rPr>
              <a:t> </a:t>
            </a:r>
            <a:r>
              <a:rPr lang="en-US" sz="1100" dirty="0" err="1">
                <a:latin typeface="+mn-lt"/>
                <a:cs typeface="Arial" panose="020B0604020202020204" pitchFamily="34" charset="0"/>
              </a:rPr>
              <a:t>và</a:t>
            </a:r>
            <a:r>
              <a:rPr lang="en-US" sz="1100" dirty="0">
                <a:latin typeface="+mn-lt"/>
                <a:cs typeface="Arial" panose="020B0604020202020204" pitchFamily="34" charset="0"/>
              </a:rPr>
              <a:t> Iran </a:t>
            </a:r>
            <a:r>
              <a:rPr lang="en-US" sz="1100" dirty="0" err="1">
                <a:latin typeface="+mn-lt"/>
                <a:cs typeface="Arial" panose="020B0604020202020204" pitchFamily="34" charset="0"/>
              </a:rPr>
              <a:t>đang</a:t>
            </a:r>
            <a:r>
              <a:rPr lang="en-US" sz="1100" dirty="0">
                <a:latin typeface="+mn-lt"/>
                <a:cs typeface="Arial" panose="020B0604020202020204" pitchFamily="34" charset="0"/>
              </a:rPr>
              <a:t> </a:t>
            </a:r>
            <a:r>
              <a:rPr lang="en-US" sz="1100" dirty="0" err="1">
                <a:latin typeface="+mn-lt"/>
                <a:cs typeface="Arial" panose="020B0604020202020204" pitchFamily="34" charset="0"/>
              </a:rPr>
              <a:t>có</a:t>
            </a:r>
            <a:r>
              <a:rPr lang="en-US" sz="1100" dirty="0">
                <a:latin typeface="+mn-lt"/>
                <a:cs typeface="Arial" panose="020B0604020202020204" pitchFamily="34" charset="0"/>
              </a:rPr>
              <a:t> </a:t>
            </a:r>
            <a:r>
              <a:rPr lang="en-US" sz="1100" dirty="0" err="1">
                <a:latin typeface="+mn-lt"/>
                <a:cs typeface="Arial" panose="020B0604020202020204" pitchFamily="34" charset="0"/>
              </a:rPr>
              <a:t>tiến</a:t>
            </a:r>
            <a:r>
              <a:rPr lang="en-US" sz="1100" dirty="0">
                <a:latin typeface="+mn-lt"/>
                <a:cs typeface="Arial" panose="020B0604020202020204" pitchFamily="34" charset="0"/>
              </a:rPr>
              <a:t> </a:t>
            </a:r>
            <a:r>
              <a:rPr lang="en-US" sz="1100" dirty="0" err="1">
                <a:latin typeface="+mn-lt"/>
                <a:cs typeface="Arial" panose="020B0604020202020204" pitchFamily="34" charset="0"/>
              </a:rPr>
              <a:t>triển</a:t>
            </a:r>
            <a:r>
              <a:rPr lang="en-US" sz="1100" dirty="0">
                <a:latin typeface="+mn-lt"/>
                <a:cs typeface="Arial" panose="020B0604020202020204" pitchFamily="34" charset="0"/>
              </a:rPr>
              <a:t>, FED </a:t>
            </a:r>
            <a:r>
              <a:rPr lang="en-US" sz="1100" dirty="0" err="1">
                <a:latin typeface="+mn-lt"/>
                <a:cs typeface="Arial" panose="020B0604020202020204" pitchFamily="34" charset="0"/>
              </a:rPr>
              <a:t>được</a:t>
            </a:r>
            <a:r>
              <a:rPr lang="en-US" sz="1100" dirty="0">
                <a:latin typeface="+mn-lt"/>
                <a:cs typeface="Arial" panose="020B0604020202020204" pitchFamily="34" charset="0"/>
              </a:rPr>
              <a:t> </a:t>
            </a:r>
            <a:r>
              <a:rPr lang="en-US" sz="1100" dirty="0" err="1">
                <a:latin typeface="+mn-lt"/>
                <a:cs typeface="Arial" panose="020B0604020202020204" pitchFamily="34" charset="0"/>
              </a:rPr>
              <a:t>dự</a:t>
            </a:r>
            <a:r>
              <a:rPr lang="en-US" sz="1100" dirty="0">
                <a:latin typeface="+mn-lt"/>
                <a:cs typeface="Arial" panose="020B0604020202020204" pitchFamily="34" charset="0"/>
              </a:rPr>
              <a:t> </a:t>
            </a:r>
            <a:r>
              <a:rPr lang="en-US" sz="1100" dirty="0" err="1">
                <a:latin typeface="+mn-lt"/>
                <a:cs typeface="Arial" panose="020B0604020202020204" pitchFamily="34" charset="0"/>
              </a:rPr>
              <a:t>báo</a:t>
            </a:r>
            <a:r>
              <a:rPr lang="en-US" sz="1100" dirty="0">
                <a:latin typeface="+mn-lt"/>
                <a:cs typeface="Arial" panose="020B0604020202020204" pitchFamily="34" charset="0"/>
              </a:rPr>
              <a:t> </a:t>
            </a:r>
            <a:r>
              <a:rPr lang="en-US" sz="1100" dirty="0" err="1">
                <a:latin typeface="+mn-lt"/>
                <a:cs typeface="Arial" panose="020B0604020202020204" pitchFamily="34" charset="0"/>
              </a:rPr>
              <a:t>nâng</a:t>
            </a:r>
            <a:r>
              <a:rPr lang="en-US" sz="1100" dirty="0">
                <a:latin typeface="+mn-lt"/>
                <a:cs typeface="Arial" panose="020B0604020202020204" pitchFamily="34" charset="0"/>
              </a:rPr>
              <a:t> </a:t>
            </a:r>
            <a:r>
              <a:rPr lang="en-US" sz="1100" dirty="0" err="1">
                <a:latin typeface="+mn-lt"/>
                <a:cs typeface="Arial" panose="020B0604020202020204" pitchFamily="34" charset="0"/>
              </a:rPr>
              <a:t>lãi</a:t>
            </a:r>
            <a:r>
              <a:rPr lang="en-US" sz="1100" dirty="0">
                <a:latin typeface="+mn-lt"/>
                <a:cs typeface="Arial" panose="020B0604020202020204" pitchFamily="34" charset="0"/>
              </a:rPr>
              <a:t> </a:t>
            </a:r>
            <a:r>
              <a:rPr lang="en-US" sz="1100" dirty="0" err="1">
                <a:latin typeface="+mn-lt"/>
                <a:cs typeface="Arial" panose="020B0604020202020204" pitchFamily="34" charset="0"/>
              </a:rPr>
              <a:t>suất</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9, </a:t>
            </a:r>
            <a:r>
              <a:rPr lang="en-US" sz="1100" dirty="0" err="1">
                <a:latin typeface="+mn-lt"/>
                <a:cs typeface="Arial" panose="020B0604020202020204" pitchFamily="34" charset="0"/>
              </a:rPr>
              <a:t>kỳ</a:t>
            </a:r>
            <a:r>
              <a:rPr lang="en-US" sz="1100" dirty="0">
                <a:latin typeface="+mn-lt"/>
                <a:cs typeface="Arial" panose="020B0604020202020204" pitchFamily="34" charset="0"/>
              </a:rPr>
              <a:t> </a:t>
            </a:r>
            <a:r>
              <a:rPr lang="en-US" sz="1100" dirty="0" err="1">
                <a:latin typeface="+mn-lt"/>
                <a:cs typeface="Arial" panose="020B0604020202020204" pitchFamily="34" charset="0"/>
              </a:rPr>
              <a:t>họp</a:t>
            </a:r>
            <a:r>
              <a:rPr lang="en-US" sz="1100" dirty="0">
                <a:latin typeface="+mn-lt"/>
                <a:cs typeface="Arial" panose="020B0604020202020204" pitchFamily="34" charset="0"/>
              </a:rPr>
              <a:t> Quốc </a:t>
            </a:r>
            <a:r>
              <a:rPr lang="en-US" sz="1100" dirty="0" err="1">
                <a:latin typeface="+mn-lt"/>
                <a:cs typeface="Arial" panose="020B0604020202020204" pitchFamily="34" charset="0"/>
              </a:rPr>
              <a:t>hội</a:t>
            </a:r>
            <a:r>
              <a:rPr lang="en-US" sz="1100" dirty="0">
                <a:latin typeface="+mn-lt"/>
                <a:cs typeface="Arial" panose="020B0604020202020204" pitchFamily="34" charset="0"/>
              </a:rPr>
              <a:t> </a:t>
            </a:r>
            <a:r>
              <a:rPr lang="en-US" sz="1100" dirty="0" err="1">
                <a:latin typeface="+mn-lt"/>
                <a:cs typeface="Arial" panose="020B0604020202020204" pitchFamily="34" charset="0"/>
              </a:rPr>
              <a:t>không</a:t>
            </a:r>
            <a:r>
              <a:rPr lang="en-US" sz="1100" dirty="0">
                <a:latin typeface="+mn-lt"/>
                <a:cs typeface="Arial" panose="020B0604020202020204" pitchFamily="34" charset="0"/>
              </a:rPr>
              <a:t> </a:t>
            </a:r>
            <a:r>
              <a:rPr lang="en-US" sz="1100" dirty="0" err="1">
                <a:latin typeface="+mn-lt"/>
                <a:cs typeface="Arial" panose="020B0604020202020204" pitchFamily="34" charset="0"/>
              </a:rPr>
              <a:t>thường</a:t>
            </a:r>
            <a:r>
              <a:rPr lang="en-US" sz="1100" dirty="0">
                <a:latin typeface="+mn-lt"/>
                <a:cs typeface="Arial" panose="020B0604020202020204" pitchFamily="34" charset="0"/>
              </a:rPr>
              <a:t> </a:t>
            </a:r>
            <a:r>
              <a:rPr lang="en-US" sz="1100" dirty="0" err="1">
                <a:latin typeface="+mn-lt"/>
                <a:cs typeface="Arial" panose="020B0604020202020204" pitchFamily="34" charset="0"/>
              </a:rPr>
              <a:t>lệ</a:t>
            </a:r>
            <a:r>
              <a:rPr lang="en-US" sz="1100" dirty="0">
                <a:latin typeface="+mn-lt"/>
                <a:cs typeface="Arial" panose="020B0604020202020204" pitchFamily="34" charset="0"/>
              </a:rPr>
              <a:t> </a:t>
            </a:r>
            <a:r>
              <a:rPr lang="en-US" sz="1100" dirty="0" err="1">
                <a:latin typeface="+mn-lt"/>
                <a:cs typeface="Arial" panose="020B0604020202020204" pitchFamily="34" charset="0"/>
              </a:rPr>
              <a:t>trong</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8 </a:t>
            </a:r>
            <a:r>
              <a:rPr lang="en-US" sz="1100" dirty="0" err="1">
                <a:latin typeface="+mn-lt"/>
                <a:cs typeface="Arial" panose="020B0604020202020204" pitchFamily="34" charset="0"/>
              </a:rPr>
              <a:t>dự</a:t>
            </a:r>
            <a:r>
              <a:rPr lang="en-US" sz="1100" dirty="0">
                <a:latin typeface="+mn-lt"/>
                <a:cs typeface="Arial" panose="020B0604020202020204" pitchFamily="34" charset="0"/>
              </a:rPr>
              <a:t> </a:t>
            </a:r>
            <a:r>
              <a:rPr lang="en-US" sz="1100" dirty="0" err="1">
                <a:latin typeface="+mn-lt"/>
                <a:cs typeface="Arial" panose="020B0604020202020204" pitchFamily="34" charset="0"/>
              </a:rPr>
              <a:t>kiến</a:t>
            </a:r>
            <a:r>
              <a:rPr lang="en-US" sz="1100" dirty="0">
                <a:latin typeface="+mn-lt"/>
                <a:cs typeface="Arial" panose="020B0604020202020204" pitchFamily="34" charset="0"/>
              </a:rPr>
              <a:t> </a:t>
            </a:r>
            <a:r>
              <a:rPr lang="en-US" sz="1100" dirty="0" err="1">
                <a:latin typeface="+mn-lt"/>
                <a:cs typeface="Arial" panose="020B0604020202020204" pitchFamily="34" charset="0"/>
              </a:rPr>
              <a:t>thông</a:t>
            </a:r>
            <a:r>
              <a:rPr lang="en-US" sz="1100" dirty="0">
                <a:latin typeface="+mn-lt"/>
                <a:cs typeface="Arial" panose="020B0604020202020204" pitchFamily="34" charset="0"/>
              </a:rPr>
              <a:t> qua </a:t>
            </a:r>
            <a:r>
              <a:rPr lang="en-US" sz="1100" dirty="0" err="1">
                <a:latin typeface="+mn-lt"/>
                <a:cs typeface="Arial" panose="020B0604020202020204" pitchFamily="34" charset="0"/>
              </a:rPr>
              <a:t>nhiều</a:t>
            </a:r>
            <a:r>
              <a:rPr lang="en-US" sz="1100" dirty="0">
                <a:latin typeface="+mn-lt"/>
                <a:cs typeface="Arial" panose="020B0604020202020204" pitchFamily="34" charset="0"/>
              </a:rPr>
              <a:t> </a:t>
            </a:r>
            <a:r>
              <a:rPr lang="en-US" sz="1100" dirty="0" err="1">
                <a:latin typeface="+mn-lt"/>
                <a:cs typeface="Arial" panose="020B0604020202020204" pitchFamily="34" charset="0"/>
              </a:rPr>
              <a:t>luật</a:t>
            </a:r>
            <a:r>
              <a:rPr lang="en-US" sz="1100" dirty="0">
                <a:latin typeface="+mn-lt"/>
                <a:cs typeface="Arial" panose="020B0604020202020204" pitchFamily="34" charset="0"/>
              </a:rPr>
              <a:t> </a:t>
            </a:r>
            <a:r>
              <a:rPr lang="en-US" sz="1100" dirty="0" err="1">
                <a:latin typeface="+mn-lt"/>
                <a:cs typeface="Arial" panose="020B0604020202020204" pitchFamily="34" charset="0"/>
              </a:rPr>
              <a:t>mới</a:t>
            </a:r>
            <a:r>
              <a:rPr lang="en-US" sz="1100" dirty="0">
                <a:latin typeface="+mn-lt"/>
                <a:cs typeface="Arial" panose="020B0604020202020204" pitchFamily="34" charset="0"/>
              </a:rPr>
              <a:t>. </a:t>
            </a:r>
            <a:r>
              <a:rPr lang="en-US" sz="1100" dirty="0" err="1">
                <a:latin typeface="+mn-lt"/>
                <a:cs typeface="Arial" panose="020B0604020202020204" pitchFamily="34" charset="0"/>
              </a:rPr>
              <a:t>Ngoài</a:t>
            </a:r>
            <a:r>
              <a:rPr lang="en-US" sz="1100" dirty="0">
                <a:latin typeface="+mn-lt"/>
                <a:cs typeface="Arial" panose="020B0604020202020204" pitchFamily="34" charset="0"/>
              </a:rPr>
              <a:t> </a:t>
            </a:r>
            <a:r>
              <a:rPr lang="en-US" sz="1100" dirty="0" err="1">
                <a:latin typeface="+mn-lt"/>
                <a:cs typeface="Arial" panose="020B0604020202020204" pitchFamily="34" charset="0"/>
              </a:rPr>
              <a:t>ra</a:t>
            </a:r>
            <a:r>
              <a:rPr lang="en-US" sz="1100" dirty="0">
                <a:latin typeface="+mn-lt"/>
                <a:cs typeface="Arial" panose="020B0604020202020204" pitchFamily="34" charset="0"/>
              </a:rPr>
              <a:t>, </a:t>
            </a:r>
            <a:r>
              <a:rPr lang="en-US" sz="1100" dirty="0" err="1">
                <a:latin typeface="+mn-lt"/>
                <a:cs typeface="Arial" panose="020B0604020202020204" pitchFamily="34" charset="0"/>
              </a:rPr>
              <a:t>chúng</a:t>
            </a:r>
            <a:r>
              <a:rPr lang="en-US" sz="1100" dirty="0">
                <a:latin typeface="+mn-lt"/>
                <a:cs typeface="Arial" panose="020B0604020202020204" pitchFamily="34" charset="0"/>
              </a:rPr>
              <a:t> ta </a:t>
            </a:r>
            <a:r>
              <a:rPr lang="en-US" sz="1100" dirty="0" err="1">
                <a:latin typeface="+mn-lt"/>
                <a:cs typeface="Arial" panose="020B0604020202020204" pitchFamily="34" charset="0"/>
              </a:rPr>
              <a:t>vẫn</a:t>
            </a:r>
            <a:r>
              <a:rPr lang="en-US" sz="1100" dirty="0">
                <a:latin typeface="+mn-lt"/>
                <a:cs typeface="Arial" panose="020B0604020202020204" pitchFamily="34" charset="0"/>
              </a:rPr>
              <a:t> </a:t>
            </a:r>
            <a:r>
              <a:rPr lang="en-US" sz="1100" dirty="0" err="1">
                <a:latin typeface="+mn-lt"/>
                <a:cs typeface="Arial" panose="020B0604020202020204" pitchFamily="34" charset="0"/>
              </a:rPr>
              <a:t>còn</a:t>
            </a:r>
            <a:r>
              <a:rPr lang="en-US" sz="1100" dirty="0">
                <a:latin typeface="+mn-lt"/>
                <a:cs typeface="Arial" panose="020B0604020202020204" pitchFamily="34" charset="0"/>
              </a:rPr>
              <a:t> </a:t>
            </a:r>
            <a:r>
              <a:rPr lang="en-US" sz="1100" dirty="0" err="1">
                <a:latin typeface="+mn-lt"/>
                <a:cs typeface="Arial" panose="020B0604020202020204" pitchFamily="34" charset="0"/>
              </a:rPr>
              <a:t>đó</a:t>
            </a:r>
            <a:r>
              <a:rPr lang="en-US" sz="1100" dirty="0">
                <a:latin typeface="+mn-lt"/>
                <a:cs typeface="Arial" panose="020B0604020202020204" pitchFamily="34" charset="0"/>
              </a:rPr>
              <a:t> </a:t>
            </a:r>
            <a:r>
              <a:rPr lang="en-US" sz="1100" dirty="0" err="1">
                <a:latin typeface="+mn-lt"/>
                <a:cs typeface="Arial" panose="020B0604020202020204" pitchFamily="34" charset="0"/>
              </a:rPr>
              <a:t>mốc</a:t>
            </a:r>
            <a:r>
              <a:rPr lang="en-US" sz="1100" dirty="0">
                <a:latin typeface="+mn-lt"/>
                <a:cs typeface="Arial" panose="020B0604020202020204" pitchFamily="34" charset="0"/>
              </a:rPr>
              <a:t> </a:t>
            </a:r>
            <a:r>
              <a:rPr lang="en-US" sz="1100" dirty="0" err="1">
                <a:latin typeface="+mn-lt"/>
                <a:cs typeface="Arial" panose="020B0604020202020204" pitchFamily="34" charset="0"/>
              </a:rPr>
              <a:t>nâng</a:t>
            </a:r>
            <a:r>
              <a:rPr lang="en-US" sz="1100" dirty="0">
                <a:latin typeface="+mn-lt"/>
                <a:cs typeface="Arial" panose="020B0604020202020204" pitchFamily="34" charset="0"/>
              </a:rPr>
              <a:t> </a:t>
            </a:r>
            <a:r>
              <a:rPr lang="en-US" sz="1100" dirty="0" err="1">
                <a:latin typeface="+mn-lt"/>
                <a:cs typeface="Arial" panose="020B0604020202020204" pitchFamily="34" charset="0"/>
              </a:rPr>
              <a:t>hạng</a:t>
            </a:r>
            <a:r>
              <a:rPr lang="en-US" sz="1100" dirty="0">
                <a:latin typeface="+mn-lt"/>
                <a:cs typeface="Arial" panose="020B0604020202020204" pitchFamily="34" charset="0"/>
              </a:rPr>
              <a:t> FTSE </a:t>
            </a:r>
            <a:r>
              <a:rPr lang="en-US" sz="1100" dirty="0" err="1">
                <a:latin typeface="+mn-lt"/>
                <a:cs typeface="Arial" panose="020B0604020202020204" pitchFamily="34" charset="0"/>
              </a:rPr>
              <a:t>đến</a:t>
            </a:r>
            <a:r>
              <a:rPr lang="en-US" sz="1100" dirty="0">
                <a:latin typeface="+mn-lt"/>
                <a:cs typeface="Arial" panose="020B0604020202020204" pitchFamily="34" charset="0"/>
              </a:rPr>
              <a:t> </a:t>
            </a:r>
            <a:r>
              <a:rPr lang="en-US" sz="1100" dirty="0" err="1">
                <a:latin typeface="+mn-lt"/>
                <a:cs typeface="Arial" panose="020B0604020202020204" pitchFamily="34" charset="0"/>
              </a:rPr>
              <a:t>gần</a:t>
            </a:r>
            <a:r>
              <a:rPr lang="en-US" sz="1100" dirty="0">
                <a:latin typeface="+mn-lt"/>
                <a:cs typeface="Arial" panose="020B0604020202020204" pitchFamily="34" charset="0"/>
              </a:rPr>
              <a:t> </a:t>
            </a:r>
            <a:r>
              <a:rPr lang="en-US" sz="1100" dirty="0" err="1">
                <a:latin typeface="+mn-lt"/>
                <a:cs typeface="Arial" panose="020B0604020202020204" pitchFamily="34" charset="0"/>
              </a:rPr>
              <a:t>vào</a:t>
            </a:r>
            <a:r>
              <a:rPr lang="en-US" sz="1100" dirty="0">
                <a:latin typeface="+mn-lt"/>
                <a:cs typeface="Arial" panose="020B0604020202020204" pitchFamily="34" charset="0"/>
              </a:rPr>
              <a:t> </a:t>
            </a:r>
            <a:r>
              <a:rPr lang="en-US" sz="1100" dirty="0" err="1">
                <a:latin typeface="+mn-lt"/>
                <a:cs typeface="Arial" panose="020B0604020202020204" pitchFamily="34" charset="0"/>
              </a:rPr>
              <a:t>quý</a:t>
            </a:r>
            <a:r>
              <a:rPr lang="en-US" sz="1100" dirty="0">
                <a:latin typeface="+mn-lt"/>
                <a:cs typeface="Arial" panose="020B0604020202020204" pitchFamily="34" charset="0"/>
              </a:rPr>
              <a:t> 4. </a:t>
            </a:r>
          </a:p>
          <a:p>
            <a:pPr algn="just">
              <a:spcBef>
                <a:spcPts val="600"/>
              </a:spcBef>
              <a:spcAft>
                <a:spcPts val="600"/>
              </a:spcAft>
            </a:pPr>
            <a:r>
              <a:rPr lang="vi-VN" sz="1100" dirty="0">
                <a:latin typeface="+mn-lt"/>
                <a:cs typeface="Arial" panose="020B0604020202020204" pitchFamily="34" charset="0"/>
              </a:rPr>
              <a:t>Quá trình nâng hạng sẽ được thực hiện theo lộ trình 4 giai đoạn, kéo dài từ tháng 9/2026 đến tháng 9/2027 nhằm đảm bảo sự ổn định và tạo thời gian cho thị trường hấp thụ dòng vốn. Tỷ trọng phân bổ sẽ tăng dần qua từng kỳ đánh giá: 10% (tháng 9/2026), 20% (tháng 3/2027), 35% (tháng 6/2027) và 35% cuối cùng (tháng 9/2027). Khi hoàn tất 100% lộ trình, ước tính thị trường chứng khoán Việt Nam sẽ thu hút được tổng dòng vốn đầu tư thụ động lên tới khoảng 1,5 tỷ USD</a:t>
            </a:r>
            <a:r>
              <a:rPr lang="en-US" sz="1100" dirty="0">
                <a:latin typeface="+mn-lt"/>
                <a:cs typeface="Arial" panose="020B0604020202020204" pitchFamily="34" charset="0"/>
              </a:rPr>
              <a:t> </a:t>
            </a:r>
            <a:r>
              <a:rPr lang="en-US" sz="1100" dirty="0" err="1">
                <a:latin typeface="+mn-lt"/>
                <a:cs typeface="Arial" panose="020B0604020202020204" pitchFamily="34" charset="0"/>
              </a:rPr>
              <a:t>và</a:t>
            </a:r>
            <a:r>
              <a:rPr lang="en-US" sz="1100" dirty="0">
                <a:latin typeface="+mn-lt"/>
                <a:cs typeface="Arial" panose="020B0604020202020204" pitchFamily="34" charset="0"/>
              </a:rPr>
              <a:t> </a:t>
            </a:r>
            <a:r>
              <a:rPr lang="en-US" sz="1100" dirty="0" err="1">
                <a:latin typeface="+mn-lt"/>
                <a:cs typeface="Arial" panose="020B0604020202020204" pitchFamily="34" charset="0"/>
              </a:rPr>
              <a:t>có</a:t>
            </a:r>
            <a:r>
              <a:rPr lang="en-US" sz="1100" dirty="0">
                <a:latin typeface="+mn-lt"/>
                <a:cs typeface="Arial" panose="020B0604020202020204" pitchFamily="34" charset="0"/>
              </a:rPr>
              <a:t> </a:t>
            </a:r>
            <a:r>
              <a:rPr lang="en-US" sz="1100" dirty="0" err="1">
                <a:latin typeface="+mn-lt"/>
                <a:cs typeface="Arial" panose="020B0604020202020204" pitchFamily="34" charset="0"/>
              </a:rPr>
              <a:t>thể</a:t>
            </a:r>
            <a:r>
              <a:rPr lang="en-US" sz="1100" dirty="0">
                <a:latin typeface="+mn-lt"/>
                <a:cs typeface="Arial" panose="020B0604020202020204" pitchFamily="34" charset="0"/>
              </a:rPr>
              <a:t> </a:t>
            </a:r>
            <a:r>
              <a:rPr lang="en-US" sz="1100" dirty="0" err="1">
                <a:latin typeface="+mn-lt"/>
                <a:cs typeface="Arial" panose="020B0604020202020204" pitchFamily="34" charset="0"/>
              </a:rPr>
              <a:t>là</a:t>
            </a:r>
            <a:r>
              <a:rPr lang="en-US" sz="1100" dirty="0">
                <a:latin typeface="+mn-lt"/>
                <a:cs typeface="Arial" panose="020B0604020202020204" pitchFamily="34" charset="0"/>
              </a:rPr>
              <a:t> 5-6 </a:t>
            </a:r>
            <a:r>
              <a:rPr lang="en-US" sz="1100" dirty="0" err="1">
                <a:latin typeface="+mn-lt"/>
                <a:cs typeface="Arial" panose="020B0604020202020204" pitchFamily="34" charset="0"/>
              </a:rPr>
              <a:t>tỷ</a:t>
            </a:r>
            <a:r>
              <a:rPr lang="en-US" sz="1100" dirty="0">
                <a:latin typeface="+mn-lt"/>
                <a:cs typeface="Arial" panose="020B0604020202020204" pitchFamily="34" charset="0"/>
              </a:rPr>
              <a:t> USD </a:t>
            </a:r>
            <a:r>
              <a:rPr lang="en-US" sz="1100" dirty="0" err="1">
                <a:latin typeface="+mn-lt"/>
                <a:cs typeface="Arial" panose="020B0604020202020204" pitchFamily="34" charset="0"/>
              </a:rPr>
              <a:t>vốn</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các</a:t>
            </a:r>
            <a:r>
              <a:rPr lang="en-US" sz="1100" dirty="0">
                <a:latin typeface="+mn-lt"/>
                <a:cs typeface="Arial" panose="020B0604020202020204" pitchFamily="34" charset="0"/>
              </a:rPr>
              <a:t> </a:t>
            </a:r>
            <a:r>
              <a:rPr lang="en-US" sz="1100" dirty="0" err="1">
                <a:latin typeface="+mn-lt"/>
                <a:cs typeface="Arial" panose="020B0604020202020204" pitchFamily="34" charset="0"/>
              </a:rPr>
              <a:t>quỹ</a:t>
            </a:r>
            <a:r>
              <a:rPr lang="en-US" sz="1100" dirty="0">
                <a:latin typeface="+mn-lt"/>
                <a:cs typeface="Arial" panose="020B0604020202020204" pitchFamily="34" charset="0"/>
              </a:rPr>
              <a:t> </a:t>
            </a:r>
            <a:r>
              <a:rPr lang="en-US" sz="1100" dirty="0" err="1">
                <a:latin typeface="+mn-lt"/>
                <a:cs typeface="Arial" panose="020B0604020202020204" pitchFamily="34" charset="0"/>
              </a:rPr>
              <a:t>chủ</a:t>
            </a:r>
            <a:r>
              <a:rPr lang="en-US" sz="1100" dirty="0">
                <a:latin typeface="+mn-lt"/>
                <a:cs typeface="Arial" panose="020B0604020202020204" pitchFamily="34" charset="0"/>
              </a:rPr>
              <a:t> </a:t>
            </a:r>
            <a:r>
              <a:rPr lang="en-US" sz="1100" dirty="0" err="1">
                <a:latin typeface="+mn-lt"/>
                <a:cs typeface="Arial" panose="020B0604020202020204" pitchFamily="34" charset="0"/>
              </a:rPr>
              <a:t>động</a:t>
            </a:r>
            <a:endParaRPr lang="en-US" sz="1100" dirty="0">
              <a:latin typeface="+mn-lt"/>
              <a:cs typeface="Arial" panose="020B0604020202020204" pitchFamily="34" charset="0"/>
            </a:endParaRPr>
          </a:p>
          <a:p>
            <a:pPr algn="just">
              <a:spcBef>
                <a:spcPts val="600"/>
              </a:spcBef>
              <a:spcAft>
                <a:spcPts val="600"/>
              </a:spcAft>
            </a:pPr>
            <a:r>
              <a:rPr lang="vi-VN" sz="1100" dirty="0">
                <a:latin typeface="+mn-lt"/>
                <a:cs typeface="Arial" panose="020B0604020202020204" pitchFamily="34" charset="0"/>
              </a:rPr>
              <a:t>Do đó, trong bối cảnh rủi ro và cơ hội đan xen như vậy, chúng tôi </a:t>
            </a:r>
            <a:r>
              <a:rPr lang="en-US" sz="1100" dirty="0" err="1">
                <a:latin typeface="+mn-lt"/>
                <a:cs typeface="Arial" panose="020B0604020202020204" pitchFamily="34" charset="0"/>
              </a:rPr>
              <a:t>duy</a:t>
            </a:r>
            <a:r>
              <a:rPr lang="en-US" sz="1100" dirty="0">
                <a:latin typeface="+mn-lt"/>
                <a:cs typeface="Arial" panose="020B0604020202020204" pitchFamily="34" charset="0"/>
              </a:rPr>
              <a:t> </a:t>
            </a:r>
            <a:r>
              <a:rPr lang="en-US" sz="1100" dirty="0" err="1">
                <a:latin typeface="+mn-lt"/>
                <a:cs typeface="Arial" panose="020B0604020202020204" pitchFamily="34" charset="0"/>
              </a:rPr>
              <a:t>trì</a:t>
            </a:r>
            <a:r>
              <a:rPr lang="en-US" sz="1100" dirty="0">
                <a:latin typeface="+mn-lt"/>
                <a:cs typeface="Arial" panose="020B0604020202020204" pitchFamily="34" charset="0"/>
              </a:rPr>
              <a:t> </a:t>
            </a:r>
            <a:r>
              <a:rPr lang="en-US" sz="1100" dirty="0" err="1">
                <a:latin typeface="+mn-lt"/>
                <a:cs typeface="Arial" panose="020B0604020202020204" pitchFamily="34" charset="0"/>
              </a:rPr>
              <a:t>chiến</a:t>
            </a:r>
            <a:r>
              <a:rPr lang="en-US" sz="1100" dirty="0">
                <a:latin typeface="+mn-lt"/>
                <a:cs typeface="Arial" panose="020B0604020202020204" pitchFamily="34" charset="0"/>
              </a:rPr>
              <a:t> </a:t>
            </a:r>
            <a:r>
              <a:rPr lang="en-US" sz="1100" dirty="0" err="1">
                <a:latin typeface="+mn-lt"/>
                <a:cs typeface="Arial" panose="020B0604020202020204" pitchFamily="34" charset="0"/>
              </a:rPr>
              <a:t>lược</a:t>
            </a:r>
            <a:r>
              <a:rPr lang="en-US" sz="1100" dirty="0">
                <a:latin typeface="+mn-lt"/>
                <a:cs typeface="Arial" panose="020B0604020202020204" pitchFamily="34" charset="0"/>
              </a:rPr>
              <a:t> </a:t>
            </a:r>
            <a:r>
              <a:rPr lang="en-US" sz="1100" dirty="0" err="1">
                <a:latin typeface="+mn-lt"/>
                <a:cs typeface="Arial" panose="020B0604020202020204" pitchFamily="34" charset="0"/>
              </a:rPr>
              <a:t>từ</a:t>
            </a:r>
            <a:r>
              <a:rPr lang="en-US" sz="1100" dirty="0">
                <a:latin typeface="+mn-lt"/>
                <a:cs typeface="Arial" panose="020B0604020202020204" pitchFamily="34" charset="0"/>
              </a:rPr>
              <a:t> </a:t>
            </a:r>
            <a:r>
              <a:rPr lang="en-US" sz="1100" dirty="0" err="1">
                <a:latin typeface="+mn-lt"/>
                <a:cs typeface="Arial" panose="020B0604020202020204" pitchFamily="34" charset="0"/>
              </a:rPr>
              <a:t>tháng</a:t>
            </a:r>
            <a:r>
              <a:rPr lang="en-US" sz="1100" dirty="0">
                <a:latin typeface="+mn-lt"/>
                <a:cs typeface="Arial" panose="020B0604020202020204" pitchFamily="34" charset="0"/>
              </a:rPr>
              <a:t> </a:t>
            </a:r>
            <a:r>
              <a:rPr lang="en-US" sz="1100" dirty="0" err="1">
                <a:latin typeface="+mn-lt"/>
                <a:cs typeface="Arial" panose="020B0604020202020204" pitchFamily="34" charset="0"/>
              </a:rPr>
              <a:t>trước</a:t>
            </a:r>
            <a:r>
              <a:rPr lang="en-US" sz="1100" dirty="0">
                <a:latin typeface="+mn-lt"/>
                <a:cs typeface="Arial" panose="020B0604020202020204" pitchFamily="34" charset="0"/>
              </a:rPr>
              <a:t>, </a:t>
            </a:r>
            <a:r>
              <a:rPr lang="vi-VN" sz="1100" dirty="0">
                <a:latin typeface="+mn-lt"/>
                <a:cs typeface="Arial" panose="020B0604020202020204" pitchFamily="34" charset="0"/>
              </a:rPr>
              <a:t>chọn lọc, ưu tiên các cổ phiếu có câu chuyện riêng, nền tảng cơ bản tốt và triển vọng hưởng lợi từ các yếu tố trong nước. Tỷ trọng tiền mặt</a:t>
            </a:r>
            <a:r>
              <a:rPr lang="en-US" sz="1100" dirty="0">
                <a:latin typeface="+mn-lt"/>
                <a:cs typeface="Arial" panose="020B0604020202020204" pitchFamily="34" charset="0"/>
              </a:rPr>
              <a:t> </a:t>
            </a:r>
            <a:r>
              <a:rPr lang="en-US" sz="1100" dirty="0" err="1">
                <a:latin typeface="+mn-lt"/>
                <a:cs typeface="Arial" panose="020B0604020202020204" pitchFamily="34" charset="0"/>
              </a:rPr>
              <a:t>cao</a:t>
            </a:r>
            <a:r>
              <a:rPr lang="en-US" sz="1100" dirty="0">
                <a:latin typeface="+mn-lt"/>
                <a:cs typeface="Arial" panose="020B0604020202020204" pitchFamily="34" charset="0"/>
              </a:rPr>
              <a:t> </a:t>
            </a:r>
            <a:r>
              <a:rPr lang="vi-VN" sz="1100" dirty="0">
                <a:latin typeface="+mn-lt"/>
                <a:cs typeface="Arial" panose="020B0604020202020204" pitchFamily="34" charset="0"/>
              </a:rPr>
              <a:t>vẫn sẽ được duy trì để sẵn sàng phản ứng khi những chuyển biến tích cực của thị trường xuất hiện. </a:t>
            </a:r>
            <a:endParaRPr lang="en-US" sz="1100" dirty="0">
              <a:latin typeface="+mn-lt"/>
              <a:cs typeface="Arial" panose="020B0604020202020204" pitchFamily="34" charset="0"/>
            </a:endParaRPr>
          </a:p>
        </p:txBody>
      </p:sp>
      <p:sp>
        <p:nvSpPr>
          <p:cNvPr id="12" name="Rectangle 11">
            <a:extLst>
              <a:ext uri="{FF2B5EF4-FFF2-40B4-BE49-F238E27FC236}">
                <a16:creationId xmlns:a16="http://schemas.microsoft.com/office/drawing/2014/main" id="{C27BB239-F8C4-460E-94BE-C91F861D5776}"/>
              </a:ext>
            </a:extLst>
          </p:cNvPr>
          <p:cNvSpPr/>
          <p:nvPr/>
        </p:nvSpPr>
        <p:spPr>
          <a:xfrm>
            <a:off x="808324" y="106896"/>
            <a:ext cx="6391120"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DOANH NGHIỆP DẪN ĐẦU LP – BÁO CÁO THÁNG 7.2026</a:t>
            </a:r>
          </a:p>
        </p:txBody>
      </p:sp>
      <p:graphicFrame>
        <p:nvGraphicFramePr>
          <p:cNvPr id="13" name="Chart 12">
            <a:extLst>
              <a:ext uri="{FF2B5EF4-FFF2-40B4-BE49-F238E27FC236}">
                <a16:creationId xmlns:a16="http://schemas.microsoft.com/office/drawing/2014/main" id="{9EF79BC2-4453-46E8-8A8F-CFEE62B29AB3}"/>
              </a:ext>
            </a:extLst>
          </p:cNvPr>
          <p:cNvGraphicFramePr>
            <a:graphicFrameLocks/>
          </p:cNvGraphicFramePr>
          <p:nvPr>
            <p:extLst>
              <p:ext uri="{D42A27DB-BD31-4B8C-83A1-F6EECF244321}">
                <p14:modId xmlns:p14="http://schemas.microsoft.com/office/powerpoint/2010/main" val="3259676196"/>
              </p:ext>
            </p:extLst>
          </p:nvPr>
        </p:nvGraphicFramePr>
        <p:xfrm>
          <a:off x="3346393" y="3850878"/>
          <a:ext cx="2448838" cy="23103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855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7000"/>
              </a:schemeClr>
            </a:gs>
            <a:gs pos="48000">
              <a:schemeClr val="accent6">
                <a:lumMod val="97000"/>
                <a:lumOff val="3000"/>
              </a:schemeClr>
            </a:gs>
            <a:gs pos="100000">
              <a:schemeClr val="accent6">
                <a:lumMod val="60000"/>
                <a:lumOff val="40000"/>
              </a:schemeClr>
            </a:gs>
          </a:gsLst>
          <a:lin ang="4800000" scaled="0"/>
        </a:gradFill>
        <a:effectLst/>
      </p:bgPr>
    </p:bg>
    <p:spTree>
      <p:nvGrpSpPr>
        <p:cNvPr id="1" name="Shape 13040"/>
        <p:cNvGrpSpPr/>
        <p:nvPr/>
      </p:nvGrpSpPr>
      <p:grpSpPr>
        <a:xfrm>
          <a:off x="0" y="0"/>
          <a:ext cx="0" cy="0"/>
          <a:chOff x="0" y="0"/>
          <a:chExt cx="0" cy="0"/>
        </a:xfrm>
      </p:grpSpPr>
      <p:grpSp>
        <p:nvGrpSpPr>
          <p:cNvPr id="2" name="Group 1">
            <a:extLst>
              <a:ext uri="{FF2B5EF4-FFF2-40B4-BE49-F238E27FC236}">
                <a16:creationId xmlns:a16="http://schemas.microsoft.com/office/drawing/2014/main" id="{18FEDC1B-0E40-D0A6-7D3E-CD7D89751D12}"/>
              </a:ext>
            </a:extLst>
          </p:cNvPr>
          <p:cNvGrpSpPr/>
          <p:nvPr/>
        </p:nvGrpSpPr>
        <p:grpSpPr>
          <a:xfrm>
            <a:off x="4798244" y="903227"/>
            <a:ext cx="9426121" cy="7775127"/>
            <a:chOff x="1819678" y="523949"/>
            <a:chExt cx="326113" cy="268994"/>
          </a:xfrm>
          <a:solidFill>
            <a:schemeClr val="accent1">
              <a:alpha val="10000"/>
            </a:schemeClr>
          </a:solidFill>
        </p:grpSpPr>
        <p:sp>
          <p:nvSpPr>
            <p:cNvPr id="3" name="Freeform: Shape 2">
              <a:extLst>
                <a:ext uri="{FF2B5EF4-FFF2-40B4-BE49-F238E27FC236}">
                  <a16:creationId xmlns:a16="http://schemas.microsoft.com/office/drawing/2014/main" id="{A94E4E0A-46B5-4D0B-439D-EFCBC80AEB2A}"/>
                </a:ext>
              </a:extLst>
            </p:cNvPr>
            <p:cNvSpPr/>
            <p:nvPr/>
          </p:nvSpPr>
          <p:spPr>
            <a:xfrm>
              <a:off x="1819678" y="6298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grpFill/>
            <a:ln w="5302"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1DF20926-417B-10A9-5E5E-9A20660019D2}"/>
                </a:ext>
              </a:extLst>
            </p:cNvPr>
            <p:cNvSpPr/>
            <p:nvPr/>
          </p:nvSpPr>
          <p:spPr>
            <a:xfrm>
              <a:off x="1931264" y="6298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grpFill/>
            <a:ln w="5302"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41C1ED2-EFAE-B98A-B61B-66C1359CFF61}"/>
                </a:ext>
              </a:extLst>
            </p:cNvPr>
            <p:cNvSpPr/>
            <p:nvPr/>
          </p:nvSpPr>
          <p:spPr>
            <a:xfrm>
              <a:off x="1876850" y="5239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grpFill/>
            <a:ln w="5302" cap="flat">
              <a:noFill/>
              <a:prstDash val="solid"/>
              <a:miter/>
            </a:ln>
          </p:spPr>
          <p:txBody>
            <a:bodyPr rtlCol="0" anchor="ctr"/>
            <a:lstStyle/>
            <a:p>
              <a:endParaRPr lang="en-US"/>
            </a:p>
          </p:txBody>
        </p:sp>
      </p:grpSp>
      <p:grpSp>
        <p:nvGrpSpPr>
          <p:cNvPr id="13043" name="Google Shape;13043;p496"/>
          <p:cNvGrpSpPr/>
          <p:nvPr/>
        </p:nvGrpSpPr>
        <p:grpSpPr>
          <a:xfrm>
            <a:off x="6917438" y="2925054"/>
            <a:ext cx="4781332" cy="1200288"/>
            <a:chOff x="830316" y="5180349"/>
            <a:chExt cx="7041932" cy="1200288"/>
          </a:xfrm>
        </p:grpSpPr>
        <p:sp>
          <p:nvSpPr>
            <p:cNvPr id="13044" name="Google Shape;13044;p496"/>
            <p:cNvSpPr txBox="1"/>
            <p:nvPr/>
          </p:nvSpPr>
          <p:spPr>
            <a:xfrm>
              <a:off x="1061544" y="5180349"/>
              <a:ext cx="681070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1400"/>
                <a:buFont typeface="Arial"/>
                <a:buNone/>
              </a:pPr>
              <a:r>
                <a:rPr lang="en-US" sz="1200" b="0" i="0" u="none" strike="noStrike" cap="none" dirty="0">
                  <a:solidFill>
                    <a:schemeClr val="lt1"/>
                  </a:solidFill>
                  <a:latin typeface="Arial"/>
                  <a:ea typeface="Arial"/>
                  <a:cs typeface="Arial"/>
                  <a:sym typeface="Arial"/>
                </a:rPr>
                <a:t>0243.212.1616</a:t>
              </a:r>
              <a:endParaRPr sz="1200" b="0" i="0" u="none" strike="noStrike" cap="none" dirty="0">
                <a:solidFill>
                  <a:schemeClr val="dk1"/>
                </a:solidFill>
                <a:latin typeface="Arial"/>
                <a:ea typeface="Arial"/>
                <a:cs typeface="Arial"/>
                <a:sym typeface="Arial"/>
              </a:endParaRPr>
            </a:p>
            <a:p>
              <a:pPr>
                <a:lnSpc>
                  <a:spcPct val="150000"/>
                </a:lnSpc>
                <a:buClr>
                  <a:schemeClr val="lt1"/>
                </a:buClr>
                <a:buSzPts val="1400"/>
              </a:pPr>
              <a:r>
                <a:rPr lang="en-US" sz="1200" dirty="0">
                  <a:solidFill>
                    <a:schemeClr val="lt1"/>
                  </a:solidFill>
                </a:rPr>
                <a:t>contact@lpbam.com.vn</a:t>
              </a: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lt1"/>
                </a:buClr>
                <a:buSzPts val="1400"/>
                <a:buFont typeface="Arial"/>
                <a:buNone/>
              </a:pPr>
              <a:r>
                <a:rPr lang="en-US" sz="1200" b="0" i="0" u="none" strike="noStrike" cap="none" dirty="0">
                  <a:solidFill>
                    <a:schemeClr val="lt1"/>
                  </a:solidFill>
                  <a:latin typeface="Arial"/>
                  <a:ea typeface="Arial"/>
                  <a:cs typeface="Arial"/>
                  <a:sym typeface="Arial"/>
                </a:rPr>
                <a:t>lpbam.com.vn</a:t>
              </a:r>
              <a:endParaRPr sz="1200" b="0" i="0" u="none" strike="noStrike" cap="none" dirty="0">
                <a:solidFill>
                  <a:schemeClr val="dk1"/>
                </a:solidFill>
                <a:latin typeface="Arial"/>
                <a:ea typeface="Arial"/>
                <a:cs typeface="Arial"/>
                <a:sym typeface="Arial"/>
              </a:endParaRPr>
            </a:p>
            <a:p>
              <a:pPr lvl="0">
                <a:lnSpc>
                  <a:spcPct val="150000"/>
                </a:lnSpc>
                <a:buClr>
                  <a:schemeClr val="lt1"/>
                </a:buClr>
                <a:buSzPts val="1400"/>
              </a:pPr>
              <a:r>
                <a:rPr lang="vi-VN" sz="1200" dirty="0">
                  <a:solidFill>
                    <a:schemeClr val="lt1"/>
                  </a:solidFill>
                </a:rPr>
                <a:t>Tầng 2 LPB </a:t>
              </a:r>
              <a:r>
                <a:rPr lang="vi-VN" sz="1200" dirty="0" err="1">
                  <a:solidFill>
                    <a:schemeClr val="lt1"/>
                  </a:solidFill>
                </a:rPr>
                <a:t>Tower</a:t>
              </a:r>
              <a:r>
                <a:rPr lang="en-US" sz="1200" dirty="0">
                  <a:solidFill>
                    <a:schemeClr val="lt1"/>
                  </a:solidFill>
                </a:rPr>
                <a:t>,</a:t>
              </a:r>
              <a:r>
                <a:rPr lang="vi-VN" sz="1200" dirty="0">
                  <a:solidFill>
                    <a:schemeClr val="lt1"/>
                  </a:solidFill>
                </a:rPr>
                <a:t> 17 Tông Đản</a:t>
              </a:r>
              <a:r>
                <a:rPr lang="en-US" sz="1200" dirty="0">
                  <a:solidFill>
                    <a:schemeClr val="lt1"/>
                  </a:solidFill>
                </a:rPr>
                <a:t> ,</a:t>
              </a:r>
              <a:r>
                <a:rPr lang="vi-VN" sz="1200" dirty="0">
                  <a:solidFill>
                    <a:schemeClr val="lt1"/>
                  </a:solidFill>
                </a:rPr>
                <a:t>Tràng Tiền</a:t>
              </a:r>
              <a:r>
                <a:rPr lang="en-US" sz="1200" dirty="0">
                  <a:solidFill>
                    <a:schemeClr val="lt1"/>
                  </a:solidFill>
                </a:rPr>
                <a:t>, </a:t>
              </a:r>
              <a:r>
                <a:rPr lang="vi-VN" sz="1200" dirty="0">
                  <a:solidFill>
                    <a:schemeClr val="lt1"/>
                  </a:solidFill>
                </a:rPr>
                <a:t>Hoàn Kiếm</a:t>
              </a:r>
              <a:r>
                <a:rPr lang="en-US" sz="1200" dirty="0">
                  <a:solidFill>
                    <a:schemeClr val="lt1"/>
                  </a:solidFill>
                </a:rPr>
                <a:t>, </a:t>
              </a:r>
              <a:r>
                <a:rPr lang="vi-VN" sz="1200" dirty="0">
                  <a:solidFill>
                    <a:schemeClr val="lt1"/>
                  </a:solidFill>
                </a:rPr>
                <a:t>Hà Nội</a:t>
              </a:r>
              <a:endParaRPr sz="1200" b="0" i="0" u="none" strike="noStrike" cap="none" dirty="0">
                <a:solidFill>
                  <a:schemeClr val="dk1"/>
                </a:solidFill>
                <a:latin typeface="Arial"/>
                <a:ea typeface="Arial"/>
                <a:cs typeface="Arial"/>
                <a:sym typeface="Arial"/>
              </a:endParaRPr>
            </a:p>
          </p:txBody>
        </p:sp>
        <p:pic>
          <p:nvPicPr>
            <p:cNvPr id="13045" name="Google Shape;13045;p496" descr="Speaker phone with solid fill"/>
            <p:cNvPicPr preferRelativeResize="0"/>
            <p:nvPr/>
          </p:nvPicPr>
          <p:blipFill rotWithShape="1">
            <a:blip r:embed="rId3">
              <a:alphaModFix/>
            </a:blip>
            <a:srcRect/>
            <a:stretch/>
          </p:blipFill>
          <p:spPr>
            <a:xfrm>
              <a:off x="830316" y="5262228"/>
              <a:ext cx="231228" cy="231228"/>
            </a:xfrm>
            <a:prstGeom prst="rect">
              <a:avLst/>
            </a:prstGeom>
            <a:noFill/>
            <a:ln>
              <a:noFill/>
            </a:ln>
          </p:spPr>
        </p:pic>
        <p:pic>
          <p:nvPicPr>
            <p:cNvPr id="13046" name="Google Shape;13046;p496" descr="Send with solid fill"/>
            <p:cNvPicPr preferRelativeResize="0"/>
            <p:nvPr/>
          </p:nvPicPr>
          <p:blipFill rotWithShape="1">
            <a:blip r:embed="rId4">
              <a:alphaModFix/>
            </a:blip>
            <a:srcRect/>
            <a:stretch/>
          </p:blipFill>
          <p:spPr>
            <a:xfrm>
              <a:off x="830316" y="5556276"/>
              <a:ext cx="231228" cy="231228"/>
            </a:xfrm>
            <a:prstGeom prst="rect">
              <a:avLst/>
            </a:prstGeom>
            <a:noFill/>
            <a:ln>
              <a:noFill/>
            </a:ln>
          </p:spPr>
        </p:pic>
        <p:pic>
          <p:nvPicPr>
            <p:cNvPr id="13047" name="Google Shape;13047;p496" descr="Internet with solid fill"/>
            <p:cNvPicPr preferRelativeResize="0"/>
            <p:nvPr/>
          </p:nvPicPr>
          <p:blipFill rotWithShape="1">
            <a:blip r:embed="rId5">
              <a:alphaModFix/>
            </a:blip>
            <a:srcRect/>
            <a:stretch/>
          </p:blipFill>
          <p:spPr>
            <a:xfrm>
              <a:off x="830316" y="5823968"/>
              <a:ext cx="231228" cy="231228"/>
            </a:xfrm>
            <a:prstGeom prst="rect">
              <a:avLst/>
            </a:prstGeom>
            <a:noFill/>
            <a:ln>
              <a:noFill/>
            </a:ln>
          </p:spPr>
        </p:pic>
        <p:pic>
          <p:nvPicPr>
            <p:cNvPr id="13048" name="Google Shape;13048;p496" descr="Marker with solid fill"/>
            <p:cNvPicPr preferRelativeResize="0"/>
            <p:nvPr/>
          </p:nvPicPr>
          <p:blipFill rotWithShape="1">
            <a:blip r:embed="rId6">
              <a:alphaModFix/>
            </a:blip>
            <a:srcRect/>
            <a:stretch/>
          </p:blipFill>
          <p:spPr>
            <a:xfrm>
              <a:off x="830316" y="6101458"/>
              <a:ext cx="231228" cy="231228"/>
            </a:xfrm>
            <a:prstGeom prst="rect">
              <a:avLst/>
            </a:prstGeom>
            <a:noFill/>
            <a:ln>
              <a:noFill/>
            </a:ln>
          </p:spPr>
        </p:pic>
      </p:grpSp>
      <p:sp>
        <p:nvSpPr>
          <p:cNvPr id="32" name="Google Shape;2174;p43">
            <a:extLst>
              <a:ext uri="{FF2B5EF4-FFF2-40B4-BE49-F238E27FC236}">
                <a16:creationId xmlns:a16="http://schemas.microsoft.com/office/drawing/2014/main" id="{170A1CAC-A7F2-4B38-A4FF-4426A810C197}"/>
              </a:ext>
            </a:extLst>
          </p:cNvPr>
          <p:cNvSpPr txBox="1">
            <a:spLocks noGrp="1"/>
          </p:cNvSpPr>
          <p:nvPr>
            <p:ph type="title"/>
          </p:nvPr>
        </p:nvSpPr>
        <p:spPr>
          <a:xfrm>
            <a:off x="935417" y="1905077"/>
            <a:ext cx="2029209" cy="481789"/>
          </a:xfrm>
          <a:prstGeom prst="rect">
            <a:avLst/>
          </a:prstGeom>
          <a:noFill/>
          <a:ln>
            <a:noFill/>
          </a:ln>
        </p:spPr>
        <p:txBody>
          <a:bodyPr spcFirstLastPara="1" wrap="square" lIns="0" tIns="192000" rIns="0" bIns="0" anchor="t" anchorCtr="0">
            <a:noAutofit/>
          </a:bodyPr>
          <a:lstStyle/>
          <a:p>
            <a:pPr lvl="0">
              <a:lnSpc>
                <a:spcPct val="100000"/>
              </a:lnSpc>
              <a:buSzPts val="3600"/>
            </a:pPr>
            <a:r>
              <a:rPr lang="en-US" sz="1200" dirty="0"/>
              <a:t>BIỂU PHÍ GIAO DỊCH</a:t>
            </a:r>
            <a:endParaRPr sz="1200" dirty="0"/>
          </a:p>
        </p:txBody>
      </p:sp>
      <p:graphicFrame>
        <p:nvGraphicFramePr>
          <p:cNvPr id="11" name="Table 10">
            <a:extLst>
              <a:ext uri="{FF2B5EF4-FFF2-40B4-BE49-F238E27FC236}">
                <a16:creationId xmlns:a16="http://schemas.microsoft.com/office/drawing/2014/main" id="{20404DDD-ADB4-4ED1-8960-977D63B3A8BB}"/>
              </a:ext>
            </a:extLst>
          </p:cNvPr>
          <p:cNvGraphicFramePr>
            <a:graphicFrameLocks noGrp="1"/>
          </p:cNvGraphicFramePr>
          <p:nvPr>
            <p:extLst>
              <p:ext uri="{D42A27DB-BD31-4B8C-83A1-F6EECF244321}">
                <p14:modId xmlns:p14="http://schemas.microsoft.com/office/powerpoint/2010/main" val="2028196171"/>
              </p:ext>
            </p:extLst>
          </p:nvPr>
        </p:nvGraphicFramePr>
        <p:xfrm>
          <a:off x="878513" y="2433877"/>
          <a:ext cx="3666990" cy="2346009"/>
        </p:xfrm>
        <a:graphic>
          <a:graphicData uri="http://schemas.openxmlformats.org/drawingml/2006/table">
            <a:tbl>
              <a:tblPr firstRow="1" bandRow="1">
                <a:noFill/>
                <a:effectLst>
                  <a:outerShdw blurRad="762000" dist="254000" dir="5400000" algn="tl" rotWithShape="0">
                    <a:prstClr val="black">
                      <a:alpha val="10000"/>
                    </a:prstClr>
                  </a:outerShdw>
                </a:effectLst>
                <a:tableStyleId>{63C4FA53-0A4F-4767-8F88-0A7BA2322132}</a:tableStyleId>
              </a:tblPr>
              <a:tblGrid>
                <a:gridCol w="1013132">
                  <a:extLst>
                    <a:ext uri="{9D8B030D-6E8A-4147-A177-3AD203B41FA5}">
                      <a16:colId xmlns:a16="http://schemas.microsoft.com/office/drawing/2014/main" val="2985557417"/>
                    </a:ext>
                  </a:extLst>
                </a:gridCol>
                <a:gridCol w="2653858">
                  <a:extLst>
                    <a:ext uri="{9D8B030D-6E8A-4147-A177-3AD203B41FA5}">
                      <a16:colId xmlns:a16="http://schemas.microsoft.com/office/drawing/2014/main" val="2494652677"/>
                    </a:ext>
                  </a:extLst>
                </a:gridCol>
              </a:tblGrid>
              <a:tr h="388870">
                <a:tc>
                  <a:txBody>
                    <a:bodyPr/>
                    <a:lstStyle/>
                    <a:p>
                      <a:pPr marL="0" marR="0" lvl="0" indent="0" algn="l" rtl="0">
                        <a:lnSpc>
                          <a:spcPct val="130000"/>
                        </a:lnSpc>
                        <a:spcBef>
                          <a:spcPts val="0"/>
                        </a:spcBef>
                        <a:spcAft>
                          <a:spcPts val="0"/>
                        </a:spcAft>
                        <a:buClr>
                          <a:schemeClr val="dk1"/>
                        </a:buClr>
                        <a:buSzPts val="1000"/>
                        <a:buFont typeface="Open Sans"/>
                        <a:buNone/>
                      </a:pPr>
                      <a:r>
                        <a:rPr lang="en-US" sz="1000" b="1" i="0" u="none" strike="noStrike" cap="none" dirty="0" err="1">
                          <a:solidFill>
                            <a:schemeClr val="bg1"/>
                          </a:solidFill>
                          <a:latin typeface="+mn-lt"/>
                          <a:ea typeface="Open Sans"/>
                          <a:cs typeface="Open Sans"/>
                          <a:sym typeface="Open Sans"/>
                        </a:rPr>
                        <a:t>Phí</a:t>
                      </a:r>
                      <a:r>
                        <a:rPr lang="en-US" sz="1000" b="1" i="0" u="none" strike="noStrike" cap="none" dirty="0">
                          <a:solidFill>
                            <a:schemeClr val="bg1"/>
                          </a:solidFill>
                          <a:latin typeface="+mn-lt"/>
                          <a:ea typeface="Open Sans"/>
                          <a:cs typeface="Open Sans"/>
                          <a:sym typeface="Open Sans"/>
                        </a:rPr>
                        <a:t> </a:t>
                      </a:r>
                      <a:r>
                        <a:rPr lang="en-US" sz="1000" b="1" i="0" u="none" strike="noStrike" cap="none" dirty="0" err="1">
                          <a:solidFill>
                            <a:schemeClr val="bg1"/>
                          </a:solidFill>
                          <a:latin typeface="+mn-lt"/>
                          <a:ea typeface="Open Sans"/>
                          <a:cs typeface="Open Sans"/>
                          <a:sym typeface="Open Sans"/>
                        </a:rPr>
                        <a:t>mua</a:t>
                      </a:r>
                      <a:endParaRPr sz="1000" b="1" i="0" u="none" strike="noStrike" cap="none" dirty="0">
                        <a:solidFill>
                          <a:schemeClr val="bg1"/>
                        </a:solidFill>
                        <a:latin typeface="+mn-lt"/>
                        <a:ea typeface="Open Sans"/>
                        <a:cs typeface="Open Sans"/>
                        <a:sym typeface="Open Sans"/>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rtl="0">
                        <a:lnSpc>
                          <a:spcPct val="130000"/>
                        </a:lnSpc>
                        <a:spcBef>
                          <a:spcPts val="0"/>
                        </a:spcBef>
                        <a:spcAft>
                          <a:spcPts val="0"/>
                        </a:spcAft>
                        <a:buClr>
                          <a:schemeClr val="dk1"/>
                        </a:buClr>
                        <a:buSzPts val="1000"/>
                        <a:buFont typeface="Arial"/>
                        <a:buNone/>
                      </a:pPr>
                      <a:r>
                        <a:rPr lang="vi-VN" sz="1000" b="1" i="0" u="none" strike="noStrike" cap="none" dirty="0">
                          <a:solidFill>
                            <a:schemeClr val="bg1"/>
                          </a:solidFill>
                          <a:latin typeface="+mn-lt"/>
                          <a:ea typeface="Arial"/>
                          <a:cs typeface="Arial"/>
                          <a:sym typeface="Arial"/>
                        </a:rPr>
                        <a:t>Miễn phí</a:t>
                      </a:r>
                      <a:endParaRPr sz="1000" b="1" i="0" u="none" strike="noStrike" cap="none" dirty="0">
                        <a:solidFill>
                          <a:schemeClr val="bg1"/>
                        </a:solidFill>
                        <a:latin typeface="+mn-lt"/>
                        <a:ea typeface="Open Sans"/>
                        <a:cs typeface="Open Sans"/>
                        <a:sym typeface="Open Sans"/>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302459675"/>
                  </a:ext>
                </a:extLst>
              </a:tr>
              <a:tr h="900441">
                <a:tc>
                  <a:txBody>
                    <a:bodyPr/>
                    <a:lstStyle/>
                    <a:p>
                      <a:pPr marL="0" marR="0" lvl="0" indent="0" algn="l" rtl="0">
                        <a:lnSpc>
                          <a:spcPct val="130000"/>
                        </a:lnSpc>
                        <a:spcBef>
                          <a:spcPts val="0"/>
                        </a:spcBef>
                        <a:spcAft>
                          <a:spcPts val="0"/>
                        </a:spcAft>
                        <a:buClr>
                          <a:schemeClr val="dk1"/>
                        </a:buClr>
                        <a:buSzPts val="1000"/>
                        <a:buFont typeface="Arial"/>
                        <a:buNone/>
                      </a:pPr>
                      <a:r>
                        <a:rPr lang="en-US" sz="1000" b="1" i="0" u="none" strike="noStrike" cap="none" dirty="0" err="1">
                          <a:solidFill>
                            <a:schemeClr val="bg1"/>
                          </a:solidFill>
                          <a:latin typeface="+mn-lt"/>
                          <a:ea typeface="Arial"/>
                          <a:cs typeface="Arial"/>
                          <a:sym typeface="Arial"/>
                        </a:rPr>
                        <a:t>Phí</a:t>
                      </a:r>
                      <a:r>
                        <a:rPr lang="en-US" sz="1000" b="1" i="0" u="none" strike="noStrike" cap="none" dirty="0">
                          <a:solidFill>
                            <a:schemeClr val="bg1"/>
                          </a:solidFill>
                          <a:latin typeface="+mn-lt"/>
                          <a:ea typeface="Arial"/>
                          <a:cs typeface="Arial"/>
                          <a:sym typeface="Arial"/>
                        </a:rPr>
                        <a:t> </a:t>
                      </a:r>
                      <a:r>
                        <a:rPr lang="en-US" sz="1000" b="1" i="0" u="none" strike="noStrike" cap="none" dirty="0" err="1">
                          <a:solidFill>
                            <a:schemeClr val="bg1"/>
                          </a:solidFill>
                          <a:latin typeface="+mn-lt"/>
                          <a:ea typeface="Arial"/>
                          <a:cs typeface="Arial"/>
                          <a:sym typeface="Arial"/>
                        </a:rPr>
                        <a:t>bán</a:t>
                      </a:r>
                      <a:endParaRPr sz="1000" b="1" i="0" u="none" strike="noStrike" cap="none" dirty="0">
                        <a:solidFill>
                          <a:schemeClr val="bg1"/>
                        </a:solidFill>
                        <a:latin typeface="+mn-lt"/>
                        <a:ea typeface="Arial"/>
                        <a:cs typeface="Arial"/>
                        <a:sym typeface="Arial"/>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rtl="0">
                        <a:lnSpc>
                          <a:spcPct val="130000"/>
                        </a:lnSpc>
                        <a:spcBef>
                          <a:spcPts val="0"/>
                        </a:spcBef>
                        <a:spcAft>
                          <a:spcPts val="0"/>
                        </a:spcAft>
                        <a:buClr>
                          <a:schemeClr val="dk1"/>
                        </a:buClr>
                        <a:buSzPts val="1000"/>
                        <a:buFont typeface="Open Sans"/>
                        <a:buNone/>
                      </a:pPr>
                      <a:r>
                        <a:rPr lang="en-US" sz="1000" b="0" i="0" u="none" strike="noStrike" cap="none" dirty="0">
                          <a:solidFill>
                            <a:schemeClr val="bg1"/>
                          </a:solidFill>
                          <a:latin typeface="+mn-lt"/>
                          <a:ea typeface="Open Sans"/>
                          <a:cs typeface="Open Sans"/>
                          <a:sym typeface="Open Sans"/>
                        </a:rPr>
                        <a:t>T</a:t>
                      </a:r>
                      <a:r>
                        <a:rPr lang="vi-VN" sz="1000" b="0" i="0" u="none" strike="noStrike" cap="none" dirty="0">
                          <a:solidFill>
                            <a:schemeClr val="bg1"/>
                          </a:solidFill>
                          <a:latin typeface="+mn-lt"/>
                          <a:ea typeface="Open Sans"/>
                          <a:cs typeface="Open Sans"/>
                          <a:sym typeface="Open Sans"/>
                        </a:rPr>
                        <a:t>heo thời gian nắm giữ:</a:t>
                      </a:r>
                      <a:endParaRPr lang="en-US" sz="1000" b="0" i="0" u="none" strike="noStrike" cap="none" dirty="0">
                        <a:solidFill>
                          <a:schemeClr val="bg1"/>
                        </a:solidFill>
                        <a:latin typeface="+mn-lt"/>
                        <a:ea typeface="Open Sans"/>
                        <a:cs typeface="Open Sans"/>
                        <a:sym typeface="Open Sans"/>
                      </a:endParaRPr>
                    </a:p>
                    <a:p>
                      <a:pPr marL="0" marR="0" lvl="0" indent="0" algn="l" rtl="0">
                        <a:lnSpc>
                          <a:spcPct val="130000"/>
                        </a:lnSpc>
                        <a:spcBef>
                          <a:spcPts val="0"/>
                        </a:spcBef>
                        <a:spcAft>
                          <a:spcPts val="0"/>
                        </a:spcAft>
                        <a:buClr>
                          <a:schemeClr val="dk1"/>
                        </a:buClr>
                        <a:buSzPts val="1000"/>
                        <a:buFont typeface="Courier New" panose="02070309020205020404" pitchFamily="49" charset="0"/>
                        <a:buNone/>
                      </a:pPr>
                      <a:r>
                        <a:rPr lang="en-US" sz="1000" u="none" strike="noStrike" cap="none" dirty="0">
                          <a:solidFill>
                            <a:schemeClr val="bg1"/>
                          </a:solidFill>
                          <a:latin typeface="+mn-lt"/>
                        </a:rPr>
                        <a:t>- </a:t>
                      </a:r>
                      <a:r>
                        <a:rPr lang="en-US" sz="1000" u="none" strike="noStrike" cap="none" dirty="0" err="1">
                          <a:solidFill>
                            <a:schemeClr val="bg1"/>
                          </a:solidFill>
                          <a:latin typeface="+mn-lt"/>
                        </a:rPr>
                        <a:t>Từ</a:t>
                      </a:r>
                      <a:r>
                        <a:rPr lang="en-US" sz="1000" u="none" strike="noStrike" cap="none" dirty="0">
                          <a:solidFill>
                            <a:schemeClr val="bg1"/>
                          </a:solidFill>
                          <a:latin typeface="+mn-lt"/>
                        </a:rPr>
                        <a:t> 0 </a:t>
                      </a:r>
                      <a:r>
                        <a:rPr lang="en-US" sz="1000" u="none" strike="noStrike" cap="none" dirty="0" err="1">
                          <a:solidFill>
                            <a:schemeClr val="bg1"/>
                          </a:solidFill>
                          <a:latin typeface="+mn-lt"/>
                        </a:rPr>
                        <a:t>đến</a:t>
                      </a:r>
                      <a:r>
                        <a:rPr lang="en-US" sz="1000" u="none" strike="noStrike" cap="none" dirty="0">
                          <a:solidFill>
                            <a:schemeClr val="bg1"/>
                          </a:solidFill>
                          <a:latin typeface="+mn-lt"/>
                        </a:rPr>
                        <a:t> 12 </a:t>
                      </a:r>
                      <a:r>
                        <a:rPr lang="en-US" sz="1000" u="none" strike="noStrike" cap="none" dirty="0" err="1">
                          <a:solidFill>
                            <a:schemeClr val="bg1"/>
                          </a:solidFill>
                          <a:latin typeface="+mn-lt"/>
                        </a:rPr>
                        <a:t>tháng</a:t>
                      </a:r>
                      <a:r>
                        <a:rPr lang="en-US" sz="1000" u="none" strike="noStrike" cap="none" dirty="0">
                          <a:solidFill>
                            <a:schemeClr val="bg1"/>
                          </a:solidFill>
                          <a:latin typeface="+mn-lt"/>
                        </a:rPr>
                        <a:t>: </a:t>
                      </a:r>
                      <a:r>
                        <a:rPr lang="en-US" sz="1000" b="1" u="none" strike="noStrike" cap="none" dirty="0">
                          <a:solidFill>
                            <a:schemeClr val="bg1"/>
                          </a:solidFill>
                          <a:latin typeface="+mn-lt"/>
                        </a:rPr>
                        <a:t>2%</a:t>
                      </a:r>
                    </a:p>
                    <a:p>
                      <a:pPr marL="0" marR="0" lvl="0" indent="0" algn="l" rtl="0">
                        <a:lnSpc>
                          <a:spcPct val="130000"/>
                        </a:lnSpc>
                        <a:spcBef>
                          <a:spcPts val="0"/>
                        </a:spcBef>
                        <a:spcAft>
                          <a:spcPts val="0"/>
                        </a:spcAft>
                        <a:buClr>
                          <a:schemeClr val="dk1"/>
                        </a:buClr>
                        <a:buSzPts val="1000"/>
                        <a:buFont typeface="Courier New" panose="02070309020205020404" pitchFamily="49" charset="0"/>
                        <a:buNone/>
                      </a:pPr>
                      <a:r>
                        <a:rPr lang="en-US" sz="1000" u="none" strike="noStrike" cap="none" dirty="0">
                          <a:solidFill>
                            <a:schemeClr val="bg1"/>
                          </a:solidFill>
                          <a:latin typeface="+mn-lt"/>
                        </a:rPr>
                        <a:t>- </a:t>
                      </a:r>
                      <a:r>
                        <a:rPr lang="en-US" sz="1000" u="none" strike="noStrike" cap="none" dirty="0" err="1">
                          <a:solidFill>
                            <a:schemeClr val="bg1"/>
                          </a:solidFill>
                          <a:latin typeface="+mn-lt"/>
                        </a:rPr>
                        <a:t>Từ</a:t>
                      </a:r>
                      <a:r>
                        <a:rPr lang="en-US" sz="1000" u="none" strike="noStrike" cap="none" dirty="0">
                          <a:solidFill>
                            <a:schemeClr val="bg1"/>
                          </a:solidFill>
                          <a:latin typeface="+mn-lt"/>
                        </a:rPr>
                        <a:t> 12  </a:t>
                      </a:r>
                      <a:r>
                        <a:rPr lang="en-US" sz="1000" u="none" strike="noStrike" cap="none" dirty="0" err="1">
                          <a:solidFill>
                            <a:schemeClr val="bg1"/>
                          </a:solidFill>
                          <a:latin typeface="+mn-lt"/>
                        </a:rPr>
                        <a:t>đến</a:t>
                      </a:r>
                      <a:r>
                        <a:rPr lang="en-US" sz="1000" u="none" strike="noStrike" cap="none" dirty="0">
                          <a:solidFill>
                            <a:schemeClr val="bg1"/>
                          </a:solidFill>
                          <a:latin typeface="+mn-lt"/>
                        </a:rPr>
                        <a:t> 24 </a:t>
                      </a:r>
                      <a:r>
                        <a:rPr lang="en-US" sz="1000" u="none" strike="noStrike" cap="none" dirty="0" err="1">
                          <a:solidFill>
                            <a:schemeClr val="bg1"/>
                          </a:solidFill>
                          <a:latin typeface="+mn-lt"/>
                        </a:rPr>
                        <a:t>tháng</a:t>
                      </a:r>
                      <a:r>
                        <a:rPr lang="en-US" sz="1000" u="none" strike="noStrike" cap="none" dirty="0">
                          <a:solidFill>
                            <a:schemeClr val="bg1"/>
                          </a:solidFill>
                          <a:latin typeface="+mn-lt"/>
                        </a:rPr>
                        <a:t>: </a:t>
                      </a:r>
                      <a:r>
                        <a:rPr lang="en-US" sz="1000" b="1" u="none" strike="noStrike" cap="none" dirty="0">
                          <a:solidFill>
                            <a:schemeClr val="bg1"/>
                          </a:solidFill>
                          <a:latin typeface="+mn-lt"/>
                        </a:rPr>
                        <a:t>1%</a:t>
                      </a:r>
                    </a:p>
                    <a:p>
                      <a:pPr marL="0" marR="0" lvl="0" indent="0" algn="l" rtl="0">
                        <a:lnSpc>
                          <a:spcPct val="130000"/>
                        </a:lnSpc>
                        <a:spcBef>
                          <a:spcPts val="0"/>
                        </a:spcBef>
                        <a:spcAft>
                          <a:spcPts val="0"/>
                        </a:spcAft>
                        <a:buClr>
                          <a:schemeClr val="dk1"/>
                        </a:buClr>
                        <a:buSzPts val="1000"/>
                        <a:buFont typeface="Courier New" panose="02070309020205020404" pitchFamily="49" charset="0"/>
                        <a:buNone/>
                      </a:pPr>
                      <a:r>
                        <a:rPr lang="en-US" sz="1000" u="none" strike="noStrike" cap="none" dirty="0">
                          <a:solidFill>
                            <a:schemeClr val="bg1"/>
                          </a:solidFill>
                          <a:latin typeface="+mn-lt"/>
                        </a:rPr>
                        <a:t>- </a:t>
                      </a:r>
                      <a:r>
                        <a:rPr lang="en-US" sz="1000" u="none" strike="noStrike" cap="none" dirty="0" err="1">
                          <a:solidFill>
                            <a:schemeClr val="bg1"/>
                          </a:solidFill>
                          <a:latin typeface="+mn-lt"/>
                        </a:rPr>
                        <a:t>Từ</a:t>
                      </a:r>
                      <a:r>
                        <a:rPr lang="en-US" sz="1000" u="none" strike="noStrike" cap="none" dirty="0">
                          <a:solidFill>
                            <a:schemeClr val="bg1"/>
                          </a:solidFill>
                          <a:latin typeface="+mn-lt"/>
                        </a:rPr>
                        <a:t> 24 </a:t>
                      </a:r>
                      <a:r>
                        <a:rPr lang="en-US" sz="1000" u="none" strike="noStrike" cap="none" dirty="0" err="1">
                          <a:solidFill>
                            <a:schemeClr val="bg1"/>
                          </a:solidFill>
                          <a:latin typeface="+mn-lt"/>
                        </a:rPr>
                        <a:t>tháng</a:t>
                      </a:r>
                      <a:r>
                        <a:rPr lang="en-US" sz="1000" u="none" strike="noStrike" cap="none" dirty="0">
                          <a:solidFill>
                            <a:schemeClr val="bg1"/>
                          </a:solidFill>
                          <a:latin typeface="+mn-lt"/>
                        </a:rPr>
                        <a:t> </a:t>
                      </a:r>
                      <a:r>
                        <a:rPr lang="en-US" sz="1000" u="none" strike="noStrike" cap="none" dirty="0" err="1">
                          <a:solidFill>
                            <a:schemeClr val="bg1"/>
                          </a:solidFill>
                          <a:latin typeface="+mn-lt"/>
                        </a:rPr>
                        <a:t>trở</a:t>
                      </a:r>
                      <a:r>
                        <a:rPr lang="en-US" sz="1000" u="none" strike="noStrike" cap="none" dirty="0">
                          <a:solidFill>
                            <a:schemeClr val="bg1"/>
                          </a:solidFill>
                          <a:latin typeface="+mn-lt"/>
                        </a:rPr>
                        <a:t> </a:t>
                      </a:r>
                      <a:r>
                        <a:rPr lang="en-US" sz="1000" u="none" strike="noStrike" cap="none" dirty="0" err="1">
                          <a:solidFill>
                            <a:schemeClr val="bg1"/>
                          </a:solidFill>
                          <a:latin typeface="+mn-lt"/>
                        </a:rPr>
                        <a:t>lên</a:t>
                      </a:r>
                      <a:r>
                        <a:rPr lang="en-US" sz="1000" u="none" strike="noStrike" cap="none" dirty="0">
                          <a:solidFill>
                            <a:schemeClr val="bg1"/>
                          </a:solidFill>
                          <a:latin typeface="+mn-lt"/>
                        </a:rPr>
                        <a:t>: </a:t>
                      </a:r>
                      <a:r>
                        <a:rPr lang="en-US" sz="1000" b="1" u="none" strike="noStrike" cap="none" dirty="0" err="1">
                          <a:solidFill>
                            <a:schemeClr val="bg1"/>
                          </a:solidFill>
                          <a:latin typeface="+mn-lt"/>
                        </a:rPr>
                        <a:t>Miễn</a:t>
                      </a:r>
                      <a:r>
                        <a:rPr lang="en-US" sz="1000" b="1" u="none" strike="noStrike" cap="none" dirty="0">
                          <a:solidFill>
                            <a:schemeClr val="bg1"/>
                          </a:solidFill>
                          <a:latin typeface="+mn-lt"/>
                        </a:rPr>
                        <a:t> </a:t>
                      </a:r>
                      <a:r>
                        <a:rPr lang="en-US" sz="1000" b="1" u="none" strike="noStrike" cap="none" dirty="0" err="1">
                          <a:solidFill>
                            <a:schemeClr val="bg1"/>
                          </a:solidFill>
                          <a:latin typeface="+mn-lt"/>
                        </a:rPr>
                        <a:t>phí</a:t>
                      </a:r>
                      <a:endParaRPr sz="1000" b="1" u="none" strike="noStrike" cap="none" dirty="0">
                        <a:solidFill>
                          <a:schemeClr val="bg1"/>
                        </a:solidFill>
                        <a:latin typeface="+mn-lt"/>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964419093"/>
                  </a:ext>
                </a:extLst>
              </a:tr>
              <a:tr h="729917">
                <a:tc>
                  <a:txBody>
                    <a:bodyPr/>
                    <a:lstStyle/>
                    <a:p>
                      <a:pPr marL="0" marR="0" lvl="0" indent="0" algn="l" rtl="0">
                        <a:lnSpc>
                          <a:spcPct val="130000"/>
                        </a:lnSpc>
                        <a:spcBef>
                          <a:spcPts val="0"/>
                        </a:spcBef>
                        <a:spcAft>
                          <a:spcPts val="0"/>
                        </a:spcAft>
                        <a:buClr>
                          <a:schemeClr val="dk1"/>
                        </a:buClr>
                        <a:buSzPts val="1000"/>
                        <a:buFont typeface="Open Sans"/>
                        <a:buNone/>
                      </a:pPr>
                      <a:r>
                        <a:rPr lang="vi-VN" sz="1000" b="1" i="0" u="none" strike="noStrike" cap="none" dirty="0">
                          <a:solidFill>
                            <a:schemeClr val="bg1"/>
                          </a:solidFill>
                          <a:latin typeface="+mn-lt"/>
                          <a:ea typeface="Open Sans"/>
                          <a:cs typeface="Open Sans"/>
                          <a:sym typeface="Open Sans"/>
                        </a:rPr>
                        <a:t>Thuế TNCN</a:t>
                      </a:r>
                      <a:endParaRPr sz="1000" b="1" i="0" u="none" strike="noStrike" cap="none" dirty="0">
                        <a:solidFill>
                          <a:schemeClr val="bg1"/>
                        </a:solidFill>
                        <a:latin typeface="+mn-lt"/>
                        <a:ea typeface="Open Sans"/>
                        <a:cs typeface="Open Sans"/>
                        <a:sym typeface="Open Sans"/>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30000"/>
                        </a:lnSpc>
                        <a:spcBef>
                          <a:spcPts val="0"/>
                        </a:spcBef>
                        <a:spcAft>
                          <a:spcPts val="0"/>
                        </a:spcAft>
                        <a:buClr>
                          <a:schemeClr val="dk1"/>
                        </a:buClr>
                        <a:buSzPts val="1000"/>
                        <a:buFont typeface="Open Sans"/>
                        <a:buNone/>
                        <a:tabLst/>
                        <a:defRPr/>
                      </a:pPr>
                      <a:r>
                        <a:rPr lang="en-US" sz="1000" b="0" i="0" u="none" strike="noStrike" cap="none" dirty="0">
                          <a:solidFill>
                            <a:schemeClr val="bg1"/>
                          </a:solidFill>
                          <a:latin typeface="+mn-lt"/>
                          <a:ea typeface="Open Sans"/>
                          <a:cs typeface="Open Sans"/>
                          <a:sym typeface="Open Sans"/>
                        </a:rPr>
                        <a:t>Th</a:t>
                      </a:r>
                      <a:r>
                        <a:rPr lang="vi-VN" sz="1000" b="0" i="0" u="none" strike="noStrike" cap="none" dirty="0">
                          <a:solidFill>
                            <a:schemeClr val="bg1"/>
                          </a:solidFill>
                          <a:latin typeface="+mn-lt"/>
                          <a:ea typeface="Open Sans"/>
                          <a:cs typeface="Open Sans"/>
                          <a:sym typeface="Open Sans"/>
                        </a:rPr>
                        <a:t>eo thời gian nắm giữ:</a:t>
                      </a:r>
                      <a:endParaRPr lang="en-US" sz="1000" b="0" i="0" u="none" strike="noStrike" cap="none" dirty="0">
                        <a:solidFill>
                          <a:schemeClr val="bg1"/>
                        </a:solidFill>
                        <a:latin typeface="+mn-lt"/>
                        <a:ea typeface="Open Sans"/>
                        <a:cs typeface="Open Sans"/>
                        <a:sym typeface="Open Sans"/>
                      </a:endParaRPr>
                    </a:p>
                    <a:p>
                      <a:pPr marL="0" marR="0" lvl="0" indent="0" algn="l" rtl="0">
                        <a:lnSpc>
                          <a:spcPct val="130000"/>
                        </a:lnSpc>
                        <a:spcBef>
                          <a:spcPts val="0"/>
                        </a:spcBef>
                        <a:spcAft>
                          <a:spcPts val="0"/>
                        </a:spcAft>
                        <a:buClr>
                          <a:schemeClr val="dk1"/>
                        </a:buClr>
                        <a:buSzPts val="1000"/>
                        <a:buFont typeface="Courier New" panose="02070309020205020404" pitchFamily="49" charset="0"/>
                        <a:buNone/>
                      </a:pPr>
                      <a:r>
                        <a:rPr lang="en-US" sz="1000" b="0" i="0" u="none" strike="noStrike" cap="none" dirty="0">
                          <a:solidFill>
                            <a:schemeClr val="bg1"/>
                          </a:solidFill>
                          <a:latin typeface="+mn-lt"/>
                          <a:ea typeface="Open Sans"/>
                          <a:cs typeface="Open Sans"/>
                          <a:sym typeface="Open Sans"/>
                        </a:rPr>
                        <a:t>- D</a:t>
                      </a:r>
                      <a:r>
                        <a:rPr lang="vi-VN" sz="1000" b="0" i="0" u="none" strike="noStrike" cap="none" dirty="0">
                          <a:solidFill>
                            <a:schemeClr val="bg1"/>
                          </a:solidFill>
                          <a:latin typeface="+mn-lt"/>
                          <a:ea typeface="Open Sans"/>
                          <a:cs typeface="Open Sans"/>
                          <a:sym typeface="Open Sans"/>
                        </a:rPr>
                        <a:t>ư</a:t>
                      </a:r>
                      <a:r>
                        <a:rPr lang="en-US" sz="1000" b="0" i="0" u="none" strike="noStrike" cap="none" dirty="0" err="1">
                          <a:solidFill>
                            <a:schemeClr val="bg1"/>
                          </a:solidFill>
                          <a:latin typeface="+mn-lt"/>
                          <a:ea typeface="Open Sans"/>
                          <a:cs typeface="Open Sans"/>
                          <a:sym typeface="Open Sans"/>
                        </a:rPr>
                        <a:t>ới</a:t>
                      </a:r>
                      <a:r>
                        <a:rPr lang="en-US" sz="1000" b="0" i="0" u="none" strike="noStrike" cap="none" dirty="0">
                          <a:solidFill>
                            <a:schemeClr val="bg1"/>
                          </a:solidFill>
                          <a:latin typeface="+mn-lt"/>
                          <a:ea typeface="Open Sans"/>
                          <a:cs typeface="Open Sans"/>
                          <a:sym typeface="Open Sans"/>
                        </a:rPr>
                        <a:t> 24 </a:t>
                      </a:r>
                      <a:r>
                        <a:rPr lang="en-US" sz="1000" b="0" i="0" u="none" strike="noStrike" cap="none" dirty="0" err="1">
                          <a:solidFill>
                            <a:schemeClr val="bg1"/>
                          </a:solidFill>
                          <a:latin typeface="+mn-lt"/>
                          <a:ea typeface="Open Sans"/>
                          <a:cs typeface="Open Sans"/>
                          <a:sym typeface="Open Sans"/>
                        </a:rPr>
                        <a:t>tháng</a:t>
                      </a:r>
                      <a:r>
                        <a:rPr lang="en-US" sz="1000" b="0" i="0" u="none" strike="noStrike" cap="none" dirty="0">
                          <a:solidFill>
                            <a:schemeClr val="bg1"/>
                          </a:solidFill>
                          <a:latin typeface="+mn-lt"/>
                          <a:ea typeface="Open Sans"/>
                          <a:cs typeface="Open Sans"/>
                          <a:sym typeface="Open Sans"/>
                        </a:rPr>
                        <a:t>: 0,1% </a:t>
                      </a:r>
                      <a:r>
                        <a:rPr lang="en-US" sz="1000" b="0" i="0" u="none" strike="noStrike" cap="none" dirty="0" err="1">
                          <a:solidFill>
                            <a:schemeClr val="bg1"/>
                          </a:solidFill>
                          <a:latin typeface="+mn-lt"/>
                          <a:ea typeface="Open Sans"/>
                          <a:cs typeface="Open Sans"/>
                          <a:sym typeface="Open Sans"/>
                        </a:rPr>
                        <a:t>giá</a:t>
                      </a:r>
                      <a:r>
                        <a:rPr lang="en-US" sz="1000" b="0" i="0" u="none" strike="noStrike" cap="none" dirty="0">
                          <a:solidFill>
                            <a:schemeClr val="bg1"/>
                          </a:solidFill>
                          <a:latin typeface="+mn-lt"/>
                          <a:ea typeface="Open Sans"/>
                          <a:cs typeface="Open Sans"/>
                          <a:sym typeface="Open Sans"/>
                        </a:rPr>
                        <a:t> </a:t>
                      </a:r>
                      <a:r>
                        <a:rPr lang="en-US" sz="1000" b="0" i="0" u="none" strike="noStrike" cap="none" dirty="0" err="1">
                          <a:solidFill>
                            <a:schemeClr val="bg1"/>
                          </a:solidFill>
                          <a:latin typeface="+mn-lt"/>
                          <a:ea typeface="Open Sans"/>
                          <a:cs typeface="Open Sans"/>
                          <a:sym typeface="Open Sans"/>
                        </a:rPr>
                        <a:t>trị</a:t>
                      </a:r>
                      <a:r>
                        <a:rPr lang="en-US" sz="1000" b="0" i="0" u="none" strike="noStrike" cap="none" dirty="0">
                          <a:solidFill>
                            <a:schemeClr val="bg1"/>
                          </a:solidFill>
                          <a:latin typeface="+mn-lt"/>
                          <a:ea typeface="Open Sans"/>
                          <a:cs typeface="Open Sans"/>
                          <a:sym typeface="Open Sans"/>
                        </a:rPr>
                        <a:t> </a:t>
                      </a:r>
                      <a:r>
                        <a:rPr lang="en-US" sz="1000" b="0" i="0" u="none" strike="noStrike" cap="none" dirty="0" err="1">
                          <a:solidFill>
                            <a:schemeClr val="bg1"/>
                          </a:solidFill>
                          <a:latin typeface="+mn-lt"/>
                          <a:ea typeface="Open Sans"/>
                          <a:cs typeface="Open Sans"/>
                          <a:sym typeface="Open Sans"/>
                        </a:rPr>
                        <a:t>bán</a:t>
                      </a:r>
                      <a:r>
                        <a:rPr lang="en-US" sz="1000" b="0" i="0" u="none" strike="noStrike" cap="none" dirty="0">
                          <a:solidFill>
                            <a:schemeClr val="bg1"/>
                          </a:solidFill>
                          <a:latin typeface="+mn-lt"/>
                          <a:ea typeface="Open Sans"/>
                          <a:cs typeface="Open Sans"/>
                          <a:sym typeface="Open Sans"/>
                        </a:rPr>
                        <a:t> </a:t>
                      </a:r>
                    </a:p>
                    <a:p>
                      <a:pPr marL="0" marR="0" lvl="0" indent="0" algn="l" rtl="0">
                        <a:lnSpc>
                          <a:spcPct val="130000"/>
                        </a:lnSpc>
                        <a:spcBef>
                          <a:spcPts val="0"/>
                        </a:spcBef>
                        <a:spcAft>
                          <a:spcPts val="0"/>
                        </a:spcAft>
                        <a:buClr>
                          <a:schemeClr val="dk1"/>
                        </a:buClr>
                        <a:buSzPts val="1000"/>
                        <a:buFont typeface="Courier New" panose="02070309020205020404" pitchFamily="49" charset="0"/>
                        <a:buNone/>
                      </a:pPr>
                      <a:r>
                        <a:rPr lang="en-US" sz="1000" b="0" i="0" u="none" strike="noStrike" cap="none" dirty="0">
                          <a:solidFill>
                            <a:schemeClr val="bg1"/>
                          </a:solidFill>
                          <a:latin typeface="+mn-lt"/>
                          <a:ea typeface="Open Sans"/>
                          <a:cs typeface="Open Sans"/>
                          <a:sym typeface="Open Sans"/>
                        </a:rPr>
                        <a:t>- </a:t>
                      </a:r>
                      <a:r>
                        <a:rPr lang="en-US" sz="1000" b="0" i="0" u="none" strike="noStrike" cap="none" dirty="0" err="1">
                          <a:solidFill>
                            <a:schemeClr val="bg1"/>
                          </a:solidFill>
                          <a:latin typeface="+mn-lt"/>
                          <a:ea typeface="Open Sans"/>
                          <a:cs typeface="Open Sans"/>
                          <a:sym typeface="Open Sans"/>
                        </a:rPr>
                        <a:t>Từ</a:t>
                      </a:r>
                      <a:r>
                        <a:rPr lang="en-US" sz="1000" b="0" i="0" u="none" strike="noStrike" cap="none" dirty="0">
                          <a:solidFill>
                            <a:schemeClr val="bg1"/>
                          </a:solidFill>
                          <a:latin typeface="+mn-lt"/>
                          <a:ea typeface="Open Sans"/>
                          <a:cs typeface="Open Sans"/>
                          <a:sym typeface="Open Sans"/>
                        </a:rPr>
                        <a:t> 24 </a:t>
                      </a:r>
                      <a:r>
                        <a:rPr lang="en-US" sz="1000" b="0" i="0" u="none" strike="noStrike" cap="none" dirty="0" err="1">
                          <a:solidFill>
                            <a:schemeClr val="bg1"/>
                          </a:solidFill>
                          <a:latin typeface="+mn-lt"/>
                          <a:ea typeface="Open Sans"/>
                          <a:cs typeface="Open Sans"/>
                          <a:sym typeface="Open Sans"/>
                        </a:rPr>
                        <a:t>tháng</a:t>
                      </a:r>
                      <a:r>
                        <a:rPr lang="en-US" sz="1000" b="0" i="0" u="none" strike="noStrike" cap="none" dirty="0">
                          <a:solidFill>
                            <a:schemeClr val="bg1"/>
                          </a:solidFill>
                          <a:latin typeface="+mn-lt"/>
                          <a:ea typeface="Open Sans"/>
                          <a:cs typeface="Open Sans"/>
                          <a:sym typeface="Open Sans"/>
                        </a:rPr>
                        <a:t> </a:t>
                      </a:r>
                      <a:r>
                        <a:rPr lang="en-US" sz="1000" b="0" i="0" u="none" strike="noStrike" cap="none" dirty="0" err="1">
                          <a:solidFill>
                            <a:schemeClr val="bg1"/>
                          </a:solidFill>
                          <a:latin typeface="+mn-lt"/>
                          <a:ea typeface="Open Sans"/>
                          <a:cs typeface="Open Sans"/>
                          <a:sym typeface="Open Sans"/>
                        </a:rPr>
                        <a:t>trở</a:t>
                      </a:r>
                      <a:r>
                        <a:rPr lang="en-US" sz="1000" b="0" i="0" u="none" strike="noStrike" cap="none" dirty="0">
                          <a:solidFill>
                            <a:schemeClr val="bg1"/>
                          </a:solidFill>
                          <a:latin typeface="+mn-lt"/>
                          <a:ea typeface="Open Sans"/>
                          <a:cs typeface="Open Sans"/>
                          <a:sym typeface="Open Sans"/>
                        </a:rPr>
                        <a:t> </a:t>
                      </a:r>
                      <a:r>
                        <a:rPr lang="en-US" sz="1000" b="0" i="0" u="none" strike="noStrike" cap="none" dirty="0" err="1">
                          <a:solidFill>
                            <a:schemeClr val="bg1"/>
                          </a:solidFill>
                          <a:latin typeface="+mn-lt"/>
                          <a:ea typeface="Open Sans"/>
                          <a:cs typeface="Open Sans"/>
                          <a:sym typeface="Open Sans"/>
                        </a:rPr>
                        <a:t>lên</a:t>
                      </a:r>
                      <a:r>
                        <a:rPr lang="en-US" sz="1000" b="0" i="0" u="none" strike="noStrike" cap="none" dirty="0">
                          <a:solidFill>
                            <a:schemeClr val="bg1"/>
                          </a:solidFill>
                          <a:latin typeface="+mn-lt"/>
                          <a:ea typeface="Open Sans"/>
                          <a:cs typeface="Open Sans"/>
                          <a:sym typeface="Open Sans"/>
                        </a:rPr>
                        <a:t>: </a:t>
                      </a:r>
                      <a:r>
                        <a:rPr lang="en-US" sz="1000" b="1" i="0" u="none" strike="noStrike" cap="none" dirty="0" err="1">
                          <a:solidFill>
                            <a:schemeClr val="bg1"/>
                          </a:solidFill>
                          <a:latin typeface="+mn-lt"/>
                          <a:ea typeface="Open Sans"/>
                          <a:cs typeface="Open Sans"/>
                          <a:sym typeface="Open Sans"/>
                        </a:rPr>
                        <a:t>Miễn</a:t>
                      </a:r>
                      <a:r>
                        <a:rPr lang="en-US" sz="1000" b="1" i="0" u="none" strike="noStrike" cap="none" dirty="0">
                          <a:solidFill>
                            <a:schemeClr val="bg1"/>
                          </a:solidFill>
                          <a:latin typeface="+mn-lt"/>
                          <a:ea typeface="Open Sans"/>
                          <a:cs typeface="Open Sans"/>
                          <a:sym typeface="Open Sans"/>
                        </a:rPr>
                        <a:t> </a:t>
                      </a:r>
                      <a:r>
                        <a:rPr lang="en-US" sz="1000" b="1" i="0" u="none" strike="noStrike" cap="none" dirty="0" err="1">
                          <a:solidFill>
                            <a:schemeClr val="bg1"/>
                          </a:solidFill>
                          <a:latin typeface="+mn-lt"/>
                          <a:ea typeface="Open Sans"/>
                          <a:cs typeface="Open Sans"/>
                          <a:sym typeface="Open Sans"/>
                        </a:rPr>
                        <a:t>thuế</a:t>
                      </a:r>
                      <a:endParaRPr lang="en-US" sz="1000" b="1" i="0" u="none" strike="noStrike" cap="none" dirty="0">
                        <a:solidFill>
                          <a:schemeClr val="bg1"/>
                        </a:solidFill>
                        <a:latin typeface="+mn-lt"/>
                        <a:ea typeface="Open Sans"/>
                        <a:cs typeface="Open Sans"/>
                        <a:sym typeface="Open Sans"/>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78684430"/>
                  </a:ext>
                </a:extLst>
              </a:tr>
            </a:tbl>
          </a:graphicData>
        </a:graphic>
      </p:graphicFrame>
      <p:sp>
        <p:nvSpPr>
          <p:cNvPr id="37" name="Google Shape;13052;p496">
            <a:extLst>
              <a:ext uri="{FF2B5EF4-FFF2-40B4-BE49-F238E27FC236}">
                <a16:creationId xmlns:a16="http://schemas.microsoft.com/office/drawing/2014/main" id="{C38C7B5A-C9D8-4678-8776-5E7E47B3F927}"/>
              </a:ext>
            </a:extLst>
          </p:cNvPr>
          <p:cNvSpPr txBox="1"/>
          <p:nvPr/>
        </p:nvSpPr>
        <p:spPr>
          <a:xfrm>
            <a:off x="2911553" y="6482621"/>
            <a:ext cx="6096000"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200"/>
              <a:buFont typeface="Arial"/>
              <a:buNone/>
            </a:pPr>
            <a:r>
              <a:rPr lang="en-US" sz="1200" b="1" i="0" u="none" strike="noStrike" cap="none" dirty="0">
                <a:solidFill>
                  <a:schemeClr val="bg1"/>
                </a:solidFill>
                <a:latin typeface="Arial"/>
                <a:ea typeface="Arial"/>
                <a:cs typeface="Arial"/>
                <a:sym typeface="Arial"/>
              </a:rPr>
              <a:t>© 2026 – CÔNG TY CỔ PHẦN QUẢN LÝ QUỸ </a:t>
            </a:r>
            <a:r>
              <a:rPr lang="en-US" sz="1200" b="1" dirty="0">
                <a:solidFill>
                  <a:schemeClr val="bg1"/>
                </a:solidFill>
              </a:rPr>
              <a:t>LPB </a:t>
            </a:r>
            <a:endParaRPr sz="1800" b="1" i="0" u="none" strike="noStrike" cap="none" dirty="0">
              <a:solidFill>
                <a:schemeClr val="bg1"/>
              </a:solidFill>
              <a:latin typeface="Arial"/>
              <a:ea typeface="Arial"/>
              <a:cs typeface="Arial"/>
              <a:sym typeface="Arial"/>
            </a:endParaRPr>
          </a:p>
        </p:txBody>
      </p:sp>
      <p:sp>
        <p:nvSpPr>
          <p:cNvPr id="12" name="Rectangle 11">
            <a:extLst>
              <a:ext uri="{FF2B5EF4-FFF2-40B4-BE49-F238E27FC236}">
                <a16:creationId xmlns:a16="http://schemas.microsoft.com/office/drawing/2014/main" id="{B2FC3ECC-D35D-4EE8-8F7A-D4411B667998}"/>
              </a:ext>
            </a:extLst>
          </p:cNvPr>
          <p:cNvSpPr/>
          <p:nvPr/>
        </p:nvSpPr>
        <p:spPr>
          <a:xfrm>
            <a:off x="5350473" y="4258576"/>
            <a:ext cx="6096000" cy="1077218"/>
          </a:xfrm>
          <a:prstGeom prst="rect">
            <a:avLst/>
          </a:prstGeom>
        </p:spPr>
        <p:txBody>
          <a:bodyPr>
            <a:spAutoFit/>
          </a:bodyPr>
          <a:lstStyle/>
          <a:p>
            <a:r>
              <a:rPr lang="en-US" sz="1000" b="1" dirty="0">
                <a:solidFill>
                  <a:schemeClr val="bg1"/>
                </a:solidFill>
              </a:rPr>
              <a:t>KHUYẾN CÁO</a:t>
            </a:r>
            <a:endParaRPr lang="en-US" sz="1000" dirty="0">
              <a:solidFill>
                <a:schemeClr val="bg1"/>
              </a:solidFill>
            </a:endParaRPr>
          </a:p>
          <a:p>
            <a:r>
              <a:rPr lang="en-US" sz="900" dirty="0" err="1">
                <a:solidFill>
                  <a:schemeClr val="bg1"/>
                </a:solidFill>
              </a:rPr>
              <a:t>Báo</a:t>
            </a:r>
            <a:r>
              <a:rPr lang="en-US" sz="900" dirty="0">
                <a:solidFill>
                  <a:schemeClr val="bg1"/>
                </a:solidFill>
              </a:rPr>
              <a:t> </a:t>
            </a:r>
            <a:r>
              <a:rPr lang="en-US" sz="900" dirty="0" err="1">
                <a:solidFill>
                  <a:schemeClr val="bg1"/>
                </a:solidFill>
              </a:rPr>
              <a:t>cáo</a:t>
            </a:r>
            <a:r>
              <a:rPr lang="en-US" sz="900" dirty="0">
                <a:solidFill>
                  <a:schemeClr val="bg1"/>
                </a:solidFill>
              </a:rPr>
              <a:t> </a:t>
            </a:r>
            <a:r>
              <a:rPr lang="en-US" sz="900" dirty="0" err="1">
                <a:solidFill>
                  <a:schemeClr val="bg1"/>
                </a:solidFill>
              </a:rPr>
              <a:t>này</a:t>
            </a:r>
            <a:r>
              <a:rPr lang="en-US" sz="900" dirty="0">
                <a:solidFill>
                  <a:schemeClr val="bg1"/>
                </a:solidFill>
              </a:rPr>
              <a:t> </a:t>
            </a:r>
            <a:r>
              <a:rPr lang="en-US" sz="900" dirty="0" err="1">
                <a:solidFill>
                  <a:schemeClr val="bg1"/>
                </a:solidFill>
              </a:rPr>
              <a:t>được</a:t>
            </a:r>
            <a:r>
              <a:rPr lang="en-US" sz="900" dirty="0">
                <a:solidFill>
                  <a:schemeClr val="bg1"/>
                </a:solidFill>
              </a:rPr>
              <a:t> </a:t>
            </a:r>
            <a:r>
              <a:rPr lang="en-US" sz="900" dirty="0" err="1">
                <a:solidFill>
                  <a:schemeClr val="bg1"/>
                </a:solidFill>
              </a:rPr>
              <a:t>Công</a:t>
            </a:r>
            <a:r>
              <a:rPr lang="en-US" sz="900" dirty="0">
                <a:solidFill>
                  <a:schemeClr val="bg1"/>
                </a:solidFill>
              </a:rPr>
              <a:t> ty </a:t>
            </a:r>
            <a:r>
              <a:rPr lang="en-US" sz="900" dirty="0" err="1">
                <a:solidFill>
                  <a:schemeClr val="bg1"/>
                </a:solidFill>
              </a:rPr>
              <a:t>Cổ</a:t>
            </a:r>
            <a:r>
              <a:rPr lang="en-US" sz="900" dirty="0">
                <a:solidFill>
                  <a:schemeClr val="bg1"/>
                </a:solidFill>
              </a:rPr>
              <a:t> </a:t>
            </a:r>
            <a:r>
              <a:rPr lang="en-US" sz="900" dirty="0" err="1">
                <a:solidFill>
                  <a:schemeClr val="bg1"/>
                </a:solidFill>
              </a:rPr>
              <a:t>phần</a:t>
            </a:r>
            <a:r>
              <a:rPr lang="en-US" sz="900" dirty="0">
                <a:solidFill>
                  <a:schemeClr val="bg1"/>
                </a:solidFill>
              </a:rPr>
              <a:t> </a:t>
            </a:r>
            <a:r>
              <a:rPr lang="en-US" sz="900" dirty="0" err="1">
                <a:solidFill>
                  <a:schemeClr val="bg1"/>
                </a:solidFill>
              </a:rPr>
              <a:t>Quản</a:t>
            </a:r>
            <a:r>
              <a:rPr lang="en-US" sz="900" dirty="0">
                <a:solidFill>
                  <a:schemeClr val="bg1"/>
                </a:solidFill>
              </a:rPr>
              <a:t> </a:t>
            </a:r>
            <a:r>
              <a:rPr lang="en-US" sz="900" dirty="0" err="1">
                <a:solidFill>
                  <a:schemeClr val="bg1"/>
                </a:solidFill>
              </a:rPr>
              <a:t>lý</a:t>
            </a:r>
            <a:r>
              <a:rPr lang="en-US" sz="900" dirty="0">
                <a:solidFill>
                  <a:schemeClr val="bg1"/>
                </a:solidFill>
              </a:rPr>
              <a:t> </a:t>
            </a:r>
            <a:r>
              <a:rPr lang="en-US" sz="900" dirty="0" err="1">
                <a:solidFill>
                  <a:schemeClr val="bg1"/>
                </a:solidFill>
              </a:rPr>
              <a:t>Quỹ</a:t>
            </a:r>
            <a:r>
              <a:rPr lang="en-US" sz="900" dirty="0">
                <a:solidFill>
                  <a:schemeClr val="bg1"/>
                </a:solidFill>
              </a:rPr>
              <a:t> LPB </a:t>
            </a:r>
            <a:r>
              <a:rPr lang="en-US" sz="900" dirty="0" err="1">
                <a:solidFill>
                  <a:schemeClr val="bg1"/>
                </a:solidFill>
              </a:rPr>
              <a:t>lập</a:t>
            </a:r>
            <a:r>
              <a:rPr lang="en-US" sz="900" dirty="0">
                <a:solidFill>
                  <a:schemeClr val="bg1"/>
                </a:solidFill>
              </a:rPr>
              <a:t> </a:t>
            </a:r>
            <a:r>
              <a:rPr lang="en-US" sz="900" dirty="0" err="1">
                <a:solidFill>
                  <a:schemeClr val="bg1"/>
                </a:solidFill>
              </a:rPr>
              <a:t>dựa</a:t>
            </a:r>
            <a:r>
              <a:rPr lang="en-US" sz="900" dirty="0">
                <a:solidFill>
                  <a:schemeClr val="bg1"/>
                </a:solidFill>
              </a:rPr>
              <a:t> </a:t>
            </a:r>
            <a:r>
              <a:rPr lang="en-US" sz="900" dirty="0" err="1">
                <a:solidFill>
                  <a:schemeClr val="bg1"/>
                </a:solidFill>
              </a:rPr>
              <a:t>trên</a:t>
            </a:r>
            <a:r>
              <a:rPr lang="en-US" sz="900" dirty="0">
                <a:solidFill>
                  <a:schemeClr val="bg1"/>
                </a:solidFill>
              </a:rPr>
              <a:t> </a:t>
            </a:r>
            <a:r>
              <a:rPr lang="en-US" sz="900" dirty="0" err="1">
                <a:solidFill>
                  <a:schemeClr val="bg1"/>
                </a:solidFill>
              </a:rPr>
              <a:t>các</a:t>
            </a:r>
            <a:r>
              <a:rPr lang="en-US" sz="900" dirty="0">
                <a:solidFill>
                  <a:schemeClr val="bg1"/>
                </a:solidFill>
              </a:rPr>
              <a:t> </a:t>
            </a:r>
            <a:r>
              <a:rPr lang="en-US" sz="900" dirty="0" err="1">
                <a:solidFill>
                  <a:schemeClr val="bg1"/>
                </a:solidFill>
              </a:rPr>
              <a:t>nguồn</a:t>
            </a:r>
            <a:r>
              <a:rPr lang="en-US" sz="900" dirty="0">
                <a:solidFill>
                  <a:schemeClr val="bg1"/>
                </a:solidFill>
              </a:rPr>
              <a:t> </a:t>
            </a:r>
            <a:r>
              <a:rPr lang="en-US" sz="900" dirty="0" err="1">
                <a:solidFill>
                  <a:schemeClr val="bg1"/>
                </a:solidFill>
              </a:rPr>
              <a:t>thông</a:t>
            </a:r>
            <a:r>
              <a:rPr lang="en-US" sz="900" dirty="0">
                <a:solidFill>
                  <a:schemeClr val="bg1"/>
                </a:solidFill>
              </a:rPr>
              <a:t> tin </a:t>
            </a:r>
            <a:r>
              <a:rPr lang="en-US" sz="900" dirty="0" err="1">
                <a:solidFill>
                  <a:schemeClr val="bg1"/>
                </a:solidFill>
              </a:rPr>
              <a:t>được</a:t>
            </a:r>
            <a:r>
              <a:rPr lang="en-US" sz="900" dirty="0">
                <a:solidFill>
                  <a:schemeClr val="bg1"/>
                </a:solidFill>
              </a:rPr>
              <a:t> </a:t>
            </a:r>
            <a:r>
              <a:rPr lang="en-US" sz="900" dirty="0" err="1">
                <a:solidFill>
                  <a:schemeClr val="bg1"/>
                </a:solidFill>
              </a:rPr>
              <a:t>cho</a:t>
            </a:r>
            <a:r>
              <a:rPr lang="en-US" sz="900" dirty="0">
                <a:solidFill>
                  <a:schemeClr val="bg1"/>
                </a:solidFill>
              </a:rPr>
              <a:t> </a:t>
            </a:r>
            <a:r>
              <a:rPr lang="en-US" sz="900" dirty="0" err="1">
                <a:solidFill>
                  <a:schemeClr val="bg1"/>
                </a:solidFill>
              </a:rPr>
              <a:t>là</a:t>
            </a:r>
            <a:r>
              <a:rPr lang="en-US" sz="900" dirty="0">
                <a:solidFill>
                  <a:schemeClr val="bg1"/>
                </a:solidFill>
              </a:rPr>
              <a:t> </a:t>
            </a:r>
            <a:r>
              <a:rPr lang="en-US" sz="900" dirty="0" err="1">
                <a:solidFill>
                  <a:schemeClr val="bg1"/>
                </a:solidFill>
              </a:rPr>
              <a:t>đáng</a:t>
            </a:r>
            <a:r>
              <a:rPr lang="en-US" sz="900" dirty="0">
                <a:solidFill>
                  <a:schemeClr val="bg1"/>
                </a:solidFill>
              </a:rPr>
              <a:t> tin </a:t>
            </a:r>
            <a:r>
              <a:rPr lang="en-US" sz="900" dirty="0" err="1">
                <a:solidFill>
                  <a:schemeClr val="bg1"/>
                </a:solidFill>
              </a:rPr>
              <a:t>cậy</a:t>
            </a:r>
            <a:r>
              <a:rPr lang="en-US" sz="900" dirty="0">
                <a:solidFill>
                  <a:schemeClr val="bg1"/>
                </a:solidFill>
              </a:rPr>
              <a:t> </a:t>
            </a:r>
            <a:r>
              <a:rPr lang="en-US" sz="900" dirty="0" err="1">
                <a:solidFill>
                  <a:schemeClr val="bg1"/>
                </a:solidFill>
              </a:rPr>
              <a:t>tại</a:t>
            </a:r>
            <a:r>
              <a:rPr lang="en-US" sz="900" dirty="0">
                <a:solidFill>
                  <a:schemeClr val="bg1"/>
                </a:solidFill>
              </a:rPr>
              <a:t> </a:t>
            </a:r>
            <a:r>
              <a:rPr lang="en-US" sz="900" dirty="0" err="1">
                <a:solidFill>
                  <a:schemeClr val="bg1"/>
                </a:solidFill>
              </a:rPr>
              <a:t>thời</a:t>
            </a:r>
            <a:r>
              <a:rPr lang="en-US" sz="900" dirty="0">
                <a:solidFill>
                  <a:schemeClr val="bg1"/>
                </a:solidFill>
              </a:rPr>
              <a:t> </a:t>
            </a:r>
            <a:r>
              <a:rPr lang="en-US" sz="900" dirty="0" err="1">
                <a:solidFill>
                  <a:schemeClr val="bg1"/>
                </a:solidFill>
              </a:rPr>
              <a:t>điểm</a:t>
            </a:r>
            <a:r>
              <a:rPr lang="en-US" sz="900" dirty="0">
                <a:solidFill>
                  <a:schemeClr val="bg1"/>
                </a:solidFill>
              </a:rPr>
              <a:t> </a:t>
            </a:r>
            <a:r>
              <a:rPr lang="en-US" sz="900" dirty="0" err="1">
                <a:solidFill>
                  <a:schemeClr val="bg1"/>
                </a:solidFill>
              </a:rPr>
              <a:t>phát</a:t>
            </a:r>
            <a:r>
              <a:rPr lang="en-US" sz="900" dirty="0">
                <a:solidFill>
                  <a:schemeClr val="bg1"/>
                </a:solidFill>
              </a:rPr>
              <a:t> </a:t>
            </a:r>
            <a:r>
              <a:rPr lang="en-US" sz="900" dirty="0" err="1">
                <a:solidFill>
                  <a:schemeClr val="bg1"/>
                </a:solidFill>
              </a:rPr>
              <a:t>hành</a:t>
            </a:r>
            <a:r>
              <a:rPr lang="en-US" sz="900" dirty="0">
                <a:solidFill>
                  <a:schemeClr val="bg1"/>
                </a:solidFill>
              </a:rPr>
              <a:t>. </a:t>
            </a:r>
            <a:r>
              <a:rPr lang="en-US" sz="900" dirty="0" err="1">
                <a:solidFill>
                  <a:schemeClr val="bg1"/>
                </a:solidFill>
              </a:rPr>
              <a:t>Mọi</a:t>
            </a:r>
            <a:r>
              <a:rPr lang="en-US" sz="900" dirty="0">
                <a:solidFill>
                  <a:schemeClr val="bg1"/>
                </a:solidFill>
              </a:rPr>
              <a:t> </a:t>
            </a:r>
            <a:r>
              <a:rPr lang="en-US" sz="900" dirty="0" err="1">
                <a:solidFill>
                  <a:schemeClr val="bg1"/>
                </a:solidFill>
              </a:rPr>
              <a:t>số</a:t>
            </a:r>
            <a:r>
              <a:rPr lang="en-US" sz="900" dirty="0">
                <a:solidFill>
                  <a:schemeClr val="bg1"/>
                </a:solidFill>
              </a:rPr>
              <a:t> </a:t>
            </a:r>
            <a:r>
              <a:rPr lang="en-US" sz="900" dirty="0" err="1">
                <a:solidFill>
                  <a:schemeClr val="bg1"/>
                </a:solidFill>
              </a:rPr>
              <a:t>liệu</a:t>
            </a:r>
            <a:r>
              <a:rPr lang="en-US" sz="900" dirty="0">
                <a:solidFill>
                  <a:schemeClr val="bg1"/>
                </a:solidFill>
              </a:rPr>
              <a:t>, </a:t>
            </a:r>
            <a:r>
              <a:rPr lang="en-US" sz="900" dirty="0" err="1">
                <a:solidFill>
                  <a:schemeClr val="bg1"/>
                </a:solidFill>
              </a:rPr>
              <a:t>nhận</a:t>
            </a:r>
            <a:r>
              <a:rPr lang="en-US" sz="900" dirty="0">
                <a:solidFill>
                  <a:schemeClr val="bg1"/>
                </a:solidFill>
              </a:rPr>
              <a:t> </a:t>
            </a:r>
            <a:r>
              <a:rPr lang="en-US" sz="900" dirty="0" err="1">
                <a:solidFill>
                  <a:schemeClr val="bg1"/>
                </a:solidFill>
              </a:rPr>
              <a:t>định</a:t>
            </a:r>
            <a:r>
              <a:rPr lang="en-US" sz="900" dirty="0">
                <a:solidFill>
                  <a:schemeClr val="bg1"/>
                </a:solidFill>
              </a:rPr>
              <a:t> và </a:t>
            </a:r>
            <a:r>
              <a:rPr lang="en-US" sz="900" dirty="0" err="1">
                <a:solidFill>
                  <a:schemeClr val="bg1"/>
                </a:solidFill>
              </a:rPr>
              <a:t>đánh</a:t>
            </a:r>
            <a:r>
              <a:rPr lang="en-US" sz="900" dirty="0">
                <a:solidFill>
                  <a:schemeClr val="bg1"/>
                </a:solidFill>
              </a:rPr>
              <a:t> </a:t>
            </a:r>
            <a:r>
              <a:rPr lang="en-US" sz="900" dirty="0" err="1">
                <a:solidFill>
                  <a:schemeClr val="bg1"/>
                </a:solidFill>
              </a:rPr>
              <a:t>giá</a:t>
            </a:r>
            <a:r>
              <a:rPr lang="en-US" sz="900" dirty="0">
                <a:solidFill>
                  <a:schemeClr val="bg1"/>
                </a:solidFill>
              </a:rPr>
              <a:t> </a:t>
            </a:r>
            <a:r>
              <a:rPr lang="en-US" sz="900" dirty="0" err="1">
                <a:solidFill>
                  <a:schemeClr val="bg1"/>
                </a:solidFill>
              </a:rPr>
              <a:t>trong</a:t>
            </a:r>
            <a:r>
              <a:rPr lang="en-US" sz="900" dirty="0">
                <a:solidFill>
                  <a:schemeClr val="bg1"/>
                </a:solidFill>
              </a:rPr>
              <a:t> </a:t>
            </a:r>
            <a:r>
              <a:rPr lang="en-US" sz="900" dirty="0" err="1">
                <a:solidFill>
                  <a:schemeClr val="bg1"/>
                </a:solidFill>
              </a:rPr>
              <a:t>báo</a:t>
            </a:r>
            <a:r>
              <a:rPr lang="en-US" sz="900" dirty="0">
                <a:solidFill>
                  <a:schemeClr val="bg1"/>
                </a:solidFill>
              </a:rPr>
              <a:t> </a:t>
            </a:r>
            <a:r>
              <a:rPr lang="en-US" sz="900" dirty="0" err="1">
                <a:solidFill>
                  <a:schemeClr val="bg1"/>
                </a:solidFill>
              </a:rPr>
              <a:t>cáo</a:t>
            </a:r>
            <a:r>
              <a:rPr lang="en-US" sz="900" dirty="0">
                <a:solidFill>
                  <a:schemeClr val="bg1"/>
                </a:solidFill>
              </a:rPr>
              <a:t> </a:t>
            </a:r>
            <a:r>
              <a:rPr lang="en-US" sz="900" dirty="0" err="1">
                <a:solidFill>
                  <a:schemeClr val="bg1"/>
                </a:solidFill>
              </a:rPr>
              <a:t>chỉ</a:t>
            </a:r>
            <a:r>
              <a:rPr lang="en-US" sz="900" dirty="0">
                <a:solidFill>
                  <a:schemeClr val="bg1"/>
                </a:solidFill>
              </a:rPr>
              <a:t> </a:t>
            </a:r>
            <a:r>
              <a:rPr lang="en-US" sz="900" dirty="0" err="1">
                <a:solidFill>
                  <a:schemeClr val="bg1"/>
                </a:solidFill>
              </a:rPr>
              <a:t>nhằm</a:t>
            </a:r>
            <a:r>
              <a:rPr lang="en-US" sz="900" dirty="0">
                <a:solidFill>
                  <a:schemeClr val="bg1"/>
                </a:solidFill>
              </a:rPr>
              <a:t> </a:t>
            </a:r>
            <a:r>
              <a:rPr lang="en-US" sz="900" dirty="0" err="1">
                <a:solidFill>
                  <a:schemeClr val="bg1"/>
                </a:solidFill>
              </a:rPr>
              <a:t>mục</a:t>
            </a:r>
            <a:r>
              <a:rPr lang="en-US" sz="900" dirty="0">
                <a:solidFill>
                  <a:schemeClr val="bg1"/>
                </a:solidFill>
              </a:rPr>
              <a:t> </a:t>
            </a:r>
            <a:r>
              <a:rPr lang="en-US" sz="900" dirty="0" err="1">
                <a:solidFill>
                  <a:schemeClr val="bg1"/>
                </a:solidFill>
              </a:rPr>
              <a:t>đích</a:t>
            </a:r>
            <a:r>
              <a:rPr lang="en-US" sz="900" dirty="0">
                <a:solidFill>
                  <a:schemeClr val="bg1"/>
                </a:solidFill>
              </a:rPr>
              <a:t> </a:t>
            </a:r>
            <a:r>
              <a:rPr lang="en-US" sz="900" dirty="0" err="1">
                <a:solidFill>
                  <a:schemeClr val="bg1"/>
                </a:solidFill>
              </a:rPr>
              <a:t>cung</a:t>
            </a:r>
            <a:r>
              <a:rPr lang="en-US" sz="900" dirty="0">
                <a:solidFill>
                  <a:schemeClr val="bg1"/>
                </a:solidFill>
              </a:rPr>
              <a:t> </a:t>
            </a:r>
            <a:r>
              <a:rPr lang="en-US" sz="900" dirty="0" err="1">
                <a:solidFill>
                  <a:schemeClr val="bg1"/>
                </a:solidFill>
              </a:rPr>
              <a:t>cấp</a:t>
            </a:r>
            <a:r>
              <a:rPr lang="en-US" sz="900" dirty="0">
                <a:solidFill>
                  <a:schemeClr val="bg1"/>
                </a:solidFill>
              </a:rPr>
              <a:t> </a:t>
            </a:r>
            <a:r>
              <a:rPr lang="en-US" sz="900" dirty="0" err="1">
                <a:solidFill>
                  <a:schemeClr val="bg1"/>
                </a:solidFill>
              </a:rPr>
              <a:t>thông</a:t>
            </a:r>
            <a:r>
              <a:rPr lang="en-US" sz="900" dirty="0">
                <a:solidFill>
                  <a:schemeClr val="bg1"/>
                </a:solidFill>
              </a:rPr>
              <a:t> tin, </a:t>
            </a:r>
            <a:r>
              <a:rPr lang="en-US" sz="900" dirty="0" err="1">
                <a:solidFill>
                  <a:schemeClr val="bg1"/>
                </a:solidFill>
              </a:rPr>
              <a:t>không</a:t>
            </a:r>
            <a:r>
              <a:rPr lang="en-US" sz="900" dirty="0">
                <a:solidFill>
                  <a:schemeClr val="bg1"/>
                </a:solidFill>
              </a:rPr>
              <a:t> </a:t>
            </a:r>
            <a:r>
              <a:rPr lang="en-US" sz="900" dirty="0" err="1">
                <a:solidFill>
                  <a:schemeClr val="bg1"/>
                </a:solidFill>
              </a:rPr>
              <a:t>được</a:t>
            </a:r>
            <a:r>
              <a:rPr lang="en-US" sz="900" dirty="0">
                <a:solidFill>
                  <a:schemeClr val="bg1"/>
                </a:solidFill>
              </a:rPr>
              <a:t> </a:t>
            </a:r>
            <a:r>
              <a:rPr lang="en-US" sz="900" dirty="0" err="1">
                <a:solidFill>
                  <a:schemeClr val="bg1"/>
                </a:solidFill>
              </a:rPr>
              <a:t>xem</a:t>
            </a:r>
            <a:r>
              <a:rPr lang="en-US" sz="900" dirty="0">
                <a:solidFill>
                  <a:schemeClr val="bg1"/>
                </a:solidFill>
              </a:rPr>
              <a:t> </a:t>
            </a:r>
            <a:r>
              <a:rPr lang="en-US" sz="900" dirty="0" err="1">
                <a:solidFill>
                  <a:schemeClr val="bg1"/>
                </a:solidFill>
              </a:rPr>
              <a:t>là</a:t>
            </a:r>
            <a:r>
              <a:rPr lang="en-US" sz="900" dirty="0">
                <a:solidFill>
                  <a:schemeClr val="bg1"/>
                </a:solidFill>
              </a:rPr>
              <a:t> </a:t>
            </a:r>
            <a:r>
              <a:rPr lang="en-US" sz="900" dirty="0" err="1">
                <a:solidFill>
                  <a:schemeClr val="bg1"/>
                </a:solidFill>
              </a:rPr>
              <a:t>khuyến</a:t>
            </a:r>
            <a:r>
              <a:rPr lang="en-US" sz="900" dirty="0">
                <a:solidFill>
                  <a:schemeClr val="bg1"/>
                </a:solidFill>
              </a:rPr>
              <a:t> </a:t>
            </a:r>
            <a:r>
              <a:rPr lang="en-US" sz="900" dirty="0" err="1">
                <a:solidFill>
                  <a:schemeClr val="bg1"/>
                </a:solidFill>
              </a:rPr>
              <a:t>nghị</a:t>
            </a:r>
            <a:r>
              <a:rPr lang="en-US" sz="900" dirty="0">
                <a:solidFill>
                  <a:schemeClr val="bg1"/>
                </a:solidFill>
              </a:rPr>
              <a:t> </a:t>
            </a:r>
            <a:r>
              <a:rPr lang="en-US" sz="900" dirty="0" err="1">
                <a:solidFill>
                  <a:schemeClr val="bg1"/>
                </a:solidFill>
              </a:rPr>
              <a:t>đầu</a:t>
            </a:r>
            <a:r>
              <a:rPr lang="en-US" sz="900" dirty="0">
                <a:solidFill>
                  <a:schemeClr val="bg1"/>
                </a:solidFill>
              </a:rPr>
              <a:t> </a:t>
            </a:r>
            <a:r>
              <a:rPr lang="en-US" sz="900" dirty="0" err="1">
                <a:solidFill>
                  <a:schemeClr val="bg1"/>
                </a:solidFill>
              </a:rPr>
              <a:t>tư</a:t>
            </a:r>
            <a:r>
              <a:rPr lang="en-US" sz="900" dirty="0">
                <a:solidFill>
                  <a:schemeClr val="bg1"/>
                </a:solidFill>
              </a:rPr>
              <a:t> hay cam </a:t>
            </a:r>
            <a:r>
              <a:rPr lang="en-US" sz="900" dirty="0" err="1">
                <a:solidFill>
                  <a:schemeClr val="bg1"/>
                </a:solidFill>
              </a:rPr>
              <a:t>kết</a:t>
            </a:r>
            <a:r>
              <a:rPr lang="en-US" sz="900" dirty="0">
                <a:solidFill>
                  <a:schemeClr val="bg1"/>
                </a:solidFill>
              </a:rPr>
              <a:t> </a:t>
            </a:r>
            <a:r>
              <a:rPr lang="en-US" sz="900" dirty="0" err="1">
                <a:solidFill>
                  <a:schemeClr val="bg1"/>
                </a:solidFill>
              </a:rPr>
              <a:t>về</a:t>
            </a:r>
            <a:r>
              <a:rPr lang="en-US" sz="900" dirty="0">
                <a:solidFill>
                  <a:schemeClr val="bg1"/>
                </a:solidFill>
              </a:rPr>
              <a:t> </a:t>
            </a:r>
            <a:r>
              <a:rPr lang="en-US" sz="900" dirty="0" err="1">
                <a:solidFill>
                  <a:schemeClr val="bg1"/>
                </a:solidFill>
              </a:rPr>
              <a:t>kết</a:t>
            </a:r>
            <a:r>
              <a:rPr lang="en-US" sz="900" dirty="0">
                <a:solidFill>
                  <a:schemeClr val="bg1"/>
                </a:solidFill>
              </a:rPr>
              <a:t> </a:t>
            </a:r>
            <a:r>
              <a:rPr lang="en-US" sz="900" dirty="0" err="1">
                <a:solidFill>
                  <a:schemeClr val="bg1"/>
                </a:solidFill>
              </a:rPr>
              <a:t>quả</a:t>
            </a:r>
            <a:r>
              <a:rPr lang="en-US" sz="900" dirty="0">
                <a:solidFill>
                  <a:schemeClr val="bg1"/>
                </a:solidFill>
              </a:rPr>
              <a:t> </a:t>
            </a:r>
            <a:r>
              <a:rPr lang="en-US" sz="900" dirty="0" err="1">
                <a:solidFill>
                  <a:schemeClr val="bg1"/>
                </a:solidFill>
              </a:rPr>
              <a:t>sinh</a:t>
            </a:r>
            <a:r>
              <a:rPr lang="en-US" sz="900" dirty="0">
                <a:solidFill>
                  <a:schemeClr val="bg1"/>
                </a:solidFill>
              </a:rPr>
              <a:t> </a:t>
            </a:r>
            <a:r>
              <a:rPr lang="en-US" sz="900" dirty="0" err="1">
                <a:solidFill>
                  <a:schemeClr val="bg1"/>
                </a:solidFill>
              </a:rPr>
              <a:t>lời</a:t>
            </a:r>
            <a:r>
              <a:rPr lang="en-US" sz="900" dirty="0">
                <a:solidFill>
                  <a:schemeClr val="bg1"/>
                </a:solidFill>
              </a:rPr>
              <a:t> </a:t>
            </a:r>
            <a:r>
              <a:rPr lang="en-US" sz="900" dirty="0" err="1">
                <a:solidFill>
                  <a:schemeClr val="bg1"/>
                </a:solidFill>
              </a:rPr>
              <a:t>của</a:t>
            </a:r>
            <a:r>
              <a:rPr lang="en-US" sz="900" dirty="0">
                <a:solidFill>
                  <a:schemeClr val="bg1"/>
                </a:solidFill>
              </a:rPr>
              <a:t> </a:t>
            </a:r>
            <a:r>
              <a:rPr lang="en-US" sz="900" dirty="0" err="1">
                <a:solidFill>
                  <a:schemeClr val="bg1"/>
                </a:solidFill>
              </a:rPr>
              <a:t>Quỹ</a:t>
            </a:r>
            <a:r>
              <a:rPr lang="en-US" sz="900" dirty="0">
                <a:solidFill>
                  <a:schemeClr val="bg1"/>
                </a:solidFill>
              </a:rPr>
              <a:t>.</a:t>
            </a:r>
            <a:br>
              <a:rPr lang="en-US" sz="900" dirty="0">
                <a:solidFill>
                  <a:schemeClr val="bg1"/>
                </a:solidFill>
              </a:rPr>
            </a:br>
            <a:r>
              <a:rPr lang="en-US" sz="900" dirty="0" err="1">
                <a:solidFill>
                  <a:schemeClr val="bg1"/>
                </a:solidFill>
              </a:rPr>
              <a:t>Hiệu</a:t>
            </a:r>
            <a:r>
              <a:rPr lang="en-US" sz="900" dirty="0">
                <a:solidFill>
                  <a:schemeClr val="bg1"/>
                </a:solidFill>
              </a:rPr>
              <a:t> </a:t>
            </a:r>
            <a:r>
              <a:rPr lang="en-US" sz="900" dirty="0" err="1">
                <a:solidFill>
                  <a:schemeClr val="bg1"/>
                </a:solidFill>
              </a:rPr>
              <a:t>quả</a:t>
            </a:r>
            <a:r>
              <a:rPr lang="en-US" sz="900" dirty="0">
                <a:solidFill>
                  <a:schemeClr val="bg1"/>
                </a:solidFill>
              </a:rPr>
              <a:t> </a:t>
            </a:r>
            <a:r>
              <a:rPr lang="en-US" sz="900" dirty="0" err="1">
                <a:solidFill>
                  <a:schemeClr val="bg1"/>
                </a:solidFill>
              </a:rPr>
              <a:t>đầu</a:t>
            </a:r>
            <a:r>
              <a:rPr lang="en-US" sz="900" dirty="0">
                <a:solidFill>
                  <a:schemeClr val="bg1"/>
                </a:solidFill>
              </a:rPr>
              <a:t> </a:t>
            </a:r>
            <a:r>
              <a:rPr lang="en-US" sz="900" dirty="0" err="1">
                <a:solidFill>
                  <a:schemeClr val="bg1"/>
                </a:solidFill>
              </a:rPr>
              <a:t>tư</a:t>
            </a:r>
            <a:r>
              <a:rPr lang="en-US" sz="900" dirty="0">
                <a:solidFill>
                  <a:schemeClr val="bg1"/>
                </a:solidFill>
              </a:rPr>
              <a:t> </a:t>
            </a:r>
            <a:r>
              <a:rPr lang="en-US" sz="900" dirty="0" err="1">
                <a:solidFill>
                  <a:schemeClr val="bg1"/>
                </a:solidFill>
              </a:rPr>
              <a:t>trong</a:t>
            </a:r>
            <a:r>
              <a:rPr lang="en-US" sz="900" dirty="0">
                <a:solidFill>
                  <a:schemeClr val="bg1"/>
                </a:solidFill>
              </a:rPr>
              <a:t> </a:t>
            </a:r>
            <a:r>
              <a:rPr lang="en-US" sz="900" dirty="0" err="1">
                <a:solidFill>
                  <a:schemeClr val="bg1"/>
                </a:solidFill>
              </a:rPr>
              <a:t>quá</a:t>
            </a:r>
            <a:r>
              <a:rPr lang="en-US" sz="900" dirty="0">
                <a:solidFill>
                  <a:schemeClr val="bg1"/>
                </a:solidFill>
              </a:rPr>
              <a:t> </a:t>
            </a:r>
            <a:r>
              <a:rPr lang="en-US" sz="900" dirty="0" err="1">
                <a:solidFill>
                  <a:schemeClr val="bg1"/>
                </a:solidFill>
              </a:rPr>
              <a:t>khứ</a:t>
            </a:r>
            <a:r>
              <a:rPr lang="en-US" sz="900" dirty="0">
                <a:solidFill>
                  <a:schemeClr val="bg1"/>
                </a:solidFill>
              </a:rPr>
              <a:t> </a:t>
            </a:r>
            <a:r>
              <a:rPr lang="en-US" sz="900" dirty="0" err="1">
                <a:solidFill>
                  <a:schemeClr val="bg1"/>
                </a:solidFill>
              </a:rPr>
              <a:t>không</a:t>
            </a:r>
            <a:r>
              <a:rPr lang="en-US" sz="900" dirty="0">
                <a:solidFill>
                  <a:schemeClr val="bg1"/>
                </a:solidFill>
              </a:rPr>
              <a:t> </a:t>
            </a:r>
            <a:r>
              <a:rPr lang="en-US" sz="900" dirty="0" err="1">
                <a:solidFill>
                  <a:schemeClr val="bg1"/>
                </a:solidFill>
              </a:rPr>
              <a:t>phản</a:t>
            </a:r>
            <a:r>
              <a:rPr lang="en-US" sz="900" dirty="0">
                <a:solidFill>
                  <a:schemeClr val="bg1"/>
                </a:solidFill>
              </a:rPr>
              <a:t> </a:t>
            </a:r>
            <a:r>
              <a:rPr lang="en-US" sz="900" dirty="0" err="1">
                <a:solidFill>
                  <a:schemeClr val="bg1"/>
                </a:solidFill>
              </a:rPr>
              <a:t>ánh</a:t>
            </a:r>
            <a:r>
              <a:rPr lang="en-US" sz="900" dirty="0">
                <a:solidFill>
                  <a:schemeClr val="bg1"/>
                </a:solidFill>
              </a:rPr>
              <a:t> hay </a:t>
            </a:r>
            <a:r>
              <a:rPr lang="en-US" sz="900" dirty="0" err="1">
                <a:solidFill>
                  <a:schemeClr val="bg1"/>
                </a:solidFill>
              </a:rPr>
              <a:t>đảm</a:t>
            </a:r>
            <a:r>
              <a:rPr lang="en-US" sz="900" dirty="0">
                <a:solidFill>
                  <a:schemeClr val="bg1"/>
                </a:solidFill>
              </a:rPr>
              <a:t> </a:t>
            </a:r>
            <a:r>
              <a:rPr lang="en-US" sz="900" dirty="0" err="1">
                <a:solidFill>
                  <a:schemeClr val="bg1"/>
                </a:solidFill>
              </a:rPr>
              <a:t>bảo</a:t>
            </a:r>
            <a:r>
              <a:rPr lang="en-US" sz="900" dirty="0">
                <a:solidFill>
                  <a:schemeClr val="bg1"/>
                </a:solidFill>
              </a:rPr>
              <a:t> </a:t>
            </a:r>
            <a:r>
              <a:rPr lang="en-US" sz="900" dirty="0" err="1">
                <a:solidFill>
                  <a:schemeClr val="bg1"/>
                </a:solidFill>
              </a:rPr>
              <a:t>cho</a:t>
            </a:r>
            <a:r>
              <a:rPr lang="en-US" sz="900" dirty="0">
                <a:solidFill>
                  <a:schemeClr val="bg1"/>
                </a:solidFill>
              </a:rPr>
              <a:t> </a:t>
            </a:r>
            <a:r>
              <a:rPr lang="en-US" sz="900" dirty="0" err="1">
                <a:solidFill>
                  <a:schemeClr val="bg1"/>
                </a:solidFill>
              </a:rPr>
              <a:t>kết</a:t>
            </a:r>
            <a:r>
              <a:rPr lang="en-US" sz="900" dirty="0">
                <a:solidFill>
                  <a:schemeClr val="bg1"/>
                </a:solidFill>
              </a:rPr>
              <a:t> </a:t>
            </a:r>
            <a:r>
              <a:rPr lang="en-US" sz="900" dirty="0" err="1">
                <a:solidFill>
                  <a:schemeClr val="bg1"/>
                </a:solidFill>
              </a:rPr>
              <a:t>quả</a:t>
            </a:r>
            <a:r>
              <a:rPr lang="en-US" sz="900" dirty="0">
                <a:solidFill>
                  <a:schemeClr val="bg1"/>
                </a:solidFill>
              </a:rPr>
              <a:t> </a:t>
            </a:r>
            <a:r>
              <a:rPr lang="en-US" sz="900" dirty="0" err="1">
                <a:solidFill>
                  <a:schemeClr val="bg1"/>
                </a:solidFill>
              </a:rPr>
              <a:t>trong</a:t>
            </a:r>
            <a:r>
              <a:rPr lang="en-US" sz="900" dirty="0">
                <a:solidFill>
                  <a:schemeClr val="bg1"/>
                </a:solidFill>
              </a:rPr>
              <a:t> </a:t>
            </a:r>
            <a:r>
              <a:rPr lang="en-US" sz="900" dirty="0" err="1">
                <a:solidFill>
                  <a:schemeClr val="bg1"/>
                </a:solidFill>
              </a:rPr>
              <a:t>tương</a:t>
            </a:r>
            <a:r>
              <a:rPr lang="en-US" sz="900" dirty="0">
                <a:solidFill>
                  <a:schemeClr val="bg1"/>
                </a:solidFill>
              </a:rPr>
              <a:t> </a:t>
            </a:r>
            <a:r>
              <a:rPr lang="en-US" sz="900" dirty="0" err="1">
                <a:solidFill>
                  <a:schemeClr val="bg1"/>
                </a:solidFill>
              </a:rPr>
              <a:t>lai</a:t>
            </a:r>
            <a:r>
              <a:rPr lang="en-US" sz="900" dirty="0">
                <a:solidFill>
                  <a:schemeClr val="bg1"/>
                </a:solidFill>
              </a:rPr>
              <a:t>. </a:t>
            </a:r>
            <a:r>
              <a:rPr lang="en-US" sz="900" dirty="0" err="1">
                <a:solidFill>
                  <a:schemeClr val="bg1"/>
                </a:solidFill>
              </a:rPr>
              <a:t>Nhà</a:t>
            </a:r>
            <a:r>
              <a:rPr lang="en-US" sz="900" dirty="0">
                <a:solidFill>
                  <a:schemeClr val="bg1"/>
                </a:solidFill>
              </a:rPr>
              <a:t> </a:t>
            </a:r>
            <a:r>
              <a:rPr lang="en-US" sz="900" dirty="0" err="1">
                <a:solidFill>
                  <a:schemeClr val="bg1"/>
                </a:solidFill>
              </a:rPr>
              <a:t>đầu</a:t>
            </a:r>
            <a:r>
              <a:rPr lang="en-US" sz="900" dirty="0">
                <a:solidFill>
                  <a:schemeClr val="bg1"/>
                </a:solidFill>
              </a:rPr>
              <a:t> </a:t>
            </a:r>
            <a:r>
              <a:rPr lang="en-US" sz="900" dirty="0" err="1">
                <a:solidFill>
                  <a:schemeClr val="bg1"/>
                </a:solidFill>
              </a:rPr>
              <a:t>tư</a:t>
            </a:r>
            <a:r>
              <a:rPr lang="en-US" sz="900" dirty="0">
                <a:solidFill>
                  <a:schemeClr val="bg1"/>
                </a:solidFill>
              </a:rPr>
              <a:t> </a:t>
            </a:r>
            <a:r>
              <a:rPr lang="en-US" sz="900" dirty="0" err="1">
                <a:solidFill>
                  <a:schemeClr val="bg1"/>
                </a:solidFill>
              </a:rPr>
              <a:t>cần</a:t>
            </a:r>
            <a:r>
              <a:rPr lang="en-US" sz="900" dirty="0">
                <a:solidFill>
                  <a:schemeClr val="bg1"/>
                </a:solidFill>
              </a:rPr>
              <a:t> </a:t>
            </a:r>
            <a:r>
              <a:rPr lang="en-US" sz="900" dirty="0" err="1">
                <a:solidFill>
                  <a:schemeClr val="bg1"/>
                </a:solidFill>
              </a:rPr>
              <a:t>chủ</a:t>
            </a:r>
            <a:r>
              <a:rPr lang="en-US" sz="900" dirty="0">
                <a:solidFill>
                  <a:schemeClr val="bg1"/>
                </a:solidFill>
              </a:rPr>
              <a:t> </a:t>
            </a:r>
            <a:r>
              <a:rPr lang="en-US" sz="900" dirty="0" err="1">
                <a:solidFill>
                  <a:schemeClr val="bg1"/>
                </a:solidFill>
              </a:rPr>
              <a:t>động</a:t>
            </a:r>
            <a:r>
              <a:rPr lang="en-US" sz="900" dirty="0">
                <a:solidFill>
                  <a:schemeClr val="bg1"/>
                </a:solidFill>
              </a:rPr>
              <a:t> </a:t>
            </a:r>
            <a:r>
              <a:rPr lang="en-US" sz="900" dirty="0" err="1">
                <a:solidFill>
                  <a:schemeClr val="bg1"/>
                </a:solidFill>
              </a:rPr>
              <a:t>xem</a:t>
            </a:r>
            <a:r>
              <a:rPr lang="en-US" sz="900" dirty="0">
                <a:solidFill>
                  <a:schemeClr val="bg1"/>
                </a:solidFill>
              </a:rPr>
              <a:t> </a:t>
            </a:r>
            <a:r>
              <a:rPr lang="en-US" sz="900" dirty="0" err="1">
                <a:solidFill>
                  <a:schemeClr val="bg1"/>
                </a:solidFill>
              </a:rPr>
              <a:t>xét</a:t>
            </a:r>
            <a:r>
              <a:rPr lang="en-US" sz="900" dirty="0">
                <a:solidFill>
                  <a:schemeClr val="bg1"/>
                </a:solidFill>
              </a:rPr>
              <a:t> </a:t>
            </a:r>
            <a:r>
              <a:rPr lang="en-US" sz="900" dirty="0" err="1">
                <a:solidFill>
                  <a:schemeClr val="bg1"/>
                </a:solidFill>
              </a:rPr>
              <a:t>mục</a:t>
            </a:r>
            <a:r>
              <a:rPr lang="en-US" sz="900" dirty="0">
                <a:solidFill>
                  <a:schemeClr val="bg1"/>
                </a:solidFill>
              </a:rPr>
              <a:t> </a:t>
            </a:r>
            <a:r>
              <a:rPr lang="en-US" sz="900" dirty="0" err="1">
                <a:solidFill>
                  <a:schemeClr val="bg1"/>
                </a:solidFill>
              </a:rPr>
              <a:t>tiêu</a:t>
            </a:r>
            <a:r>
              <a:rPr lang="en-US" sz="900" dirty="0">
                <a:solidFill>
                  <a:schemeClr val="bg1"/>
                </a:solidFill>
              </a:rPr>
              <a:t> </a:t>
            </a:r>
            <a:r>
              <a:rPr lang="en-US" sz="900" dirty="0" err="1">
                <a:solidFill>
                  <a:schemeClr val="bg1"/>
                </a:solidFill>
              </a:rPr>
              <a:t>đầu</a:t>
            </a:r>
            <a:r>
              <a:rPr lang="en-US" sz="900" dirty="0">
                <a:solidFill>
                  <a:schemeClr val="bg1"/>
                </a:solidFill>
              </a:rPr>
              <a:t> </a:t>
            </a:r>
            <a:r>
              <a:rPr lang="en-US" sz="900" dirty="0" err="1">
                <a:solidFill>
                  <a:schemeClr val="bg1"/>
                </a:solidFill>
              </a:rPr>
              <a:t>tư</a:t>
            </a:r>
            <a:r>
              <a:rPr lang="en-US" sz="900" dirty="0">
                <a:solidFill>
                  <a:schemeClr val="bg1"/>
                </a:solidFill>
              </a:rPr>
              <a:t>, </a:t>
            </a:r>
            <a:r>
              <a:rPr lang="en-US" sz="900" dirty="0" err="1">
                <a:solidFill>
                  <a:schemeClr val="bg1"/>
                </a:solidFill>
              </a:rPr>
              <a:t>khả</a:t>
            </a:r>
            <a:r>
              <a:rPr lang="en-US" sz="900" dirty="0">
                <a:solidFill>
                  <a:schemeClr val="bg1"/>
                </a:solidFill>
              </a:rPr>
              <a:t> </a:t>
            </a:r>
            <a:r>
              <a:rPr lang="en-US" sz="900" dirty="0" err="1">
                <a:solidFill>
                  <a:schemeClr val="bg1"/>
                </a:solidFill>
              </a:rPr>
              <a:t>năng</a:t>
            </a:r>
            <a:r>
              <a:rPr lang="en-US" sz="900" dirty="0">
                <a:solidFill>
                  <a:schemeClr val="bg1"/>
                </a:solidFill>
              </a:rPr>
              <a:t> </a:t>
            </a:r>
            <a:r>
              <a:rPr lang="en-US" sz="900" dirty="0" err="1">
                <a:solidFill>
                  <a:schemeClr val="bg1"/>
                </a:solidFill>
              </a:rPr>
              <a:t>chấp</a:t>
            </a:r>
            <a:r>
              <a:rPr lang="en-US" sz="900" dirty="0">
                <a:solidFill>
                  <a:schemeClr val="bg1"/>
                </a:solidFill>
              </a:rPr>
              <a:t> </a:t>
            </a:r>
            <a:r>
              <a:rPr lang="en-US" sz="900" dirty="0" err="1">
                <a:solidFill>
                  <a:schemeClr val="bg1"/>
                </a:solidFill>
              </a:rPr>
              <a:t>nhận</a:t>
            </a:r>
            <a:r>
              <a:rPr lang="en-US" sz="900" dirty="0">
                <a:solidFill>
                  <a:schemeClr val="bg1"/>
                </a:solidFill>
              </a:rPr>
              <a:t> </a:t>
            </a:r>
            <a:r>
              <a:rPr lang="en-US" sz="900" dirty="0" err="1">
                <a:solidFill>
                  <a:schemeClr val="bg1"/>
                </a:solidFill>
              </a:rPr>
              <a:t>rủi</a:t>
            </a:r>
            <a:r>
              <a:rPr lang="en-US" sz="900" dirty="0">
                <a:solidFill>
                  <a:schemeClr val="bg1"/>
                </a:solidFill>
              </a:rPr>
              <a:t> </a:t>
            </a:r>
            <a:r>
              <a:rPr lang="en-US" sz="900" dirty="0" err="1">
                <a:solidFill>
                  <a:schemeClr val="bg1"/>
                </a:solidFill>
              </a:rPr>
              <a:t>ro</a:t>
            </a:r>
            <a:r>
              <a:rPr lang="en-US" sz="900" dirty="0">
                <a:solidFill>
                  <a:schemeClr val="bg1"/>
                </a:solidFill>
              </a:rPr>
              <a:t> và </a:t>
            </a:r>
            <a:r>
              <a:rPr lang="en-US" sz="900" dirty="0" err="1">
                <a:solidFill>
                  <a:schemeClr val="bg1"/>
                </a:solidFill>
              </a:rPr>
              <a:t>có</a:t>
            </a:r>
            <a:r>
              <a:rPr lang="en-US" sz="900" dirty="0">
                <a:solidFill>
                  <a:schemeClr val="bg1"/>
                </a:solidFill>
              </a:rPr>
              <a:t> </a:t>
            </a:r>
            <a:r>
              <a:rPr lang="en-US" sz="900" dirty="0" err="1">
                <a:solidFill>
                  <a:schemeClr val="bg1"/>
                </a:solidFill>
              </a:rPr>
              <a:t>thể</a:t>
            </a:r>
            <a:r>
              <a:rPr lang="en-US" sz="900" dirty="0">
                <a:solidFill>
                  <a:schemeClr val="bg1"/>
                </a:solidFill>
              </a:rPr>
              <a:t> </a:t>
            </a:r>
            <a:r>
              <a:rPr lang="en-US" sz="900" dirty="0" err="1">
                <a:solidFill>
                  <a:schemeClr val="bg1"/>
                </a:solidFill>
              </a:rPr>
              <a:t>tham</a:t>
            </a:r>
            <a:r>
              <a:rPr lang="en-US" sz="900" dirty="0">
                <a:solidFill>
                  <a:schemeClr val="bg1"/>
                </a:solidFill>
              </a:rPr>
              <a:t> </a:t>
            </a:r>
            <a:r>
              <a:rPr lang="en-US" sz="900" dirty="0" err="1">
                <a:solidFill>
                  <a:schemeClr val="bg1"/>
                </a:solidFill>
              </a:rPr>
              <a:t>khảo</a:t>
            </a:r>
            <a:r>
              <a:rPr lang="en-US" sz="900" dirty="0">
                <a:solidFill>
                  <a:schemeClr val="bg1"/>
                </a:solidFill>
              </a:rPr>
              <a:t> ý </a:t>
            </a:r>
            <a:r>
              <a:rPr lang="en-US" sz="900" dirty="0" err="1">
                <a:solidFill>
                  <a:schemeClr val="bg1"/>
                </a:solidFill>
              </a:rPr>
              <a:t>kiến</a:t>
            </a:r>
            <a:r>
              <a:rPr lang="en-US" sz="900" dirty="0">
                <a:solidFill>
                  <a:schemeClr val="bg1"/>
                </a:solidFill>
              </a:rPr>
              <a:t> </a:t>
            </a:r>
            <a:r>
              <a:rPr lang="en-US" sz="900" dirty="0" err="1">
                <a:solidFill>
                  <a:schemeClr val="bg1"/>
                </a:solidFill>
              </a:rPr>
              <a:t>từ</a:t>
            </a:r>
            <a:r>
              <a:rPr lang="en-US" sz="900" dirty="0">
                <a:solidFill>
                  <a:schemeClr val="bg1"/>
                </a:solidFill>
              </a:rPr>
              <a:t> </a:t>
            </a:r>
            <a:r>
              <a:rPr lang="en-US" sz="900" dirty="0" err="1">
                <a:solidFill>
                  <a:schemeClr val="bg1"/>
                </a:solidFill>
              </a:rPr>
              <a:t>các</a:t>
            </a:r>
            <a:r>
              <a:rPr lang="en-US" sz="900" dirty="0">
                <a:solidFill>
                  <a:schemeClr val="bg1"/>
                </a:solidFill>
              </a:rPr>
              <a:t> </a:t>
            </a:r>
            <a:r>
              <a:rPr lang="en-US" sz="900" dirty="0" err="1">
                <a:solidFill>
                  <a:schemeClr val="bg1"/>
                </a:solidFill>
              </a:rPr>
              <a:t>chuyên</a:t>
            </a:r>
            <a:r>
              <a:rPr lang="en-US" sz="900" dirty="0">
                <a:solidFill>
                  <a:schemeClr val="bg1"/>
                </a:solidFill>
              </a:rPr>
              <a:t> </a:t>
            </a:r>
            <a:r>
              <a:rPr lang="en-US" sz="900" dirty="0" err="1">
                <a:solidFill>
                  <a:schemeClr val="bg1"/>
                </a:solidFill>
              </a:rPr>
              <a:t>gia</a:t>
            </a:r>
            <a:r>
              <a:rPr lang="en-US" sz="900" dirty="0">
                <a:solidFill>
                  <a:schemeClr val="bg1"/>
                </a:solidFill>
              </a:rPr>
              <a:t> </a:t>
            </a:r>
            <a:r>
              <a:rPr lang="en-US" sz="900" dirty="0" err="1">
                <a:solidFill>
                  <a:schemeClr val="bg1"/>
                </a:solidFill>
              </a:rPr>
              <a:t>trước</a:t>
            </a:r>
            <a:r>
              <a:rPr lang="en-US" sz="900" dirty="0">
                <a:solidFill>
                  <a:schemeClr val="bg1"/>
                </a:solidFill>
              </a:rPr>
              <a:t> </a:t>
            </a:r>
            <a:r>
              <a:rPr lang="en-US" sz="900" dirty="0" err="1">
                <a:solidFill>
                  <a:schemeClr val="bg1"/>
                </a:solidFill>
              </a:rPr>
              <a:t>khi</a:t>
            </a:r>
            <a:r>
              <a:rPr lang="en-US" sz="900" dirty="0">
                <a:solidFill>
                  <a:schemeClr val="bg1"/>
                </a:solidFill>
              </a:rPr>
              <a:t> </a:t>
            </a:r>
            <a:r>
              <a:rPr lang="en-US" sz="900" dirty="0" err="1">
                <a:solidFill>
                  <a:schemeClr val="bg1"/>
                </a:solidFill>
              </a:rPr>
              <a:t>đưa</a:t>
            </a:r>
            <a:r>
              <a:rPr lang="en-US" sz="900" dirty="0">
                <a:solidFill>
                  <a:schemeClr val="bg1"/>
                </a:solidFill>
              </a:rPr>
              <a:t> ra </a:t>
            </a:r>
            <a:r>
              <a:rPr lang="en-US" sz="900" dirty="0" err="1">
                <a:solidFill>
                  <a:schemeClr val="bg1"/>
                </a:solidFill>
              </a:rPr>
              <a:t>quyết</a:t>
            </a:r>
            <a:r>
              <a:rPr lang="en-US" sz="900" dirty="0">
                <a:solidFill>
                  <a:schemeClr val="bg1"/>
                </a:solidFill>
              </a:rPr>
              <a:t> </a:t>
            </a:r>
            <a:r>
              <a:rPr lang="en-US" sz="900" dirty="0" err="1">
                <a:solidFill>
                  <a:schemeClr val="bg1"/>
                </a:solidFill>
              </a:rPr>
              <a:t>định</a:t>
            </a:r>
            <a:r>
              <a:rPr lang="en-US" sz="900" dirty="0">
                <a:solidFill>
                  <a:schemeClr val="bg1"/>
                </a:solidFill>
              </a:rPr>
              <a:t> </a:t>
            </a:r>
            <a:r>
              <a:rPr lang="en-US" sz="900" dirty="0" err="1">
                <a:solidFill>
                  <a:schemeClr val="bg1"/>
                </a:solidFill>
              </a:rPr>
              <a:t>đầu</a:t>
            </a:r>
            <a:r>
              <a:rPr lang="en-US" sz="900" dirty="0">
                <a:solidFill>
                  <a:schemeClr val="bg1"/>
                </a:solidFill>
              </a:rPr>
              <a:t> </a:t>
            </a:r>
            <a:r>
              <a:rPr lang="en-US" sz="900" dirty="0" err="1">
                <a:solidFill>
                  <a:schemeClr val="bg1"/>
                </a:solidFill>
              </a:rPr>
              <a:t>tư</a:t>
            </a:r>
            <a:r>
              <a:rPr lang="en-US" sz="900" dirty="0">
                <a:solidFill>
                  <a:schemeClr val="bg1"/>
                </a:solidFill>
              </a:rPr>
              <a:t>.</a:t>
            </a:r>
          </a:p>
        </p:txBody>
      </p:sp>
      <p:pic>
        <p:nvPicPr>
          <p:cNvPr id="39" name="Picture 38">
            <a:extLst>
              <a:ext uri="{FF2B5EF4-FFF2-40B4-BE49-F238E27FC236}">
                <a16:creationId xmlns:a16="http://schemas.microsoft.com/office/drawing/2014/main" id="{C0F60840-4CDE-4912-A40B-147C94185C38}"/>
              </a:ext>
            </a:extLst>
          </p:cNvPr>
          <p:cNvPicPr>
            <a:picLocks noChangeAspect="1"/>
          </p:cNvPicPr>
          <p:nvPr/>
        </p:nvPicPr>
        <p:blipFill>
          <a:blip r:embed="rId7"/>
          <a:srcRect l="33058" t="21152" r="33453" b="21277"/>
          <a:stretch>
            <a:fillRect/>
          </a:stretch>
        </p:blipFill>
        <p:spPr>
          <a:xfrm>
            <a:off x="5435140" y="2869618"/>
            <a:ext cx="1355928" cy="1311159"/>
          </a:xfrm>
          <a:prstGeom prst="rect">
            <a:avLst/>
          </a:prstGeom>
        </p:spPr>
      </p:pic>
      <p:sp>
        <p:nvSpPr>
          <p:cNvPr id="40" name="Rectangle 39">
            <a:extLst>
              <a:ext uri="{FF2B5EF4-FFF2-40B4-BE49-F238E27FC236}">
                <a16:creationId xmlns:a16="http://schemas.microsoft.com/office/drawing/2014/main" id="{8EDCDAA2-73D0-4E8C-8D81-7E9F5C1262FE}"/>
              </a:ext>
            </a:extLst>
          </p:cNvPr>
          <p:cNvSpPr/>
          <p:nvPr/>
        </p:nvSpPr>
        <p:spPr>
          <a:xfrm>
            <a:off x="1766736" y="264984"/>
            <a:ext cx="6256841" cy="307777"/>
          </a:xfrm>
          <a:prstGeom prst="rect">
            <a:avLst/>
          </a:prstGeom>
        </p:spPr>
        <p:txBody>
          <a:bodyPr wrap="square">
            <a:spAutoFit/>
          </a:bodyPr>
          <a:lstStyle/>
          <a:p>
            <a:r>
              <a:rPr lang="en-US" b="1" dirty="0">
                <a:solidFill>
                  <a:schemeClr val="bg1"/>
                </a:solidFill>
              </a:rPr>
              <a:t>QUỸ ĐẦU T</a:t>
            </a:r>
            <a:r>
              <a:rPr lang="vi-VN" b="1" dirty="0">
                <a:solidFill>
                  <a:schemeClr val="bg1"/>
                </a:solidFill>
              </a:rPr>
              <a:t>Ư</a:t>
            </a:r>
            <a:r>
              <a:rPr lang="en-US" b="1" dirty="0">
                <a:solidFill>
                  <a:schemeClr val="bg1"/>
                </a:solidFill>
              </a:rPr>
              <a:t> DOANH NGHIỆP DẪN ĐẦU LP</a:t>
            </a:r>
          </a:p>
        </p:txBody>
      </p:sp>
      <p:grpSp>
        <p:nvGrpSpPr>
          <p:cNvPr id="41" name="Group 40">
            <a:extLst>
              <a:ext uri="{FF2B5EF4-FFF2-40B4-BE49-F238E27FC236}">
                <a16:creationId xmlns:a16="http://schemas.microsoft.com/office/drawing/2014/main" id="{B01A3061-9A44-4781-BE80-8BBB3A0EC851}"/>
              </a:ext>
            </a:extLst>
          </p:cNvPr>
          <p:cNvGrpSpPr/>
          <p:nvPr/>
        </p:nvGrpSpPr>
        <p:grpSpPr>
          <a:xfrm>
            <a:off x="129441" y="53397"/>
            <a:ext cx="1591055" cy="582910"/>
            <a:chOff x="402336" y="371549"/>
            <a:chExt cx="1591055" cy="582910"/>
          </a:xfrm>
        </p:grpSpPr>
        <p:grpSp>
          <p:nvGrpSpPr>
            <p:cNvPr id="42" name="Group 41">
              <a:extLst>
                <a:ext uri="{FF2B5EF4-FFF2-40B4-BE49-F238E27FC236}">
                  <a16:creationId xmlns:a16="http://schemas.microsoft.com/office/drawing/2014/main" id="{95B1BF25-0666-4B3A-AD9D-0704167B8150}"/>
                </a:ext>
              </a:extLst>
            </p:cNvPr>
            <p:cNvGrpSpPr/>
            <p:nvPr/>
          </p:nvGrpSpPr>
          <p:grpSpPr>
            <a:xfrm>
              <a:off x="402336" y="371549"/>
              <a:ext cx="1591055" cy="402749"/>
              <a:chOff x="402336" y="371549"/>
              <a:chExt cx="1591055" cy="402749"/>
            </a:xfrm>
          </p:grpSpPr>
          <p:sp>
            <p:nvSpPr>
              <p:cNvPr id="59" name="Freeform: Shape 58">
                <a:extLst>
                  <a:ext uri="{FF2B5EF4-FFF2-40B4-BE49-F238E27FC236}">
                    <a16:creationId xmlns:a16="http://schemas.microsoft.com/office/drawing/2014/main" id="{BC152FF7-409C-483D-ADBF-7258600069EF}"/>
                  </a:ext>
                </a:extLst>
              </p:cNvPr>
              <p:cNvSpPr/>
              <p:nvPr/>
            </p:nvSpPr>
            <p:spPr>
              <a:xfrm>
                <a:off x="402336" y="504084"/>
                <a:ext cx="177455" cy="268570"/>
              </a:xfrm>
              <a:custGeom>
                <a:avLst/>
                <a:gdLst>
                  <a:gd name="connsiteX0" fmla="*/ 0 w 177455"/>
                  <a:gd name="connsiteY0" fmla="*/ 268571 h 268570"/>
                  <a:gd name="connsiteX1" fmla="*/ 177456 w 177455"/>
                  <a:gd name="connsiteY1" fmla="*/ 268571 h 268570"/>
                  <a:gd name="connsiteX2" fmla="*/ 177456 w 177455"/>
                  <a:gd name="connsiteY2" fmla="*/ 223013 h 268570"/>
                  <a:gd name="connsiteX3" fmla="*/ 52982 w 177455"/>
                  <a:gd name="connsiteY3" fmla="*/ 223013 h 268570"/>
                  <a:gd name="connsiteX4" fmla="*/ 52982 w 177455"/>
                  <a:gd name="connsiteY4" fmla="*/ 0 h 268570"/>
                  <a:gd name="connsiteX5" fmla="*/ 0 w 177455"/>
                  <a:gd name="connsiteY5" fmla="*/ 0 h 268570"/>
                  <a:gd name="connsiteX6" fmla="*/ 0 w 177455"/>
                  <a:gd name="connsiteY6" fmla="*/ 268571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455" h="268570">
                    <a:moveTo>
                      <a:pt x="0" y="268571"/>
                    </a:moveTo>
                    <a:lnTo>
                      <a:pt x="177456" y="268571"/>
                    </a:lnTo>
                    <a:lnTo>
                      <a:pt x="177456" y="223013"/>
                    </a:lnTo>
                    <a:lnTo>
                      <a:pt x="52982" y="223013"/>
                    </a:lnTo>
                    <a:lnTo>
                      <a:pt x="52982" y="0"/>
                    </a:lnTo>
                    <a:lnTo>
                      <a:pt x="0" y="0"/>
                    </a:lnTo>
                    <a:lnTo>
                      <a:pt x="0" y="268571"/>
                    </a:lnTo>
                    <a:close/>
                  </a:path>
                </a:pathLst>
              </a:custGeom>
              <a:solidFill>
                <a:schemeClr val="accent1"/>
              </a:solidFill>
              <a:ln w="5302"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4C257190-B9F4-460A-8919-1C8D9B5362B0}"/>
                  </a:ext>
                </a:extLst>
              </p:cNvPr>
              <p:cNvSpPr/>
              <p:nvPr/>
            </p:nvSpPr>
            <p:spPr>
              <a:xfrm>
                <a:off x="606044" y="504084"/>
                <a:ext cx="196389" cy="268570"/>
              </a:xfrm>
              <a:custGeom>
                <a:avLst/>
                <a:gdLst>
                  <a:gd name="connsiteX0" fmla="*/ 0 w 196389"/>
                  <a:gd name="connsiteY0" fmla="*/ 268571 h 268570"/>
                  <a:gd name="connsiteX1" fmla="*/ 52982 w 196389"/>
                  <a:gd name="connsiteY1" fmla="*/ 268571 h 268570"/>
                  <a:gd name="connsiteX2" fmla="*/ 52982 w 196389"/>
                  <a:gd name="connsiteY2" fmla="*/ 169607 h 268570"/>
                  <a:gd name="connsiteX3" fmla="*/ 111003 w 196389"/>
                  <a:gd name="connsiteY3" fmla="*/ 169607 h 268570"/>
                  <a:gd name="connsiteX4" fmla="*/ 196389 w 196389"/>
                  <a:gd name="connsiteY4" fmla="*/ 86235 h 268570"/>
                  <a:gd name="connsiteX5" fmla="*/ 111003 w 196389"/>
                  <a:gd name="connsiteY5" fmla="*/ 0 h 268570"/>
                  <a:gd name="connsiteX6" fmla="*/ 53 w 196389"/>
                  <a:gd name="connsiteY6" fmla="*/ 0 h 268570"/>
                  <a:gd name="connsiteX7" fmla="*/ 53 w 196389"/>
                  <a:gd name="connsiteY7" fmla="*/ 268571 h 268570"/>
                  <a:gd name="connsiteX8" fmla="*/ 101934 w 196389"/>
                  <a:gd name="connsiteY8" fmla="*/ 127338 h 268570"/>
                  <a:gd name="connsiteX9" fmla="*/ 52982 w 196389"/>
                  <a:gd name="connsiteY9" fmla="*/ 127338 h 268570"/>
                  <a:gd name="connsiteX10" fmla="*/ 52982 w 196389"/>
                  <a:gd name="connsiteY10" fmla="*/ 43118 h 268570"/>
                  <a:gd name="connsiteX11" fmla="*/ 101934 w 196389"/>
                  <a:gd name="connsiteY11" fmla="*/ 43118 h 268570"/>
                  <a:gd name="connsiteX12" fmla="*/ 150408 w 196389"/>
                  <a:gd name="connsiteY12" fmla="*/ 84591 h 268570"/>
                  <a:gd name="connsiteX13" fmla="*/ 101934 w 196389"/>
                  <a:gd name="connsiteY13" fmla="*/ 127338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389" h="268570">
                    <a:moveTo>
                      <a:pt x="0" y="268571"/>
                    </a:moveTo>
                    <a:lnTo>
                      <a:pt x="52982" y="268571"/>
                    </a:lnTo>
                    <a:lnTo>
                      <a:pt x="52982" y="169607"/>
                    </a:lnTo>
                    <a:lnTo>
                      <a:pt x="111003" y="169607"/>
                    </a:lnTo>
                    <a:cubicBezTo>
                      <a:pt x="162076" y="169607"/>
                      <a:pt x="196389" y="136089"/>
                      <a:pt x="196389" y="86235"/>
                    </a:cubicBezTo>
                    <a:cubicBezTo>
                      <a:pt x="196389" y="36382"/>
                      <a:pt x="161280" y="0"/>
                      <a:pt x="111003" y="0"/>
                    </a:cubicBezTo>
                    <a:lnTo>
                      <a:pt x="53" y="0"/>
                    </a:lnTo>
                    <a:lnTo>
                      <a:pt x="53" y="268571"/>
                    </a:lnTo>
                    <a:close/>
                    <a:moveTo>
                      <a:pt x="101934" y="127338"/>
                    </a:moveTo>
                    <a:lnTo>
                      <a:pt x="52982" y="127338"/>
                    </a:lnTo>
                    <a:lnTo>
                      <a:pt x="52982" y="43118"/>
                    </a:lnTo>
                    <a:lnTo>
                      <a:pt x="101934" y="43118"/>
                    </a:lnTo>
                    <a:cubicBezTo>
                      <a:pt x="132747" y="43118"/>
                      <a:pt x="150408" y="58233"/>
                      <a:pt x="150408" y="84591"/>
                    </a:cubicBezTo>
                    <a:cubicBezTo>
                      <a:pt x="150408" y="110950"/>
                      <a:pt x="133171" y="127338"/>
                      <a:pt x="101934" y="127338"/>
                    </a:cubicBezTo>
                  </a:path>
                </a:pathLst>
              </a:custGeom>
              <a:solidFill>
                <a:schemeClr val="accent1"/>
              </a:solidFill>
              <a:ln w="5302"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5AEEE4F-BF3C-42B8-9CB9-7C948752E9DD}"/>
                  </a:ext>
                </a:extLst>
              </p:cNvPr>
              <p:cNvSpPr/>
              <p:nvPr/>
            </p:nvSpPr>
            <p:spPr>
              <a:xfrm>
                <a:off x="1067980" y="569423"/>
                <a:ext cx="177402" cy="204875"/>
              </a:xfrm>
              <a:custGeom>
                <a:avLst/>
                <a:gdLst>
                  <a:gd name="connsiteX0" fmla="*/ 90796 w 177402"/>
                  <a:gd name="connsiteY0" fmla="*/ 36913 h 204875"/>
                  <a:gd name="connsiteX1" fmla="*/ 126913 w 177402"/>
                  <a:gd name="connsiteY1" fmla="*/ 59930 h 204875"/>
                  <a:gd name="connsiteX2" fmla="*/ 91061 w 177402"/>
                  <a:gd name="connsiteY2" fmla="*/ 84963 h 204875"/>
                  <a:gd name="connsiteX3" fmla="*/ 0 w 177402"/>
                  <a:gd name="connsiteY3" fmla="*/ 155181 h 204875"/>
                  <a:gd name="connsiteX4" fmla="*/ 66347 w 177402"/>
                  <a:gd name="connsiteY4" fmla="*/ 204875 h 204875"/>
                  <a:gd name="connsiteX5" fmla="*/ 124951 w 177402"/>
                  <a:gd name="connsiteY5" fmla="*/ 185836 h 204875"/>
                  <a:gd name="connsiteX6" fmla="*/ 128239 w 177402"/>
                  <a:gd name="connsiteY6" fmla="*/ 182229 h 204875"/>
                  <a:gd name="connsiteX7" fmla="*/ 128557 w 177402"/>
                  <a:gd name="connsiteY7" fmla="*/ 187108 h 204875"/>
                  <a:gd name="connsiteX8" fmla="*/ 131315 w 177402"/>
                  <a:gd name="connsiteY8" fmla="*/ 203231 h 204875"/>
                  <a:gd name="connsiteX9" fmla="*/ 177403 w 177402"/>
                  <a:gd name="connsiteY9" fmla="*/ 203231 h 204875"/>
                  <a:gd name="connsiteX10" fmla="*/ 177403 w 177402"/>
                  <a:gd name="connsiteY10" fmla="*/ 77591 h 204875"/>
                  <a:gd name="connsiteX11" fmla="*/ 93236 w 177402"/>
                  <a:gd name="connsiteY11" fmla="*/ 0 h 204875"/>
                  <a:gd name="connsiteX12" fmla="*/ 6629 w 177402"/>
                  <a:gd name="connsiteY12" fmla="*/ 66931 h 204875"/>
                  <a:gd name="connsiteX13" fmla="*/ 52452 w 177402"/>
                  <a:gd name="connsiteY13" fmla="*/ 66931 h 204875"/>
                  <a:gd name="connsiteX14" fmla="*/ 90796 w 177402"/>
                  <a:gd name="connsiteY14" fmla="*/ 36966 h 204875"/>
                  <a:gd name="connsiteX15" fmla="*/ 77219 w 177402"/>
                  <a:gd name="connsiteY15" fmla="*/ 174539 h 204875"/>
                  <a:gd name="connsiteX16" fmla="*/ 49323 w 177402"/>
                  <a:gd name="connsiteY16" fmla="*/ 149878 h 204875"/>
                  <a:gd name="connsiteX17" fmla="*/ 91221 w 177402"/>
                  <a:gd name="connsiteY17" fmla="*/ 116200 h 204875"/>
                  <a:gd name="connsiteX18" fmla="*/ 124633 w 177402"/>
                  <a:gd name="connsiteY18" fmla="*/ 104851 h 204875"/>
                  <a:gd name="connsiteX19" fmla="*/ 128239 w 177402"/>
                  <a:gd name="connsiteY19" fmla="*/ 101244 h 204875"/>
                  <a:gd name="connsiteX20" fmla="*/ 127762 w 177402"/>
                  <a:gd name="connsiteY20" fmla="*/ 128504 h 204875"/>
                  <a:gd name="connsiteX21" fmla="*/ 77219 w 177402"/>
                  <a:gd name="connsiteY21" fmla="*/ 174486 h 2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402" h="204875">
                    <a:moveTo>
                      <a:pt x="90796" y="36913"/>
                    </a:moveTo>
                    <a:cubicBezTo>
                      <a:pt x="113071" y="36913"/>
                      <a:pt x="126913" y="45716"/>
                      <a:pt x="126913" y="59930"/>
                    </a:cubicBezTo>
                    <a:cubicBezTo>
                      <a:pt x="126913" y="75310"/>
                      <a:pt x="118534" y="81197"/>
                      <a:pt x="91061" y="84963"/>
                    </a:cubicBezTo>
                    <a:cubicBezTo>
                      <a:pt x="34632" y="92706"/>
                      <a:pt x="0" y="100237"/>
                      <a:pt x="0" y="155181"/>
                    </a:cubicBezTo>
                    <a:cubicBezTo>
                      <a:pt x="0" y="189601"/>
                      <a:pt x="24237" y="204875"/>
                      <a:pt x="66347" y="204875"/>
                    </a:cubicBezTo>
                    <a:cubicBezTo>
                      <a:pt x="91114" y="204875"/>
                      <a:pt x="111798" y="200314"/>
                      <a:pt x="124951" y="185836"/>
                    </a:cubicBezTo>
                    <a:lnTo>
                      <a:pt x="128239" y="182229"/>
                    </a:lnTo>
                    <a:lnTo>
                      <a:pt x="128557" y="187108"/>
                    </a:lnTo>
                    <a:cubicBezTo>
                      <a:pt x="128929" y="192624"/>
                      <a:pt x="129936" y="198617"/>
                      <a:pt x="131315" y="203231"/>
                    </a:cubicBezTo>
                    <a:lnTo>
                      <a:pt x="177403" y="203231"/>
                    </a:lnTo>
                    <a:lnTo>
                      <a:pt x="177403" y="77591"/>
                    </a:lnTo>
                    <a:cubicBezTo>
                      <a:pt x="177403" y="23919"/>
                      <a:pt x="151415" y="0"/>
                      <a:pt x="93236" y="0"/>
                    </a:cubicBezTo>
                    <a:cubicBezTo>
                      <a:pt x="35056" y="0"/>
                      <a:pt x="8380" y="21904"/>
                      <a:pt x="6629" y="66931"/>
                    </a:cubicBezTo>
                    <a:lnTo>
                      <a:pt x="52452" y="66931"/>
                    </a:lnTo>
                    <a:cubicBezTo>
                      <a:pt x="55793" y="46777"/>
                      <a:pt x="68362" y="36966"/>
                      <a:pt x="90796" y="36966"/>
                    </a:cubicBezTo>
                    <a:moveTo>
                      <a:pt x="77219" y="174539"/>
                    </a:moveTo>
                    <a:cubicBezTo>
                      <a:pt x="58975" y="174539"/>
                      <a:pt x="49323" y="166000"/>
                      <a:pt x="49323" y="149878"/>
                    </a:cubicBezTo>
                    <a:cubicBezTo>
                      <a:pt x="49323" y="131156"/>
                      <a:pt x="60672" y="122034"/>
                      <a:pt x="91221" y="116200"/>
                    </a:cubicBezTo>
                    <a:cubicBezTo>
                      <a:pt x="111533" y="112382"/>
                      <a:pt x="119966" y="109518"/>
                      <a:pt x="124633" y="104851"/>
                    </a:cubicBezTo>
                    <a:lnTo>
                      <a:pt x="128239" y="101244"/>
                    </a:lnTo>
                    <a:lnTo>
                      <a:pt x="127762" y="128504"/>
                    </a:lnTo>
                    <a:cubicBezTo>
                      <a:pt x="127338" y="154280"/>
                      <a:pt x="105116" y="174486"/>
                      <a:pt x="77219" y="174486"/>
                    </a:cubicBezTo>
                  </a:path>
                </a:pathLst>
              </a:custGeom>
              <a:solidFill>
                <a:schemeClr val="accent1"/>
              </a:solidFill>
              <a:ln w="5302"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EFF7AC1-2C6C-4A9C-AD9E-77F1AE7EC4CE}"/>
                  </a:ext>
                </a:extLst>
              </p:cNvPr>
              <p:cNvSpPr/>
              <p:nvPr/>
            </p:nvSpPr>
            <p:spPr>
              <a:xfrm>
                <a:off x="1271901" y="569423"/>
                <a:ext cx="178993" cy="203284"/>
              </a:xfrm>
              <a:custGeom>
                <a:avLst/>
                <a:gdLst>
                  <a:gd name="connsiteX0" fmla="*/ 129300 w 178993"/>
                  <a:gd name="connsiteY0" fmla="*/ 203231 h 203284"/>
                  <a:gd name="connsiteX1" fmla="*/ 178994 w 178993"/>
                  <a:gd name="connsiteY1" fmla="*/ 203231 h 203284"/>
                  <a:gd name="connsiteX2" fmla="*/ 178994 w 178993"/>
                  <a:gd name="connsiteY2" fmla="*/ 65286 h 203284"/>
                  <a:gd name="connsiteX3" fmla="*/ 114132 w 178993"/>
                  <a:gd name="connsiteY3" fmla="*/ 0 h 203284"/>
                  <a:gd name="connsiteX4" fmla="*/ 50649 w 178993"/>
                  <a:gd name="connsiteY4" fmla="*/ 33836 h 203284"/>
                  <a:gd name="connsiteX5" fmla="*/ 46777 w 178993"/>
                  <a:gd name="connsiteY5" fmla="*/ 40943 h 203284"/>
                  <a:gd name="connsiteX6" fmla="*/ 46777 w 178993"/>
                  <a:gd name="connsiteY6" fmla="*/ 5357 h 203284"/>
                  <a:gd name="connsiteX7" fmla="*/ 0 w 178993"/>
                  <a:gd name="connsiteY7" fmla="*/ 5357 h 203284"/>
                  <a:gd name="connsiteX8" fmla="*/ 0 w 178993"/>
                  <a:gd name="connsiteY8" fmla="*/ 203284 h 203284"/>
                  <a:gd name="connsiteX9" fmla="*/ 49270 w 178993"/>
                  <a:gd name="connsiteY9" fmla="*/ 203284 h 203284"/>
                  <a:gd name="connsiteX10" fmla="*/ 49270 w 178993"/>
                  <a:gd name="connsiteY10" fmla="*/ 89524 h 203284"/>
                  <a:gd name="connsiteX11" fmla="*/ 92812 w 178993"/>
                  <a:gd name="connsiteY11" fmla="*/ 41049 h 203284"/>
                  <a:gd name="connsiteX12" fmla="*/ 129353 w 178993"/>
                  <a:gd name="connsiteY12" fmla="*/ 82947 h 203284"/>
                  <a:gd name="connsiteX13" fmla="*/ 129353 w 178993"/>
                  <a:gd name="connsiteY13" fmla="*/ 203284 h 20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993" h="203284">
                    <a:moveTo>
                      <a:pt x="129300" y="203231"/>
                    </a:moveTo>
                    <a:lnTo>
                      <a:pt x="178994" y="203231"/>
                    </a:lnTo>
                    <a:lnTo>
                      <a:pt x="178994" y="65286"/>
                    </a:lnTo>
                    <a:cubicBezTo>
                      <a:pt x="178994" y="25033"/>
                      <a:pt x="154120" y="0"/>
                      <a:pt x="114132" y="0"/>
                    </a:cubicBezTo>
                    <a:cubicBezTo>
                      <a:pt x="83849" y="0"/>
                      <a:pt x="63059" y="11084"/>
                      <a:pt x="50649" y="33836"/>
                    </a:cubicBezTo>
                    <a:lnTo>
                      <a:pt x="46777" y="40943"/>
                    </a:lnTo>
                    <a:lnTo>
                      <a:pt x="46777" y="5357"/>
                    </a:lnTo>
                    <a:lnTo>
                      <a:pt x="0" y="5357"/>
                    </a:lnTo>
                    <a:lnTo>
                      <a:pt x="0" y="203284"/>
                    </a:lnTo>
                    <a:lnTo>
                      <a:pt x="49270" y="203284"/>
                    </a:lnTo>
                    <a:lnTo>
                      <a:pt x="49270" y="89524"/>
                    </a:lnTo>
                    <a:cubicBezTo>
                      <a:pt x="49270" y="57384"/>
                      <a:pt x="63907" y="41049"/>
                      <a:pt x="92812" y="41049"/>
                    </a:cubicBezTo>
                    <a:cubicBezTo>
                      <a:pt x="121716" y="41049"/>
                      <a:pt x="129353" y="51232"/>
                      <a:pt x="129353" y="82947"/>
                    </a:cubicBezTo>
                    <a:lnTo>
                      <a:pt x="129353" y="203284"/>
                    </a:lnTo>
                    <a:close/>
                  </a:path>
                </a:pathLst>
              </a:custGeom>
              <a:solidFill>
                <a:schemeClr val="accent1"/>
              </a:solidFill>
              <a:ln w="5302"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40DD08D1-07D6-47C7-8326-8129C9D0D2B3}"/>
                  </a:ext>
                </a:extLst>
              </p:cNvPr>
              <p:cNvSpPr/>
              <p:nvPr/>
            </p:nvSpPr>
            <p:spPr>
              <a:xfrm>
                <a:off x="1477200" y="504296"/>
                <a:ext cx="178887" cy="268358"/>
              </a:xfrm>
              <a:custGeom>
                <a:avLst/>
                <a:gdLst>
                  <a:gd name="connsiteX0" fmla="*/ 123254 w 178887"/>
                  <a:gd name="connsiteY0" fmla="*/ 268358 h 268358"/>
                  <a:gd name="connsiteX1" fmla="*/ 178570 w 178887"/>
                  <a:gd name="connsiteY1" fmla="*/ 268358 h 268358"/>
                  <a:gd name="connsiteX2" fmla="*/ 113336 w 178887"/>
                  <a:gd name="connsiteY2" fmla="*/ 142400 h 268358"/>
                  <a:gd name="connsiteX3" fmla="*/ 113548 w 178887"/>
                  <a:gd name="connsiteY3" fmla="*/ 142135 h 268358"/>
                  <a:gd name="connsiteX4" fmla="*/ 178888 w 178887"/>
                  <a:gd name="connsiteY4" fmla="*/ 70431 h 268358"/>
                  <a:gd name="connsiteX5" fmla="*/ 119223 w 178887"/>
                  <a:gd name="connsiteY5" fmla="*/ 70431 h 268358"/>
                  <a:gd name="connsiteX6" fmla="*/ 49694 w 178887"/>
                  <a:gd name="connsiteY6" fmla="*/ 150726 h 268358"/>
                  <a:gd name="connsiteX7" fmla="*/ 49694 w 178887"/>
                  <a:gd name="connsiteY7" fmla="*/ 0 h 268358"/>
                  <a:gd name="connsiteX8" fmla="*/ 0 w 178887"/>
                  <a:gd name="connsiteY8" fmla="*/ 0 h 268358"/>
                  <a:gd name="connsiteX9" fmla="*/ 0 w 178887"/>
                  <a:gd name="connsiteY9" fmla="*/ 268358 h 268358"/>
                  <a:gd name="connsiteX10" fmla="*/ 49694 w 178887"/>
                  <a:gd name="connsiteY10" fmla="*/ 268358 h 268358"/>
                  <a:gd name="connsiteX11" fmla="*/ 49694 w 178887"/>
                  <a:gd name="connsiteY11" fmla="*/ 205565 h 268358"/>
                  <a:gd name="connsiteX12" fmla="*/ 49853 w 178887"/>
                  <a:gd name="connsiteY12" fmla="*/ 205353 h 268358"/>
                  <a:gd name="connsiteX13" fmla="*/ 78174 w 178887"/>
                  <a:gd name="connsiteY13" fmla="*/ 176130 h 268358"/>
                  <a:gd name="connsiteX14" fmla="*/ 78545 w 178887"/>
                  <a:gd name="connsiteY14" fmla="*/ 176820 h 268358"/>
                  <a:gd name="connsiteX15" fmla="*/ 123254 w 178887"/>
                  <a:gd name="connsiteY15" fmla="*/ 268358 h 26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8887" h="268358">
                    <a:moveTo>
                      <a:pt x="123254" y="268358"/>
                    </a:moveTo>
                    <a:lnTo>
                      <a:pt x="178570" y="268358"/>
                    </a:lnTo>
                    <a:lnTo>
                      <a:pt x="113336" y="142400"/>
                    </a:lnTo>
                    <a:lnTo>
                      <a:pt x="113548" y="142135"/>
                    </a:lnTo>
                    <a:lnTo>
                      <a:pt x="178888" y="70431"/>
                    </a:lnTo>
                    <a:lnTo>
                      <a:pt x="119223" y="70431"/>
                    </a:lnTo>
                    <a:lnTo>
                      <a:pt x="49694" y="150726"/>
                    </a:lnTo>
                    <a:lnTo>
                      <a:pt x="49694" y="0"/>
                    </a:lnTo>
                    <a:lnTo>
                      <a:pt x="0" y="0"/>
                    </a:lnTo>
                    <a:lnTo>
                      <a:pt x="0" y="268358"/>
                    </a:lnTo>
                    <a:lnTo>
                      <a:pt x="49694" y="268358"/>
                    </a:lnTo>
                    <a:lnTo>
                      <a:pt x="49694" y="205565"/>
                    </a:lnTo>
                    <a:lnTo>
                      <a:pt x="49853" y="205353"/>
                    </a:lnTo>
                    <a:lnTo>
                      <a:pt x="78174" y="176130"/>
                    </a:lnTo>
                    <a:lnTo>
                      <a:pt x="78545" y="176820"/>
                    </a:lnTo>
                    <a:lnTo>
                      <a:pt x="123254" y="268358"/>
                    </a:lnTo>
                    <a:close/>
                  </a:path>
                </a:pathLst>
              </a:custGeom>
              <a:solidFill>
                <a:schemeClr val="accent1"/>
              </a:solidFill>
              <a:ln w="5302"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75A0DA8D-297C-403A-BF4B-0DA4B705B00E}"/>
                  </a:ext>
                </a:extLst>
              </p:cNvPr>
              <p:cNvSpPr/>
              <p:nvPr/>
            </p:nvSpPr>
            <p:spPr>
              <a:xfrm>
                <a:off x="828367" y="504137"/>
                <a:ext cx="213201" cy="268570"/>
              </a:xfrm>
              <a:custGeom>
                <a:avLst/>
                <a:gdLst>
                  <a:gd name="connsiteX0" fmla="*/ 0 w 213201"/>
                  <a:gd name="connsiteY0" fmla="*/ 268518 h 268570"/>
                  <a:gd name="connsiteX1" fmla="*/ 116730 w 213201"/>
                  <a:gd name="connsiteY1" fmla="*/ 268518 h 268570"/>
                  <a:gd name="connsiteX2" fmla="*/ 213201 w 213201"/>
                  <a:gd name="connsiteY2" fmla="*/ 189283 h 268570"/>
                  <a:gd name="connsiteX3" fmla="*/ 196018 w 213201"/>
                  <a:gd name="connsiteY3" fmla="*/ 138899 h 268570"/>
                  <a:gd name="connsiteX4" fmla="*/ 195382 w 213201"/>
                  <a:gd name="connsiteY4" fmla="*/ 138263 h 268570"/>
                  <a:gd name="connsiteX5" fmla="*/ 193313 w 213201"/>
                  <a:gd name="connsiteY5" fmla="*/ 136354 h 268570"/>
                  <a:gd name="connsiteX6" fmla="*/ 192624 w 213201"/>
                  <a:gd name="connsiteY6" fmla="*/ 135717 h 268570"/>
                  <a:gd name="connsiteX7" fmla="*/ 175493 w 213201"/>
                  <a:gd name="connsiteY7" fmla="*/ 125110 h 268570"/>
                  <a:gd name="connsiteX8" fmla="*/ 170031 w 213201"/>
                  <a:gd name="connsiteY8" fmla="*/ 123254 h 268570"/>
                  <a:gd name="connsiteX9" fmla="*/ 175440 w 213201"/>
                  <a:gd name="connsiteY9" fmla="*/ 121239 h 268570"/>
                  <a:gd name="connsiteX10" fmla="*/ 193950 w 213201"/>
                  <a:gd name="connsiteY10" fmla="*/ 105858 h 268570"/>
                  <a:gd name="connsiteX11" fmla="*/ 194745 w 213201"/>
                  <a:gd name="connsiteY11" fmla="*/ 104798 h 268570"/>
                  <a:gd name="connsiteX12" fmla="*/ 205299 w 213201"/>
                  <a:gd name="connsiteY12" fmla="*/ 72287 h 268570"/>
                  <a:gd name="connsiteX13" fmla="*/ 127868 w 213201"/>
                  <a:gd name="connsiteY13" fmla="*/ 0 h 268570"/>
                  <a:gd name="connsiteX14" fmla="*/ 0 w 213201"/>
                  <a:gd name="connsiteY14" fmla="*/ 0 h 268570"/>
                  <a:gd name="connsiteX15" fmla="*/ 0 w 213201"/>
                  <a:gd name="connsiteY15" fmla="*/ 268571 h 268570"/>
                  <a:gd name="connsiteX16" fmla="*/ 121132 w 213201"/>
                  <a:gd name="connsiteY16" fmla="*/ 226249 h 268570"/>
                  <a:gd name="connsiteX17" fmla="*/ 49164 w 213201"/>
                  <a:gd name="connsiteY17" fmla="*/ 226249 h 268570"/>
                  <a:gd name="connsiteX18" fmla="*/ 49164 w 213201"/>
                  <a:gd name="connsiteY18" fmla="*/ 148605 h 268570"/>
                  <a:gd name="connsiteX19" fmla="*/ 121928 w 213201"/>
                  <a:gd name="connsiteY19" fmla="*/ 148605 h 268570"/>
                  <a:gd name="connsiteX20" fmla="*/ 163720 w 213201"/>
                  <a:gd name="connsiteY20" fmla="*/ 185146 h 268570"/>
                  <a:gd name="connsiteX21" fmla="*/ 121132 w 213201"/>
                  <a:gd name="connsiteY21" fmla="*/ 226249 h 268570"/>
                  <a:gd name="connsiteX22" fmla="*/ 120708 w 213201"/>
                  <a:gd name="connsiteY22" fmla="*/ 106336 h 268570"/>
                  <a:gd name="connsiteX23" fmla="*/ 49111 w 213201"/>
                  <a:gd name="connsiteY23" fmla="*/ 106336 h 268570"/>
                  <a:gd name="connsiteX24" fmla="*/ 49111 w 213201"/>
                  <a:gd name="connsiteY24" fmla="*/ 43065 h 268570"/>
                  <a:gd name="connsiteX25" fmla="*/ 117526 w 213201"/>
                  <a:gd name="connsiteY25" fmla="*/ 43065 h 268570"/>
                  <a:gd name="connsiteX26" fmla="*/ 156136 w 213201"/>
                  <a:gd name="connsiteY26" fmla="*/ 74727 h 268570"/>
                  <a:gd name="connsiteX27" fmla="*/ 120708 w 213201"/>
                  <a:gd name="connsiteY27" fmla="*/ 106336 h 26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3201" h="268570">
                    <a:moveTo>
                      <a:pt x="0" y="268518"/>
                    </a:moveTo>
                    <a:lnTo>
                      <a:pt x="116730" y="268518"/>
                    </a:lnTo>
                    <a:cubicBezTo>
                      <a:pt x="178941" y="268518"/>
                      <a:pt x="213201" y="240356"/>
                      <a:pt x="213201" y="189283"/>
                    </a:cubicBezTo>
                    <a:cubicBezTo>
                      <a:pt x="213201" y="167485"/>
                      <a:pt x="207421" y="150567"/>
                      <a:pt x="196018" y="138899"/>
                    </a:cubicBezTo>
                    <a:lnTo>
                      <a:pt x="195382" y="138263"/>
                    </a:lnTo>
                    <a:cubicBezTo>
                      <a:pt x="194904" y="137839"/>
                      <a:pt x="194215" y="137149"/>
                      <a:pt x="193313" y="136354"/>
                    </a:cubicBezTo>
                    <a:lnTo>
                      <a:pt x="192624" y="135717"/>
                    </a:lnTo>
                    <a:cubicBezTo>
                      <a:pt x="188434" y="132111"/>
                      <a:pt x="182070" y="127338"/>
                      <a:pt x="175493" y="125110"/>
                    </a:cubicBezTo>
                    <a:lnTo>
                      <a:pt x="170031" y="123254"/>
                    </a:lnTo>
                    <a:lnTo>
                      <a:pt x="175440" y="121239"/>
                    </a:lnTo>
                    <a:cubicBezTo>
                      <a:pt x="175440" y="121239"/>
                      <a:pt x="185093" y="117526"/>
                      <a:pt x="193950" y="105858"/>
                    </a:cubicBezTo>
                    <a:lnTo>
                      <a:pt x="194745" y="104798"/>
                    </a:lnTo>
                    <a:cubicBezTo>
                      <a:pt x="201640" y="95357"/>
                      <a:pt x="205299" y="84167"/>
                      <a:pt x="205299" y="72287"/>
                    </a:cubicBezTo>
                    <a:cubicBezTo>
                      <a:pt x="205299" y="26359"/>
                      <a:pt x="177085" y="0"/>
                      <a:pt x="127868" y="0"/>
                    </a:cubicBezTo>
                    <a:lnTo>
                      <a:pt x="0" y="0"/>
                    </a:lnTo>
                    <a:lnTo>
                      <a:pt x="0" y="268571"/>
                    </a:lnTo>
                    <a:close/>
                    <a:moveTo>
                      <a:pt x="121132" y="226249"/>
                    </a:moveTo>
                    <a:lnTo>
                      <a:pt x="49164" y="226249"/>
                    </a:lnTo>
                    <a:lnTo>
                      <a:pt x="49164" y="148605"/>
                    </a:lnTo>
                    <a:lnTo>
                      <a:pt x="121928" y="148605"/>
                    </a:lnTo>
                    <a:cubicBezTo>
                      <a:pt x="149294" y="148605"/>
                      <a:pt x="163720" y="161227"/>
                      <a:pt x="163720" y="185146"/>
                    </a:cubicBezTo>
                    <a:cubicBezTo>
                      <a:pt x="163720" y="209065"/>
                      <a:pt x="146589" y="226249"/>
                      <a:pt x="121132" y="226249"/>
                    </a:cubicBezTo>
                    <a:moveTo>
                      <a:pt x="120708" y="106336"/>
                    </a:moveTo>
                    <a:lnTo>
                      <a:pt x="49111" y="106336"/>
                    </a:lnTo>
                    <a:lnTo>
                      <a:pt x="49111" y="43065"/>
                    </a:lnTo>
                    <a:lnTo>
                      <a:pt x="117526" y="43065"/>
                    </a:lnTo>
                    <a:cubicBezTo>
                      <a:pt x="144574" y="43065"/>
                      <a:pt x="156136" y="52505"/>
                      <a:pt x="156136" y="74727"/>
                    </a:cubicBezTo>
                    <a:cubicBezTo>
                      <a:pt x="156136" y="95092"/>
                      <a:pt x="143566" y="106336"/>
                      <a:pt x="120708" y="106336"/>
                    </a:cubicBezTo>
                  </a:path>
                </a:pathLst>
              </a:custGeom>
              <a:solidFill>
                <a:schemeClr val="accent1"/>
              </a:solidFill>
              <a:ln w="5302"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42CEA70-2FD4-42C8-85C8-1581A3FC3A21}"/>
                  </a:ext>
                </a:extLst>
              </p:cNvPr>
              <p:cNvSpPr/>
              <p:nvPr/>
            </p:nvSpPr>
            <p:spPr>
              <a:xfrm>
                <a:off x="1944705" y="553937"/>
                <a:ext cx="5303" cy="5303"/>
              </a:xfrm>
              <a:custGeom>
                <a:avLst/>
                <a:gdLst>
                  <a:gd name="connsiteX0" fmla="*/ 0 w 5303"/>
                  <a:gd name="connsiteY0" fmla="*/ 0 h 5303"/>
                  <a:gd name="connsiteX1" fmla="*/ 0 w 5303"/>
                  <a:gd name="connsiteY1" fmla="*/ 0 h 5303"/>
                  <a:gd name="connsiteX2" fmla="*/ 0 w 5303"/>
                  <a:gd name="connsiteY2" fmla="*/ 0 h 5303"/>
                  <a:gd name="connsiteX3" fmla="*/ 0 w 5303"/>
                  <a:gd name="connsiteY3" fmla="*/ 0 h 5303"/>
                </a:gdLst>
                <a:ahLst/>
                <a:cxnLst>
                  <a:cxn ang="0">
                    <a:pos x="connsiteX0" y="connsiteY0"/>
                  </a:cxn>
                  <a:cxn ang="0">
                    <a:pos x="connsiteX1" y="connsiteY1"/>
                  </a:cxn>
                  <a:cxn ang="0">
                    <a:pos x="connsiteX2" y="connsiteY2"/>
                  </a:cxn>
                  <a:cxn ang="0">
                    <a:pos x="connsiteX3" y="connsiteY3"/>
                  </a:cxn>
                </a:cxnLst>
                <a:rect l="l" t="t" r="r" b="b"/>
                <a:pathLst>
                  <a:path w="5303" h="5303">
                    <a:moveTo>
                      <a:pt x="0" y="0"/>
                    </a:moveTo>
                    <a:lnTo>
                      <a:pt x="0" y="0"/>
                    </a:lnTo>
                    <a:cubicBezTo>
                      <a:pt x="0" y="0"/>
                      <a:pt x="0" y="0"/>
                      <a:pt x="0" y="0"/>
                    </a:cubicBezTo>
                    <a:lnTo>
                      <a:pt x="0" y="0"/>
                    </a:lnTo>
                    <a:close/>
                  </a:path>
                </a:pathLst>
              </a:custGeom>
              <a:solidFill>
                <a:schemeClr val="accent1"/>
              </a:solidFill>
              <a:ln w="5302"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8D9806B0-DBFD-4C57-A1D0-8019CDB8DEF5}"/>
                  </a:ext>
                </a:extLst>
              </p:cNvPr>
              <p:cNvSpPr/>
              <p:nvPr/>
            </p:nvSpPr>
            <p:spPr>
              <a:xfrm>
                <a:off x="1667278" y="4774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solidFill>
                <a:schemeClr val="accent1"/>
              </a:solidFill>
              <a:ln w="5302"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7028968A-4E0E-4B43-85E4-D62D9C14DDD4}"/>
                  </a:ext>
                </a:extLst>
              </p:cNvPr>
              <p:cNvSpPr/>
              <p:nvPr/>
            </p:nvSpPr>
            <p:spPr>
              <a:xfrm>
                <a:off x="1778864" y="4774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solidFill>
                <a:schemeClr val="accent1"/>
              </a:solidFill>
              <a:ln w="5302"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81DE9BA2-F169-4FF8-A3EA-7B82269306A4}"/>
                  </a:ext>
                </a:extLst>
              </p:cNvPr>
              <p:cNvSpPr/>
              <p:nvPr/>
            </p:nvSpPr>
            <p:spPr>
              <a:xfrm>
                <a:off x="1724450" y="3715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solidFill>
                <a:schemeClr val="accent1"/>
              </a:solidFill>
              <a:ln w="5302" cap="flat">
                <a:noFill/>
                <a:prstDash val="solid"/>
                <a:miter/>
              </a:ln>
            </p:spPr>
            <p:txBody>
              <a:bodyPr rtlCol="0" anchor="ctr"/>
              <a:lstStyle/>
              <a:p>
                <a:endParaRPr lang="en-US"/>
              </a:p>
            </p:txBody>
          </p:sp>
        </p:grpSp>
        <p:grpSp>
          <p:nvGrpSpPr>
            <p:cNvPr id="43" name="Graphic 1">
              <a:extLst>
                <a:ext uri="{FF2B5EF4-FFF2-40B4-BE49-F238E27FC236}">
                  <a16:creationId xmlns:a16="http://schemas.microsoft.com/office/drawing/2014/main" id="{5366CC5F-B6C5-4193-9A5C-89890566994D}"/>
                </a:ext>
              </a:extLst>
            </p:cNvPr>
            <p:cNvGrpSpPr/>
            <p:nvPr/>
          </p:nvGrpSpPr>
          <p:grpSpPr>
            <a:xfrm>
              <a:off x="402336" y="826273"/>
              <a:ext cx="1258843" cy="128186"/>
              <a:chOff x="402336" y="826273"/>
              <a:chExt cx="1258843" cy="128186"/>
            </a:xfrm>
            <a:solidFill>
              <a:schemeClr val="bg1"/>
            </a:solidFill>
          </p:grpSpPr>
          <p:sp>
            <p:nvSpPr>
              <p:cNvPr id="44" name="Freeform: Shape 43">
                <a:extLst>
                  <a:ext uri="{FF2B5EF4-FFF2-40B4-BE49-F238E27FC236}">
                    <a16:creationId xmlns:a16="http://schemas.microsoft.com/office/drawing/2014/main" id="{0C5D41DF-6DD9-4F38-AD05-E53FEC890B07}"/>
                  </a:ext>
                </a:extLst>
              </p:cNvPr>
              <p:cNvSpPr/>
              <p:nvPr/>
            </p:nvSpPr>
            <p:spPr>
              <a:xfrm>
                <a:off x="402336" y="826273"/>
                <a:ext cx="99334" cy="99016"/>
              </a:xfrm>
              <a:custGeom>
                <a:avLst/>
                <a:gdLst>
                  <a:gd name="connsiteX0" fmla="*/ 99335 w 99334"/>
                  <a:gd name="connsiteY0" fmla="*/ 99017 h 99016"/>
                  <a:gd name="connsiteX1" fmla="*/ 77591 w 99334"/>
                  <a:gd name="connsiteY1" fmla="*/ 99017 h 99016"/>
                  <a:gd name="connsiteX2" fmla="*/ 68946 w 99334"/>
                  <a:gd name="connsiteY2" fmla="*/ 76530 h 99016"/>
                  <a:gd name="connsiteX3" fmla="*/ 29382 w 99334"/>
                  <a:gd name="connsiteY3" fmla="*/ 76530 h 99016"/>
                  <a:gd name="connsiteX4" fmla="*/ 21214 w 99334"/>
                  <a:gd name="connsiteY4" fmla="*/ 99017 h 99016"/>
                  <a:gd name="connsiteX5" fmla="*/ 0 w 99334"/>
                  <a:gd name="connsiteY5" fmla="*/ 99017 h 99016"/>
                  <a:gd name="connsiteX6" fmla="*/ 38557 w 99334"/>
                  <a:gd name="connsiteY6" fmla="*/ 0 h 99016"/>
                  <a:gd name="connsiteX7" fmla="*/ 59718 w 99334"/>
                  <a:gd name="connsiteY7" fmla="*/ 0 h 99016"/>
                  <a:gd name="connsiteX8" fmla="*/ 99335 w 99334"/>
                  <a:gd name="connsiteY8" fmla="*/ 99017 h 99016"/>
                  <a:gd name="connsiteX9" fmla="*/ 62529 w 99334"/>
                  <a:gd name="connsiteY9" fmla="*/ 59877 h 99016"/>
                  <a:gd name="connsiteX10" fmla="*/ 48898 w 99334"/>
                  <a:gd name="connsiteY10" fmla="*/ 23123 h 99016"/>
                  <a:gd name="connsiteX11" fmla="*/ 35534 w 99334"/>
                  <a:gd name="connsiteY11" fmla="*/ 59877 h 99016"/>
                  <a:gd name="connsiteX12" fmla="*/ 62529 w 99334"/>
                  <a:gd name="connsiteY12" fmla="*/ 59877 h 9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334" h="99016">
                    <a:moveTo>
                      <a:pt x="99335" y="99017"/>
                    </a:moveTo>
                    <a:lnTo>
                      <a:pt x="77591" y="99017"/>
                    </a:lnTo>
                    <a:lnTo>
                      <a:pt x="68946" y="76530"/>
                    </a:lnTo>
                    <a:lnTo>
                      <a:pt x="29382" y="76530"/>
                    </a:lnTo>
                    <a:lnTo>
                      <a:pt x="21214" y="99017"/>
                    </a:lnTo>
                    <a:lnTo>
                      <a:pt x="0" y="99017"/>
                    </a:lnTo>
                    <a:lnTo>
                      <a:pt x="38557" y="0"/>
                    </a:lnTo>
                    <a:lnTo>
                      <a:pt x="59718" y="0"/>
                    </a:lnTo>
                    <a:lnTo>
                      <a:pt x="99335" y="99017"/>
                    </a:lnTo>
                    <a:close/>
                    <a:moveTo>
                      <a:pt x="62529" y="59877"/>
                    </a:moveTo>
                    <a:lnTo>
                      <a:pt x="48898" y="23123"/>
                    </a:lnTo>
                    <a:lnTo>
                      <a:pt x="35534" y="59877"/>
                    </a:lnTo>
                    <a:lnTo>
                      <a:pt x="62529" y="59877"/>
                    </a:lnTo>
                    <a:close/>
                  </a:path>
                </a:pathLst>
              </a:custGeom>
              <a:grpFill/>
              <a:ln w="5302"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477F4AD-49F1-4994-A723-ADFF91FBA206}"/>
                  </a:ext>
                </a:extLst>
              </p:cNvPr>
              <p:cNvSpPr/>
              <p:nvPr/>
            </p:nvSpPr>
            <p:spPr>
              <a:xfrm>
                <a:off x="505383" y="851995"/>
                <a:ext cx="66983" cy="74938"/>
              </a:xfrm>
              <a:custGeom>
                <a:avLst/>
                <a:gdLst>
                  <a:gd name="connsiteX0" fmla="*/ 53 w 66983"/>
                  <a:gd name="connsiteY0" fmla="*/ 52823 h 74938"/>
                  <a:gd name="connsiteX1" fmla="*/ 19093 w 66983"/>
                  <a:gd name="connsiteY1" fmla="*/ 49906 h 74938"/>
                  <a:gd name="connsiteX2" fmla="*/ 24025 w 66983"/>
                  <a:gd name="connsiteY2" fmla="*/ 58339 h 74938"/>
                  <a:gd name="connsiteX3" fmla="*/ 34420 w 66983"/>
                  <a:gd name="connsiteY3" fmla="*/ 61203 h 74938"/>
                  <a:gd name="connsiteX4" fmla="*/ 45504 w 66983"/>
                  <a:gd name="connsiteY4" fmla="*/ 58498 h 74938"/>
                  <a:gd name="connsiteX5" fmla="*/ 47997 w 66983"/>
                  <a:gd name="connsiteY5" fmla="*/ 53407 h 74938"/>
                  <a:gd name="connsiteX6" fmla="*/ 46671 w 66983"/>
                  <a:gd name="connsiteY6" fmla="*/ 49853 h 74938"/>
                  <a:gd name="connsiteX7" fmla="*/ 40307 w 66983"/>
                  <a:gd name="connsiteY7" fmla="*/ 47361 h 74938"/>
                  <a:gd name="connsiteX8" fmla="*/ 11190 w 66983"/>
                  <a:gd name="connsiteY8" fmla="*/ 38132 h 74938"/>
                  <a:gd name="connsiteX9" fmla="*/ 2652 w 66983"/>
                  <a:gd name="connsiteY9" fmla="*/ 22010 h 74938"/>
                  <a:gd name="connsiteX10" fmla="*/ 10024 w 66983"/>
                  <a:gd name="connsiteY10" fmla="*/ 6364 h 74938"/>
                  <a:gd name="connsiteX11" fmla="*/ 32829 w 66983"/>
                  <a:gd name="connsiteY11" fmla="*/ 0 h 74938"/>
                  <a:gd name="connsiteX12" fmla="*/ 54732 w 66983"/>
                  <a:gd name="connsiteY12" fmla="*/ 4773 h 74938"/>
                  <a:gd name="connsiteX13" fmla="*/ 64597 w 66983"/>
                  <a:gd name="connsiteY13" fmla="*/ 18934 h 74938"/>
                  <a:gd name="connsiteX14" fmla="*/ 46724 w 66983"/>
                  <a:gd name="connsiteY14" fmla="*/ 22222 h 74938"/>
                  <a:gd name="connsiteX15" fmla="*/ 42375 w 66983"/>
                  <a:gd name="connsiteY15" fmla="*/ 15805 h 74938"/>
                  <a:gd name="connsiteX16" fmla="*/ 33200 w 66983"/>
                  <a:gd name="connsiteY16" fmla="*/ 13577 h 74938"/>
                  <a:gd name="connsiteX17" fmla="*/ 22434 w 66983"/>
                  <a:gd name="connsiteY17" fmla="*/ 15645 h 74938"/>
                  <a:gd name="connsiteX18" fmla="*/ 20259 w 66983"/>
                  <a:gd name="connsiteY18" fmla="*/ 19517 h 74938"/>
                  <a:gd name="connsiteX19" fmla="*/ 22169 w 66983"/>
                  <a:gd name="connsiteY19" fmla="*/ 22964 h 74938"/>
                  <a:gd name="connsiteX20" fmla="*/ 39882 w 66983"/>
                  <a:gd name="connsiteY20" fmla="*/ 28321 h 74938"/>
                  <a:gd name="connsiteX21" fmla="*/ 61044 w 66983"/>
                  <a:gd name="connsiteY21" fmla="*/ 36753 h 74938"/>
                  <a:gd name="connsiteX22" fmla="*/ 66983 w 66983"/>
                  <a:gd name="connsiteY22" fmla="*/ 50861 h 74938"/>
                  <a:gd name="connsiteX23" fmla="*/ 58763 w 66983"/>
                  <a:gd name="connsiteY23" fmla="*/ 67832 h 74938"/>
                  <a:gd name="connsiteX24" fmla="*/ 34367 w 66983"/>
                  <a:gd name="connsiteY24" fmla="*/ 74939 h 74938"/>
                  <a:gd name="connsiteX25" fmla="*/ 11190 w 66983"/>
                  <a:gd name="connsiteY25" fmla="*/ 68999 h 74938"/>
                  <a:gd name="connsiteX26" fmla="*/ 0 w 66983"/>
                  <a:gd name="connsiteY26" fmla="*/ 52876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6983" h="74938">
                    <a:moveTo>
                      <a:pt x="53" y="52823"/>
                    </a:moveTo>
                    <a:lnTo>
                      <a:pt x="19093" y="49906"/>
                    </a:lnTo>
                    <a:cubicBezTo>
                      <a:pt x="19888" y="53619"/>
                      <a:pt x="21532" y="56377"/>
                      <a:pt x="24025" y="58339"/>
                    </a:cubicBezTo>
                    <a:cubicBezTo>
                      <a:pt x="26518" y="60248"/>
                      <a:pt x="29965" y="61203"/>
                      <a:pt x="34420" y="61203"/>
                    </a:cubicBezTo>
                    <a:cubicBezTo>
                      <a:pt x="39352" y="61203"/>
                      <a:pt x="43012" y="60301"/>
                      <a:pt x="45504" y="58498"/>
                    </a:cubicBezTo>
                    <a:cubicBezTo>
                      <a:pt x="47148" y="57225"/>
                      <a:pt x="47997" y="55528"/>
                      <a:pt x="47997" y="53407"/>
                    </a:cubicBezTo>
                    <a:cubicBezTo>
                      <a:pt x="47997" y="51975"/>
                      <a:pt x="47573" y="50755"/>
                      <a:pt x="46671" y="49853"/>
                    </a:cubicBezTo>
                    <a:cubicBezTo>
                      <a:pt x="45716" y="48952"/>
                      <a:pt x="43595" y="48103"/>
                      <a:pt x="40307" y="47361"/>
                    </a:cubicBezTo>
                    <a:cubicBezTo>
                      <a:pt x="24980" y="43966"/>
                      <a:pt x="15274" y="40890"/>
                      <a:pt x="11190" y="38132"/>
                    </a:cubicBezTo>
                    <a:cubicBezTo>
                      <a:pt x="5516" y="34261"/>
                      <a:pt x="2652" y="28904"/>
                      <a:pt x="2652" y="22010"/>
                    </a:cubicBezTo>
                    <a:cubicBezTo>
                      <a:pt x="2652" y="15805"/>
                      <a:pt x="5091" y="10554"/>
                      <a:pt x="10024" y="6364"/>
                    </a:cubicBezTo>
                    <a:cubicBezTo>
                      <a:pt x="14956" y="2121"/>
                      <a:pt x="22540" y="0"/>
                      <a:pt x="32829" y="0"/>
                    </a:cubicBezTo>
                    <a:cubicBezTo>
                      <a:pt x="43118" y="0"/>
                      <a:pt x="49959" y="1591"/>
                      <a:pt x="54732" y="4773"/>
                    </a:cubicBezTo>
                    <a:cubicBezTo>
                      <a:pt x="59505" y="7955"/>
                      <a:pt x="62794" y="12675"/>
                      <a:pt x="64597" y="18934"/>
                    </a:cubicBezTo>
                    <a:lnTo>
                      <a:pt x="46724" y="22222"/>
                    </a:lnTo>
                    <a:cubicBezTo>
                      <a:pt x="45982" y="19411"/>
                      <a:pt x="44497" y="17290"/>
                      <a:pt x="42375" y="15805"/>
                    </a:cubicBezTo>
                    <a:cubicBezTo>
                      <a:pt x="40254" y="14320"/>
                      <a:pt x="37178" y="13577"/>
                      <a:pt x="33200" y="13577"/>
                    </a:cubicBezTo>
                    <a:cubicBezTo>
                      <a:pt x="28215" y="13577"/>
                      <a:pt x="24608" y="14267"/>
                      <a:pt x="22434" y="15645"/>
                    </a:cubicBezTo>
                    <a:cubicBezTo>
                      <a:pt x="21002" y="16653"/>
                      <a:pt x="20259" y="17926"/>
                      <a:pt x="20259" y="19517"/>
                    </a:cubicBezTo>
                    <a:cubicBezTo>
                      <a:pt x="20259" y="20843"/>
                      <a:pt x="20896" y="22010"/>
                      <a:pt x="22169" y="22964"/>
                    </a:cubicBezTo>
                    <a:cubicBezTo>
                      <a:pt x="23866" y="24237"/>
                      <a:pt x="29806" y="25987"/>
                      <a:pt x="39882" y="28321"/>
                    </a:cubicBezTo>
                    <a:cubicBezTo>
                      <a:pt x="49959" y="30654"/>
                      <a:pt x="57066" y="33412"/>
                      <a:pt x="61044" y="36753"/>
                    </a:cubicBezTo>
                    <a:cubicBezTo>
                      <a:pt x="65021" y="40148"/>
                      <a:pt x="66983" y="44815"/>
                      <a:pt x="66983" y="50861"/>
                    </a:cubicBezTo>
                    <a:cubicBezTo>
                      <a:pt x="66983" y="57437"/>
                      <a:pt x="64226" y="63059"/>
                      <a:pt x="58763" y="67832"/>
                    </a:cubicBezTo>
                    <a:cubicBezTo>
                      <a:pt x="53247" y="72552"/>
                      <a:pt x="45133" y="74939"/>
                      <a:pt x="34367" y="74939"/>
                    </a:cubicBezTo>
                    <a:cubicBezTo>
                      <a:pt x="24608" y="74939"/>
                      <a:pt x="16865" y="72977"/>
                      <a:pt x="11190" y="68999"/>
                    </a:cubicBezTo>
                    <a:cubicBezTo>
                      <a:pt x="5516" y="65021"/>
                      <a:pt x="1750" y="59665"/>
                      <a:pt x="0" y="52876"/>
                    </a:cubicBezTo>
                    <a:close/>
                  </a:path>
                </a:pathLst>
              </a:custGeom>
              <a:grpFill/>
              <a:ln w="5302"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8FF6CDA-D186-4ACD-956C-36BBC7C45220}"/>
                  </a:ext>
                </a:extLst>
              </p:cNvPr>
              <p:cNvSpPr/>
              <p:nvPr/>
            </p:nvSpPr>
            <p:spPr>
              <a:xfrm>
                <a:off x="582337" y="851995"/>
                <a:ext cx="66983" cy="74938"/>
              </a:xfrm>
              <a:custGeom>
                <a:avLst/>
                <a:gdLst>
                  <a:gd name="connsiteX0" fmla="*/ 53 w 66983"/>
                  <a:gd name="connsiteY0" fmla="*/ 52823 h 74938"/>
                  <a:gd name="connsiteX1" fmla="*/ 19093 w 66983"/>
                  <a:gd name="connsiteY1" fmla="*/ 49906 h 74938"/>
                  <a:gd name="connsiteX2" fmla="*/ 24025 w 66983"/>
                  <a:gd name="connsiteY2" fmla="*/ 58339 h 74938"/>
                  <a:gd name="connsiteX3" fmla="*/ 34420 w 66983"/>
                  <a:gd name="connsiteY3" fmla="*/ 61203 h 74938"/>
                  <a:gd name="connsiteX4" fmla="*/ 45504 w 66983"/>
                  <a:gd name="connsiteY4" fmla="*/ 58498 h 74938"/>
                  <a:gd name="connsiteX5" fmla="*/ 47997 w 66983"/>
                  <a:gd name="connsiteY5" fmla="*/ 53407 h 74938"/>
                  <a:gd name="connsiteX6" fmla="*/ 46671 w 66983"/>
                  <a:gd name="connsiteY6" fmla="*/ 49853 h 74938"/>
                  <a:gd name="connsiteX7" fmla="*/ 40307 w 66983"/>
                  <a:gd name="connsiteY7" fmla="*/ 47361 h 74938"/>
                  <a:gd name="connsiteX8" fmla="*/ 11190 w 66983"/>
                  <a:gd name="connsiteY8" fmla="*/ 38132 h 74938"/>
                  <a:gd name="connsiteX9" fmla="*/ 2652 w 66983"/>
                  <a:gd name="connsiteY9" fmla="*/ 22010 h 74938"/>
                  <a:gd name="connsiteX10" fmla="*/ 10024 w 66983"/>
                  <a:gd name="connsiteY10" fmla="*/ 6364 h 74938"/>
                  <a:gd name="connsiteX11" fmla="*/ 32829 w 66983"/>
                  <a:gd name="connsiteY11" fmla="*/ 0 h 74938"/>
                  <a:gd name="connsiteX12" fmla="*/ 54732 w 66983"/>
                  <a:gd name="connsiteY12" fmla="*/ 4773 h 74938"/>
                  <a:gd name="connsiteX13" fmla="*/ 64597 w 66983"/>
                  <a:gd name="connsiteY13" fmla="*/ 18934 h 74938"/>
                  <a:gd name="connsiteX14" fmla="*/ 46724 w 66983"/>
                  <a:gd name="connsiteY14" fmla="*/ 22222 h 74938"/>
                  <a:gd name="connsiteX15" fmla="*/ 42375 w 66983"/>
                  <a:gd name="connsiteY15" fmla="*/ 15805 h 74938"/>
                  <a:gd name="connsiteX16" fmla="*/ 33200 w 66983"/>
                  <a:gd name="connsiteY16" fmla="*/ 13577 h 74938"/>
                  <a:gd name="connsiteX17" fmla="*/ 22434 w 66983"/>
                  <a:gd name="connsiteY17" fmla="*/ 15645 h 74938"/>
                  <a:gd name="connsiteX18" fmla="*/ 20259 w 66983"/>
                  <a:gd name="connsiteY18" fmla="*/ 19517 h 74938"/>
                  <a:gd name="connsiteX19" fmla="*/ 22169 w 66983"/>
                  <a:gd name="connsiteY19" fmla="*/ 22964 h 74938"/>
                  <a:gd name="connsiteX20" fmla="*/ 39882 w 66983"/>
                  <a:gd name="connsiteY20" fmla="*/ 28321 h 74938"/>
                  <a:gd name="connsiteX21" fmla="*/ 61044 w 66983"/>
                  <a:gd name="connsiteY21" fmla="*/ 36753 h 74938"/>
                  <a:gd name="connsiteX22" fmla="*/ 66983 w 66983"/>
                  <a:gd name="connsiteY22" fmla="*/ 50861 h 74938"/>
                  <a:gd name="connsiteX23" fmla="*/ 58763 w 66983"/>
                  <a:gd name="connsiteY23" fmla="*/ 67832 h 74938"/>
                  <a:gd name="connsiteX24" fmla="*/ 34367 w 66983"/>
                  <a:gd name="connsiteY24" fmla="*/ 74939 h 74938"/>
                  <a:gd name="connsiteX25" fmla="*/ 11190 w 66983"/>
                  <a:gd name="connsiteY25" fmla="*/ 68999 h 74938"/>
                  <a:gd name="connsiteX26" fmla="*/ 0 w 66983"/>
                  <a:gd name="connsiteY26" fmla="*/ 52876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6983" h="74938">
                    <a:moveTo>
                      <a:pt x="53" y="52823"/>
                    </a:moveTo>
                    <a:lnTo>
                      <a:pt x="19093" y="49906"/>
                    </a:lnTo>
                    <a:cubicBezTo>
                      <a:pt x="19888" y="53619"/>
                      <a:pt x="21532" y="56377"/>
                      <a:pt x="24025" y="58339"/>
                    </a:cubicBezTo>
                    <a:cubicBezTo>
                      <a:pt x="26518" y="60248"/>
                      <a:pt x="29965" y="61203"/>
                      <a:pt x="34420" y="61203"/>
                    </a:cubicBezTo>
                    <a:cubicBezTo>
                      <a:pt x="39352" y="61203"/>
                      <a:pt x="43012" y="60301"/>
                      <a:pt x="45504" y="58498"/>
                    </a:cubicBezTo>
                    <a:cubicBezTo>
                      <a:pt x="47148" y="57225"/>
                      <a:pt x="47997" y="55528"/>
                      <a:pt x="47997" y="53407"/>
                    </a:cubicBezTo>
                    <a:cubicBezTo>
                      <a:pt x="47997" y="51975"/>
                      <a:pt x="47573" y="50755"/>
                      <a:pt x="46671" y="49853"/>
                    </a:cubicBezTo>
                    <a:cubicBezTo>
                      <a:pt x="45716" y="48952"/>
                      <a:pt x="43595" y="48103"/>
                      <a:pt x="40307" y="47361"/>
                    </a:cubicBezTo>
                    <a:cubicBezTo>
                      <a:pt x="24980" y="43966"/>
                      <a:pt x="15274" y="40890"/>
                      <a:pt x="11190" y="38132"/>
                    </a:cubicBezTo>
                    <a:cubicBezTo>
                      <a:pt x="5516" y="34261"/>
                      <a:pt x="2652" y="28904"/>
                      <a:pt x="2652" y="22010"/>
                    </a:cubicBezTo>
                    <a:cubicBezTo>
                      <a:pt x="2652" y="15805"/>
                      <a:pt x="5091" y="10554"/>
                      <a:pt x="10024" y="6364"/>
                    </a:cubicBezTo>
                    <a:cubicBezTo>
                      <a:pt x="14956" y="2121"/>
                      <a:pt x="22540" y="0"/>
                      <a:pt x="32829" y="0"/>
                    </a:cubicBezTo>
                    <a:cubicBezTo>
                      <a:pt x="43118" y="0"/>
                      <a:pt x="49959" y="1591"/>
                      <a:pt x="54732" y="4773"/>
                    </a:cubicBezTo>
                    <a:cubicBezTo>
                      <a:pt x="59506" y="7955"/>
                      <a:pt x="62794" y="12675"/>
                      <a:pt x="64597" y="18934"/>
                    </a:cubicBezTo>
                    <a:lnTo>
                      <a:pt x="46724" y="22222"/>
                    </a:lnTo>
                    <a:cubicBezTo>
                      <a:pt x="45982" y="19411"/>
                      <a:pt x="44497" y="17290"/>
                      <a:pt x="42375" y="15805"/>
                    </a:cubicBezTo>
                    <a:cubicBezTo>
                      <a:pt x="40254" y="14320"/>
                      <a:pt x="37178" y="13577"/>
                      <a:pt x="33200" y="13577"/>
                    </a:cubicBezTo>
                    <a:cubicBezTo>
                      <a:pt x="28215" y="13577"/>
                      <a:pt x="24608" y="14267"/>
                      <a:pt x="22434" y="15645"/>
                    </a:cubicBezTo>
                    <a:cubicBezTo>
                      <a:pt x="21002" y="16653"/>
                      <a:pt x="20259" y="17926"/>
                      <a:pt x="20259" y="19517"/>
                    </a:cubicBezTo>
                    <a:cubicBezTo>
                      <a:pt x="20259" y="20843"/>
                      <a:pt x="20896" y="22010"/>
                      <a:pt x="22169" y="22964"/>
                    </a:cubicBezTo>
                    <a:cubicBezTo>
                      <a:pt x="23866" y="24237"/>
                      <a:pt x="29806" y="25987"/>
                      <a:pt x="39882" y="28321"/>
                    </a:cubicBezTo>
                    <a:cubicBezTo>
                      <a:pt x="49959" y="30654"/>
                      <a:pt x="57066" y="33412"/>
                      <a:pt x="61044" y="36753"/>
                    </a:cubicBezTo>
                    <a:cubicBezTo>
                      <a:pt x="65021" y="40148"/>
                      <a:pt x="66983" y="44815"/>
                      <a:pt x="66983" y="50861"/>
                    </a:cubicBezTo>
                    <a:cubicBezTo>
                      <a:pt x="66983" y="57437"/>
                      <a:pt x="64226" y="63059"/>
                      <a:pt x="58763" y="67832"/>
                    </a:cubicBezTo>
                    <a:cubicBezTo>
                      <a:pt x="53247" y="72552"/>
                      <a:pt x="45133" y="74939"/>
                      <a:pt x="34367" y="74939"/>
                    </a:cubicBezTo>
                    <a:cubicBezTo>
                      <a:pt x="24608" y="74939"/>
                      <a:pt x="16865" y="72977"/>
                      <a:pt x="11190" y="68999"/>
                    </a:cubicBezTo>
                    <a:cubicBezTo>
                      <a:pt x="5516" y="65021"/>
                      <a:pt x="1750" y="59665"/>
                      <a:pt x="0" y="52876"/>
                    </a:cubicBezTo>
                    <a:close/>
                  </a:path>
                </a:pathLst>
              </a:custGeom>
              <a:grpFill/>
              <a:ln w="5302"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21601232-7831-4D90-A737-9A28FA785371}"/>
                  </a:ext>
                </a:extLst>
              </p:cNvPr>
              <p:cNvSpPr/>
              <p:nvPr/>
            </p:nvSpPr>
            <p:spPr>
              <a:xfrm>
                <a:off x="660458"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56 w 66999"/>
                  <a:gd name="connsiteY15" fmla="*/ 31238 h 74938"/>
                  <a:gd name="connsiteX16" fmla="*/ 43913 w 66999"/>
                  <a:gd name="connsiteY16" fmla="*/ 18721 h 74938"/>
                  <a:gd name="connsiteX17" fmla="*/ 34049 w 66999"/>
                  <a:gd name="connsiteY17" fmla="*/ 14426 h 74938"/>
                  <a:gd name="connsiteX18" fmla="*/ 23760 w 66999"/>
                  <a:gd name="connsiteY18" fmla="*/ 18934 h 74938"/>
                  <a:gd name="connsiteX19" fmla="*/ 19782 w 66999"/>
                  <a:gd name="connsiteY19" fmla="*/ 31238 h 74938"/>
                  <a:gd name="connsiteX20" fmla="*/ 48156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56" y="31238"/>
                    </a:moveTo>
                    <a:cubicBezTo>
                      <a:pt x="47997" y="25722"/>
                      <a:pt x="46618" y="21585"/>
                      <a:pt x="43913" y="18721"/>
                    </a:cubicBezTo>
                    <a:cubicBezTo>
                      <a:pt x="41208" y="15858"/>
                      <a:pt x="37920" y="14426"/>
                      <a:pt x="34049" y="14426"/>
                    </a:cubicBezTo>
                    <a:cubicBezTo>
                      <a:pt x="29912" y="14426"/>
                      <a:pt x="26465" y="15911"/>
                      <a:pt x="23760" y="18934"/>
                    </a:cubicBezTo>
                    <a:cubicBezTo>
                      <a:pt x="21055" y="21957"/>
                      <a:pt x="19729" y="26040"/>
                      <a:pt x="19782" y="31238"/>
                    </a:cubicBezTo>
                    <a:lnTo>
                      <a:pt x="48156" y="31238"/>
                    </a:lnTo>
                    <a:close/>
                  </a:path>
                </a:pathLst>
              </a:custGeom>
              <a:grpFill/>
              <a:ln w="530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B5F713FC-0A90-43F2-9BDD-4181DEDF520A}"/>
                  </a:ext>
                </a:extLst>
              </p:cNvPr>
              <p:cNvSpPr/>
              <p:nvPr/>
            </p:nvSpPr>
            <p:spPr>
              <a:xfrm>
                <a:off x="735131" y="828341"/>
                <a:ext cx="42216" cy="98645"/>
              </a:xfrm>
              <a:custGeom>
                <a:avLst/>
                <a:gdLst>
                  <a:gd name="connsiteX0" fmla="*/ 40678 w 42216"/>
                  <a:gd name="connsiteY0" fmla="*/ 25245 h 98645"/>
                  <a:gd name="connsiteX1" fmla="*/ 40678 w 42216"/>
                  <a:gd name="connsiteY1" fmla="*/ 40360 h 98645"/>
                  <a:gd name="connsiteX2" fmla="*/ 27684 w 42216"/>
                  <a:gd name="connsiteY2" fmla="*/ 40360 h 98645"/>
                  <a:gd name="connsiteX3" fmla="*/ 27684 w 42216"/>
                  <a:gd name="connsiteY3" fmla="*/ 69264 h 98645"/>
                  <a:gd name="connsiteX4" fmla="*/ 28056 w 42216"/>
                  <a:gd name="connsiteY4" fmla="*/ 79500 h 98645"/>
                  <a:gd name="connsiteX5" fmla="*/ 29753 w 42216"/>
                  <a:gd name="connsiteY5" fmla="*/ 81886 h 98645"/>
                  <a:gd name="connsiteX6" fmla="*/ 32935 w 42216"/>
                  <a:gd name="connsiteY6" fmla="*/ 82841 h 98645"/>
                  <a:gd name="connsiteX7" fmla="*/ 40572 w 42216"/>
                  <a:gd name="connsiteY7" fmla="*/ 81038 h 98645"/>
                  <a:gd name="connsiteX8" fmla="*/ 42216 w 42216"/>
                  <a:gd name="connsiteY8" fmla="*/ 95782 h 98645"/>
                  <a:gd name="connsiteX9" fmla="*/ 27207 w 42216"/>
                  <a:gd name="connsiteY9" fmla="*/ 98646 h 98645"/>
                  <a:gd name="connsiteX10" fmla="*/ 17979 w 42216"/>
                  <a:gd name="connsiteY10" fmla="*/ 96949 h 98645"/>
                  <a:gd name="connsiteX11" fmla="*/ 11933 w 42216"/>
                  <a:gd name="connsiteY11" fmla="*/ 92494 h 98645"/>
                  <a:gd name="connsiteX12" fmla="*/ 9281 w 42216"/>
                  <a:gd name="connsiteY12" fmla="*/ 85122 h 98645"/>
                  <a:gd name="connsiteX13" fmla="*/ 8698 w 42216"/>
                  <a:gd name="connsiteY13" fmla="*/ 71757 h 98645"/>
                  <a:gd name="connsiteX14" fmla="*/ 8698 w 42216"/>
                  <a:gd name="connsiteY14" fmla="*/ 40466 h 98645"/>
                  <a:gd name="connsiteX15" fmla="*/ 0 w 42216"/>
                  <a:gd name="connsiteY15" fmla="*/ 40466 h 98645"/>
                  <a:gd name="connsiteX16" fmla="*/ 0 w 42216"/>
                  <a:gd name="connsiteY16" fmla="*/ 25351 h 98645"/>
                  <a:gd name="connsiteX17" fmla="*/ 8698 w 42216"/>
                  <a:gd name="connsiteY17" fmla="*/ 25351 h 98645"/>
                  <a:gd name="connsiteX18" fmla="*/ 8698 w 42216"/>
                  <a:gd name="connsiteY18" fmla="*/ 11084 h 98645"/>
                  <a:gd name="connsiteX19" fmla="*/ 27737 w 42216"/>
                  <a:gd name="connsiteY19" fmla="*/ 0 h 98645"/>
                  <a:gd name="connsiteX20" fmla="*/ 27737 w 42216"/>
                  <a:gd name="connsiteY20" fmla="*/ 25351 h 98645"/>
                  <a:gd name="connsiteX21" fmla="*/ 40731 w 42216"/>
                  <a:gd name="connsiteY21" fmla="*/ 25351 h 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6" h="98645">
                    <a:moveTo>
                      <a:pt x="40678" y="25245"/>
                    </a:moveTo>
                    <a:lnTo>
                      <a:pt x="40678" y="40360"/>
                    </a:lnTo>
                    <a:lnTo>
                      <a:pt x="27684" y="40360"/>
                    </a:lnTo>
                    <a:lnTo>
                      <a:pt x="27684" y="69264"/>
                    </a:lnTo>
                    <a:cubicBezTo>
                      <a:pt x="27684" y="75098"/>
                      <a:pt x="27790" y="78545"/>
                      <a:pt x="28056" y="79500"/>
                    </a:cubicBezTo>
                    <a:cubicBezTo>
                      <a:pt x="28321" y="80455"/>
                      <a:pt x="28851" y="81250"/>
                      <a:pt x="29753" y="81886"/>
                    </a:cubicBezTo>
                    <a:cubicBezTo>
                      <a:pt x="30654" y="82523"/>
                      <a:pt x="31715" y="82841"/>
                      <a:pt x="32935" y="82841"/>
                    </a:cubicBezTo>
                    <a:cubicBezTo>
                      <a:pt x="34685" y="82841"/>
                      <a:pt x="37231" y="82205"/>
                      <a:pt x="40572" y="81038"/>
                    </a:cubicBezTo>
                    <a:lnTo>
                      <a:pt x="42216" y="95782"/>
                    </a:lnTo>
                    <a:cubicBezTo>
                      <a:pt x="37814" y="97691"/>
                      <a:pt x="32829" y="98646"/>
                      <a:pt x="27207" y="98646"/>
                    </a:cubicBezTo>
                    <a:cubicBezTo>
                      <a:pt x="23760" y="98646"/>
                      <a:pt x="20684" y="98062"/>
                      <a:pt x="17979" y="96949"/>
                    </a:cubicBezTo>
                    <a:cubicBezTo>
                      <a:pt x="15274" y="95835"/>
                      <a:pt x="13206" y="94297"/>
                      <a:pt x="11933" y="92494"/>
                    </a:cubicBezTo>
                    <a:cubicBezTo>
                      <a:pt x="10660" y="90690"/>
                      <a:pt x="9758" y="88198"/>
                      <a:pt x="9281" y="85122"/>
                    </a:cubicBezTo>
                    <a:cubicBezTo>
                      <a:pt x="8857" y="82894"/>
                      <a:pt x="8698" y="78439"/>
                      <a:pt x="8698" y="71757"/>
                    </a:cubicBezTo>
                    <a:lnTo>
                      <a:pt x="8698" y="40466"/>
                    </a:lnTo>
                    <a:lnTo>
                      <a:pt x="0" y="40466"/>
                    </a:lnTo>
                    <a:lnTo>
                      <a:pt x="0" y="25351"/>
                    </a:lnTo>
                    <a:lnTo>
                      <a:pt x="8698" y="25351"/>
                    </a:lnTo>
                    <a:lnTo>
                      <a:pt x="8698" y="11084"/>
                    </a:lnTo>
                    <a:lnTo>
                      <a:pt x="27737" y="0"/>
                    </a:lnTo>
                    <a:lnTo>
                      <a:pt x="27737" y="25351"/>
                    </a:lnTo>
                    <a:lnTo>
                      <a:pt x="40731" y="25351"/>
                    </a:lnTo>
                    <a:close/>
                  </a:path>
                </a:pathLst>
              </a:custGeom>
              <a:grpFill/>
              <a:ln w="530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609F61E-0BEA-490B-9F6E-CF53765382D9}"/>
                  </a:ext>
                </a:extLst>
              </p:cNvPr>
              <p:cNvSpPr/>
              <p:nvPr/>
            </p:nvSpPr>
            <p:spPr>
              <a:xfrm>
                <a:off x="827254" y="826273"/>
                <a:ext cx="95622" cy="99016"/>
              </a:xfrm>
              <a:custGeom>
                <a:avLst/>
                <a:gdLst>
                  <a:gd name="connsiteX0" fmla="*/ 0 w 95622"/>
                  <a:gd name="connsiteY0" fmla="*/ 99017 h 99016"/>
                  <a:gd name="connsiteX1" fmla="*/ 0 w 95622"/>
                  <a:gd name="connsiteY1" fmla="*/ 0 h 99016"/>
                  <a:gd name="connsiteX2" fmla="*/ 29912 w 95622"/>
                  <a:gd name="connsiteY2" fmla="*/ 0 h 99016"/>
                  <a:gd name="connsiteX3" fmla="*/ 47891 w 95622"/>
                  <a:gd name="connsiteY3" fmla="*/ 67514 h 99016"/>
                  <a:gd name="connsiteX4" fmla="*/ 65658 w 95622"/>
                  <a:gd name="connsiteY4" fmla="*/ 0 h 99016"/>
                  <a:gd name="connsiteX5" fmla="*/ 95622 w 95622"/>
                  <a:gd name="connsiteY5" fmla="*/ 0 h 99016"/>
                  <a:gd name="connsiteX6" fmla="*/ 95622 w 95622"/>
                  <a:gd name="connsiteY6" fmla="*/ 99017 h 99016"/>
                  <a:gd name="connsiteX7" fmla="*/ 77060 w 95622"/>
                  <a:gd name="connsiteY7" fmla="*/ 99017 h 99016"/>
                  <a:gd name="connsiteX8" fmla="*/ 77060 w 95622"/>
                  <a:gd name="connsiteY8" fmla="*/ 21055 h 99016"/>
                  <a:gd name="connsiteX9" fmla="*/ 57384 w 95622"/>
                  <a:gd name="connsiteY9" fmla="*/ 99017 h 99016"/>
                  <a:gd name="connsiteX10" fmla="*/ 38132 w 95622"/>
                  <a:gd name="connsiteY10" fmla="*/ 99017 h 99016"/>
                  <a:gd name="connsiteX11" fmla="*/ 18562 w 95622"/>
                  <a:gd name="connsiteY11" fmla="*/ 21055 h 99016"/>
                  <a:gd name="connsiteX12" fmla="*/ 18562 w 95622"/>
                  <a:gd name="connsiteY12" fmla="*/ 99017 h 99016"/>
                  <a:gd name="connsiteX13" fmla="*/ 0 w 95622"/>
                  <a:gd name="connsiteY13" fmla="*/ 99017 h 9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622" h="99016">
                    <a:moveTo>
                      <a:pt x="0" y="99017"/>
                    </a:moveTo>
                    <a:lnTo>
                      <a:pt x="0" y="0"/>
                    </a:lnTo>
                    <a:lnTo>
                      <a:pt x="29912" y="0"/>
                    </a:lnTo>
                    <a:lnTo>
                      <a:pt x="47891" y="67514"/>
                    </a:lnTo>
                    <a:lnTo>
                      <a:pt x="65658" y="0"/>
                    </a:lnTo>
                    <a:lnTo>
                      <a:pt x="95622" y="0"/>
                    </a:lnTo>
                    <a:lnTo>
                      <a:pt x="95622" y="99017"/>
                    </a:lnTo>
                    <a:lnTo>
                      <a:pt x="77060" y="99017"/>
                    </a:lnTo>
                    <a:lnTo>
                      <a:pt x="77060" y="21055"/>
                    </a:lnTo>
                    <a:lnTo>
                      <a:pt x="57384" y="99017"/>
                    </a:lnTo>
                    <a:lnTo>
                      <a:pt x="38132" y="99017"/>
                    </a:lnTo>
                    <a:lnTo>
                      <a:pt x="18562" y="21055"/>
                    </a:lnTo>
                    <a:lnTo>
                      <a:pt x="18562" y="99017"/>
                    </a:lnTo>
                    <a:lnTo>
                      <a:pt x="0" y="99017"/>
                    </a:lnTo>
                    <a:close/>
                  </a:path>
                </a:pathLst>
              </a:custGeom>
              <a:grpFill/>
              <a:ln w="530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F8C389D-79B4-4001-B3BE-EFCBF8EFDE5D}"/>
                  </a:ext>
                </a:extLst>
              </p:cNvPr>
              <p:cNvSpPr/>
              <p:nvPr/>
            </p:nvSpPr>
            <p:spPr>
              <a:xfrm>
                <a:off x="937620" y="851942"/>
                <a:ext cx="67301" cy="74991"/>
              </a:xfrm>
              <a:custGeom>
                <a:avLst/>
                <a:gdLst>
                  <a:gd name="connsiteX0" fmla="*/ 19199 w 67301"/>
                  <a:gd name="connsiteY0" fmla="*/ 23495 h 74991"/>
                  <a:gd name="connsiteX1" fmla="*/ 1962 w 67301"/>
                  <a:gd name="connsiteY1" fmla="*/ 20366 h 74991"/>
                  <a:gd name="connsiteX2" fmla="*/ 11933 w 67301"/>
                  <a:gd name="connsiteY2" fmla="*/ 4985 h 74991"/>
                  <a:gd name="connsiteX3" fmla="*/ 32988 w 67301"/>
                  <a:gd name="connsiteY3" fmla="*/ 0 h 74991"/>
                  <a:gd name="connsiteX4" fmla="*/ 51921 w 67301"/>
                  <a:gd name="connsiteY4" fmla="*/ 3023 h 74991"/>
                  <a:gd name="connsiteX5" fmla="*/ 60672 w 67301"/>
                  <a:gd name="connsiteY5" fmla="*/ 10660 h 74991"/>
                  <a:gd name="connsiteX6" fmla="*/ 63218 w 67301"/>
                  <a:gd name="connsiteY6" fmla="*/ 27631 h 74991"/>
                  <a:gd name="connsiteX7" fmla="*/ 63006 w 67301"/>
                  <a:gd name="connsiteY7" fmla="*/ 49800 h 74991"/>
                  <a:gd name="connsiteX8" fmla="*/ 63907 w 67301"/>
                  <a:gd name="connsiteY8" fmla="*/ 63748 h 74991"/>
                  <a:gd name="connsiteX9" fmla="*/ 67302 w 67301"/>
                  <a:gd name="connsiteY9" fmla="*/ 73348 h 74991"/>
                  <a:gd name="connsiteX10" fmla="*/ 48527 w 67301"/>
                  <a:gd name="connsiteY10" fmla="*/ 73348 h 74991"/>
                  <a:gd name="connsiteX11" fmla="*/ 46724 w 67301"/>
                  <a:gd name="connsiteY11" fmla="*/ 67726 h 74991"/>
                  <a:gd name="connsiteX12" fmla="*/ 46035 w 67301"/>
                  <a:gd name="connsiteY12" fmla="*/ 65499 h 74991"/>
                  <a:gd name="connsiteX13" fmla="*/ 35640 w 67301"/>
                  <a:gd name="connsiteY13" fmla="*/ 72605 h 74991"/>
                  <a:gd name="connsiteX14" fmla="*/ 23813 w 67301"/>
                  <a:gd name="connsiteY14" fmla="*/ 74992 h 74991"/>
                  <a:gd name="connsiteX15" fmla="*/ 6364 w 67301"/>
                  <a:gd name="connsiteY15" fmla="*/ 68999 h 74991"/>
                  <a:gd name="connsiteX16" fmla="*/ 0 w 67301"/>
                  <a:gd name="connsiteY16" fmla="*/ 53778 h 74991"/>
                  <a:gd name="connsiteX17" fmla="*/ 2917 w 67301"/>
                  <a:gd name="connsiteY17" fmla="*/ 42959 h 74991"/>
                  <a:gd name="connsiteX18" fmla="*/ 11031 w 67301"/>
                  <a:gd name="connsiteY18" fmla="*/ 35640 h 74991"/>
                  <a:gd name="connsiteX19" fmla="*/ 26146 w 67301"/>
                  <a:gd name="connsiteY19" fmla="*/ 31238 h 74991"/>
                  <a:gd name="connsiteX20" fmla="*/ 44603 w 67301"/>
                  <a:gd name="connsiteY20" fmla="*/ 26571 h 74991"/>
                  <a:gd name="connsiteX21" fmla="*/ 44603 w 67301"/>
                  <a:gd name="connsiteY21" fmla="*/ 24661 h 74991"/>
                  <a:gd name="connsiteX22" fmla="*/ 41898 w 67301"/>
                  <a:gd name="connsiteY22" fmla="*/ 16865 h 74991"/>
                  <a:gd name="connsiteX23" fmla="*/ 31715 w 67301"/>
                  <a:gd name="connsiteY23" fmla="*/ 14532 h 74991"/>
                  <a:gd name="connsiteX24" fmla="*/ 23813 w 67301"/>
                  <a:gd name="connsiteY24" fmla="*/ 16547 h 74991"/>
                  <a:gd name="connsiteX25" fmla="*/ 19199 w 67301"/>
                  <a:gd name="connsiteY25" fmla="*/ 23548 h 74991"/>
                  <a:gd name="connsiteX26" fmla="*/ 44550 w 67301"/>
                  <a:gd name="connsiteY26" fmla="*/ 38928 h 74991"/>
                  <a:gd name="connsiteX27" fmla="*/ 32988 w 67301"/>
                  <a:gd name="connsiteY27" fmla="*/ 41845 h 74991"/>
                  <a:gd name="connsiteX28" fmla="*/ 22646 w 67301"/>
                  <a:gd name="connsiteY28" fmla="*/ 45133 h 74991"/>
                  <a:gd name="connsiteX29" fmla="*/ 18934 w 67301"/>
                  <a:gd name="connsiteY29" fmla="*/ 51815 h 74991"/>
                  <a:gd name="connsiteX30" fmla="*/ 21904 w 67301"/>
                  <a:gd name="connsiteY30" fmla="*/ 58710 h 74991"/>
                  <a:gd name="connsiteX31" fmla="*/ 29488 w 67301"/>
                  <a:gd name="connsiteY31" fmla="*/ 61627 h 74991"/>
                  <a:gd name="connsiteX32" fmla="*/ 39299 w 67301"/>
                  <a:gd name="connsiteY32" fmla="*/ 58233 h 74991"/>
                  <a:gd name="connsiteX33" fmla="*/ 43807 w 67301"/>
                  <a:gd name="connsiteY33" fmla="*/ 51975 h 74991"/>
                  <a:gd name="connsiteX34" fmla="*/ 44550 w 67301"/>
                  <a:gd name="connsiteY34" fmla="*/ 42746 h 74991"/>
                  <a:gd name="connsiteX35" fmla="*/ 44550 w 67301"/>
                  <a:gd name="connsiteY35" fmla="*/ 38981 h 74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7301" h="74991">
                    <a:moveTo>
                      <a:pt x="19199" y="23495"/>
                    </a:moveTo>
                    <a:lnTo>
                      <a:pt x="1962" y="20366"/>
                    </a:lnTo>
                    <a:cubicBezTo>
                      <a:pt x="3872" y="13418"/>
                      <a:pt x="7213" y="8273"/>
                      <a:pt x="11933" y="4985"/>
                    </a:cubicBezTo>
                    <a:cubicBezTo>
                      <a:pt x="16653" y="1644"/>
                      <a:pt x="23707" y="0"/>
                      <a:pt x="32988" y="0"/>
                    </a:cubicBezTo>
                    <a:cubicBezTo>
                      <a:pt x="41474" y="0"/>
                      <a:pt x="47732" y="1008"/>
                      <a:pt x="51921" y="3023"/>
                    </a:cubicBezTo>
                    <a:cubicBezTo>
                      <a:pt x="56058" y="5038"/>
                      <a:pt x="58975" y="7584"/>
                      <a:pt x="60672" y="10660"/>
                    </a:cubicBezTo>
                    <a:cubicBezTo>
                      <a:pt x="62369" y="13736"/>
                      <a:pt x="63218" y="19411"/>
                      <a:pt x="63218" y="27631"/>
                    </a:cubicBezTo>
                    <a:lnTo>
                      <a:pt x="63006" y="49800"/>
                    </a:lnTo>
                    <a:cubicBezTo>
                      <a:pt x="63006" y="56111"/>
                      <a:pt x="63324" y="60778"/>
                      <a:pt x="63907" y="63748"/>
                    </a:cubicBezTo>
                    <a:cubicBezTo>
                      <a:pt x="64544" y="66718"/>
                      <a:pt x="65658" y="69954"/>
                      <a:pt x="67302" y="73348"/>
                    </a:cubicBezTo>
                    <a:lnTo>
                      <a:pt x="48527" y="73348"/>
                    </a:lnTo>
                    <a:cubicBezTo>
                      <a:pt x="48050" y="72075"/>
                      <a:pt x="47413" y="70219"/>
                      <a:pt x="46724" y="67726"/>
                    </a:cubicBezTo>
                    <a:cubicBezTo>
                      <a:pt x="46406" y="66612"/>
                      <a:pt x="46194" y="65870"/>
                      <a:pt x="46035" y="65499"/>
                    </a:cubicBezTo>
                    <a:cubicBezTo>
                      <a:pt x="42799" y="68628"/>
                      <a:pt x="39299" y="71014"/>
                      <a:pt x="35640" y="72605"/>
                    </a:cubicBezTo>
                    <a:cubicBezTo>
                      <a:pt x="31927" y="74196"/>
                      <a:pt x="28003" y="74992"/>
                      <a:pt x="23813" y="74992"/>
                    </a:cubicBezTo>
                    <a:cubicBezTo>
                      <a:pt x="16441" y="74992"/>
                      <a:pt x="10607" y="72977"/>
                      <a:pt x="6364" y="68999"/>
                    </a:cubicBezTo>
                    <a:cubicBezTo>
                      <a:pt x="2121" y="64968"/>
                      <a:pt x="0" y="59930"/>
                      <a:pt x="0" y="53778"/>
                    </a:cubicBezTo>
                    <a:cubicBezTo>
                      <a:pt x="0" y="49747"/>
                      <a:pt x="955" y="46088"/>
                      <a:pt x="2917" y="42959"/>
                    </a:cubicBezTo>
                    <a:cubicBezTo>
                      <a:pt x="4826" y="39776"/>
                      <a:pt x="7584" y="37337"/>
                      <a:pt x="11031" y="35640"/>
                    </a:cubicBezTo>
                    <a:cubicBezTo>
                      <a:pt x="14532" y="33943"/>
                      <a:pt x="19570" y="32458"/>
                      <a:pt x="26146" y="31238"/>
                    </a:cubicBezTo>
                    <a:cubicBezTo>
                      <a:pt x="35003" y="29594"/>
                      <a:pt x="41155" y="28003"/>
                      <a:pt x="44603" y="26571"/>
                    </a:cubicBezTo>
                    <a:lnTo>
                      <a:pt x="44603" y="24661"/>
                    </a:lnTo>
                    <a:cubicBezTo>
                      <a:pt x="44603" y="21002"/>
                      <a:pt x="43701" y="18403"/>
                      <a:pt x="41898" y="16865"/>
                    </a:cubicBezTo>
                    <a:cubicBezTo>
                      <a:pt x="40095" y="15327"/>
                      <a:pt x="36700" y="14532"/>
                      <a:pt x="31715" y="14532"/>
                    </a:cubicBezTo>
                    <a:cubicBezTo>
                      <a:pt x="28321" y="14532"/>
                      <a:pt x="25722" y="15221"/>
                      <a:pt x="23813" y="16547"/>
                    </a:cubicBezTo>
                    <a:cubicBezTo>
                      <a:pt x="21904" y="17873"/>
                      <a:pt x="20365" y="20206"/>
                      <a:pt x="19199" y="23548"/>
                    </a:cubicBezTo>
                    <a:close/>
                    <a:moveTo>
                      <a:pt x="44550" y="38928"/>
                    </a:moveTo>
                    <a:cubicBezTo>
                      <a:pt x="42110" y="39723"/>
                      <a:pt x="38291" y="40731"/>
                      <a:pt x="32988" y="41845"/>
                    </a:cubicBezTo>
                    <a:cubicBezTo>
                      <a:pt x="27737" y="42959"/>
                      <a:pt x="24290" y="44072"/>
                      <a:pt x="22646" y="45133"/>
                    </a:cubicBezTo>
                    <a:cubicBezTo>
                      <a:pt x="20153" y="46883"/>
                      <a:pt x="18934" y="49111"/>
                      <a:pt x="18934" y="51815"/>
                    </a:cubicBezTo>
                    <a:cubicBezTo>
                      <a:pt x="18934" y="54520"/>
                      <a:pt x="19941" y="56748"/>
                      <a:pt x="21904" y="58710"/>
                    </a:cubicBezTo>
                    <a:cubicBezTo>
                      <a:pt x="23866" y="60672"/>
                      <a:pt x="26412" y="61627"/>
                      <a:pt x="29488" y="61627"/>
                    </a:cubicBezTo>
                    <a:cubicBezTo>
                      <a:pt x="32935" y="61627"/>
                      <a:pt x="36170" y="60513"/>
                      <a:pt x="39299" y="58233"/>
                    </a:cubicBezTo>
                    <a:cubicBezTo>
                      <a:pt x="41580" y="56536"/>
                      <a:pt x="43118" y="54414"/>
                      <a:pt x="43807" y="51975"/>
                    </a:cubicBezTo>
                    <a:cubicBezTo>
                      <a:pt x="44284" y="50330"/>
                      <a:pt x="44550" y="47254"/>
                      <a:pt x="44550" y="42746"/>
                    </a:cubicBezTo>
                    <a:lnTo>
                      <a:pt x="44550" y="38981"/>
                    </a:lnTo>
                    <a:close/>
                  </a:path>
                </a:pathLst>
              </a:custGeom>
              <a:grpFill/>
              <a:ln w="530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531ECA7-969C-4855-A611-09FDCABC005B}"/>
                  </a:ext>
                </a:extLst>
              </p:cNvPr>
              <p:cNvSpPr/>
              <p:nvPr/>
            </p:nvSpPr>
            <p:spPr>
              <a:xfrm>
                <a:off x="1019453" y="851995"/>
                <a:ext cx="65392" cy="73347"/>
              </a:xfrm>
              <a:custGeom>
                <a:avLst/>
                <a:gdLst>
                  <a:gd name="connsiteX0" fmla="*/ 65339 w 65392"/>
                  <a:gd name="connsiteY0" fmla="*/ 73295 h 73347"/>
                  <a:gd name="connsiteX1" fmla="*/ 46353 w 65392"/>
                  <a:gd name="connsiteY1" fmla="*/ 73295 h 73347"/>
                  <a:gd name="connsiteX2" fmla="*/ 46353 w 65392"/>
                  <a:gd name="connsiteY2" fmla="*/ 36700 h 73347"/>
                  <a:gd name="connsiteX3" fmla="*/ 45133 w 65392"/>
                  <a:gd name="connsiteY3" fmla="*/ 21691 h 73347"/>
                  <a:gd name="connsiteX4" fmla="*/ 41208 w 65392"/>
                  <a:gd name="connsiteY4" fmla="*/ 16388 h 73347"/>
                  <a:gd name="connsiteX5" fmla="*/ 34632 w 65392"/>
                  <a:gd name="connsiteY5" fmla="*/ 14479 h 73347"/>
                  <a:gd name="connsiteX6" fmla="*/ 25775 w 65392"/>
                  <a:gd name="connsiteY6" fmla="*/ 17183 h 73347"/>
                  <a:gd name="connsiteX7" fmla="*/ 20419 w 65392"/>
                  <a:gd name="connsiteY7" fmla="*/ 24343 h 73347"/>
                  <a:gd name="connsiteX8" fmla="*/ 18987 w 65392"/>
                  <a:gd name="connsiteY8" fmla="*/ 40837 h 73347"/>
                  <a:gd name="connsiteX9" fmla="*/ 18987 w 65392"/>
                  <a:gd name="connsiteY9" fmla="*/ 73295 h 73347"/>
                  <a:gd name="connsiteX10" fmla="*/ 0 w 65392"/>
                  <a:gd name="connsiteY10" fmla="*/ 73295 h 73347"/>
                  <a:gd name="connsiteX11" fmla="*/ 0 w 65392"/>
                  <a:gd name="connsiteY11" fmla="*/ 1591 h 73347"/>
                  <a:gd name="connsiteX12" fmla="*/ 17608 w 65392"/>
                  <a:gd name="connsiteY12" fmla="*/ 1591 h 73347"/>
                  <a:gd name="connsiteX13" fmla="*/ 17608 w 65392"/>
                  <a:gd name="connsiteY13" fmla="*/ 12145 h 73347"/>
                  <a:gd name="connsiteX14" fmla="*/ 41261 w 65392"/>
                  <a:gd name="connsiteY14" fmla="*/ 0 h 73347"/>
                  <a:gd name="connsiteX15" fmla="*/ 52770 w 65392"/>
                  <a:gd name="connsiteY15" fmla="*/ 2281 h 73347"/>
                  <a:gd name="connsiteX16" fmla="*/ 60619 w 65392"/>
                  <a:gd name="connsiteY16" fmla="*/ 8061 h 73347"/>
                  <a:gd name="connsiteX17" fmla="*/ 64332 w 65392"/>
                  <a:gd name="connsiteY17" fmla="*/ 16017 h 73347"/>
                  <a:gd name="connsiteX18" fmla="*/ 65392 w 65392"/>
                  <a:gd name="connsiteY18" fmla="*/ 28798 h 73347"/>
                  <a:gd name="connsiteX19" fmla="*/ 65392 w 65392"/>
                  <a:gd name="connsiteY19" fmla="*/ 73348 h 7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392" h="73347">
                    <a:moveTo>
                      <a:pt x="65339" y="73295"/>
                    </a:moveTo>
                    <a:lnTo>
                      <a:pt x="46353" y="73295"/>
                    </a:lnTo>
                    <a:lnTo>
                      <a:pt x="46353" y="36700"/>
                    </a:lnTo>
                    <a:cubicBezTo>
                      <a:pt x="46353" y="28957"/>
                      <a:pt x="45928" y="23972"/>
                      <a:pt x="45133" y="21691"/>
                    </a:cubicBezTo>
                    <a:cubicBezTo>
                      <a:pt x="44337" y="19411"/>
                      <a:pt x="43012" y="17661"/>
                      <a:pt x="41208" y="16388"/>
                    </a:cubicBezTo>
                    <a:cubicBezTo>
                      <a:pt x="39405" y="15115"/>
                      <a:pt x="37178" y="14479"/>
                      <a:pt x="34632" y="14479"/>
                    </a:cubicBezTo>
                    <a:cubicBezTo>
                      <a:pt x="31344" y="14479"/>
                      <a:pt x="28374" y="15380"/>
                      <a:pt x="25775" y="17183"/>
                    </a:cubicBezTo>
                    <a:cubicBezTo>
                      <a:pt x="23176" y="18987"/>
                      <a:pt x="21373" y="21373"/>
                      <a:pt x="20419" y="24343"/>
                    </a:cubicBezTo>
                    <a:cubicBezTo>
                      <a:pt x="19464" y="27313"/>
                      <a:pt x="18987" y="32829"/>
                      <a:pt x="18987" y="40837"/>
                    </a:cubicBezTo>
                    <a:lnTo>
                      <a:pt x="18987" y="73295"/>
                    </a:lnTo>
                    <a:lnTo>
                      <a:pt x="0" y="73295"/>
                    </a:lnTo>
                    <a:lnTo>
                      <a:pt x="0" y="1591"/>
                    </a:lnTo>
                    <a:lnTo>
                      <a:pt x="17608" y="1591"/>
                    </a:lnTo>
                    <a:lnTo>
                      <a:pt x="17608" y="12145"/>
                    </a:lnTo>
                    <a:cubicBezTo>
                      <a:pt x="23866" y="4031"/>
                      <a:pt x="31715" y="0"/>
                      <a:pt x="41261" y="0"/>
                    </a:cubicBezTo>
                    <a:cubicBezTo>
                      <a:pt x="45451" y="0"/>
                      <a:pt x="49270" y="743"/>
                      <a:pt x="52770" y="2281"/>
                    </a:cubicBezTo>
                    <a:cubicBezTo>
                      <a:pt x="56217" y="3766"/>
                      <a:pt x="58869" y="5728"/>
                      <a:pt x="60619" y="8061"/>
                    </a:cubicBezTo>
                    <a:cubicBezTo>
                      <a:pt x="62369" y="10395"/>
                      <a:pt x="63642" y="13047"/>
                      <a:pt x="64332" y="16017"/>
                    </a:cubicBezTo>
                    <a:cubicBezTo>
                      <a:pt x="65021" y="18987"/>
                      <a:pt x="65392" y="23229"/>
                      <a:pt x="65392" y="28798"/>
                    </a:cubicBezTo>
                    <a:lnTo>
                      <a:pt x="65392" y="73348"/>
                    </a:lnTo>
                    <a:close/>
                  </a:path>
                </a:pathLst>
              </a:custGeom>
              <a:grpFill/>
              <a:ln w="530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C76FBC1-3581-4431-8247-E7D6A500A813}"/>
                  </a:ext>
                </a:extLst>
              </p:cNvPr>
              <p:cNvSpPr/>
              <p:nvPr/>
            </p:nvSpPr>
            <p:spPr>
              <a:xfrm>
                <a:off x="1099006" y="851942"/>
                <a:ext cx="67301" cy="74991"/>
              </a:xfrm>
              <a:custGeom>
                <a:avLst/>
                <a:gdLst>
                  <a:gd name="connsiteX0" fmla="*/ 19199 w 67301"/>
                  <a:gd name="connsiteY0" fmla="*/ 23495 h 74991"/>
                  <a:gd name="connsiteX1" fmla="*/ 1962 w 67301"/>
                  <a:gd name="connsiteY1" fmla="*/ 20366 h 74991"/>
                  <a:gd name="connsiteX2" fmla="*/ 11933 w 67301"/>
                  <a:gd name="connsiteY2" fmla="*/ 4985 h 74991"/>
                  <a:gd name="connsiteX3" fmla="*/ 32988 w 67301"/>
                  <a:gd name="connsiteY3" fmla="*/ 0 h 74991"/>
                  <a:gd name="connsiteX4" fmla="*/ 51921 w 67301"/>
                  <a:gd name="connsiteY4" fmla="*/ 3023 h 74991"/>
                  <a:gd name="connsiteX5" fmla="*/ 60672 w 67301"/>
                  <a:gd name="connsiteY5" fmla="*/ 10660 h 74991"/>
                  <a:gd name="connsiteX6" fmla="*/ 63218 w 67301"/>
                  <a:gd name="connsiteY6" fmla="*/ 27631 h 74991"/>
                  <a:gd name="connsiteX7" fmla="*/ 63006 w 67301"/>
                  <a:gd name="connsiteY7" fmla="*/ 49800 h 74991"/>
                  <a:gd name="connsiteX8" fmla="*/ 63907 w 67301"/>
                  <a:gd name="connsiteY8" fmla="*/ 63748 h 74991"/>
                  <a:gd name="connsiteX9" fmla="*/ 67302 w 67301"/>
                  <a:gd name="connsiteY9" fmla="*/ 73348 h 74991"/>
                  <a:gd name="connsiteX10" fmla="*/ 48527 w 67301"/>
                  <a:gd name="connsiteY10" fmla="*/ 73348 h 74991"/>
                  <a:gd name="connsiteX11" fmla="*/ 46724 w 67301"/>
                  <a:gd name="connsiteY11" fmla="*/ 67726 h 74991"/>
                  <a:gd name="connsiteX12" fmla="*/ 46035 w 67301"/>
                  <a:gd name="connsiteY12" fmla="*/ 65499 h 74991"/>
                  <a:gd name="connsiteX13" fmla="*/ 35640 w 67301"/>
                  <a:gd name="connsiteY13" fmla="*/ 72605 h 74991"/>
                  <a:gd name="connsiteX14" fmla="*/ 23813 w 67301"/>
                  <a:gd name="connsiteY14" fmla="*/ 74992 h 74991"/>
                  <a:gd name="connsiteX15" fmla="*/ 6364 w 67301"/>
                  <a:gd name="connsiteY15" fmla="*/ 68999 h 74991"/>
                  <a:gd name="connsiteX16" fmla="*/ 0 w 67301"/>
                  <a:gd name="connsiteY16" fmla="*/ 53778 h 74991"/>
                  <a:gd name="connsiteX17" fmla="*/ 2917 w 67301"/>
                  <a:gd name="connsiteY17" fmla="*/ 42959 h 74991"/>
                  <a:gd name="connsiteX18" fmla="*/ 11031 w 67301"/>
                  <a:gd name="connsiteY18" fmla="*/ 35640 h 74991"/>
                  <a:gd name="connsiteX19" fmla="*/ 26146 w 67301"/>
                  <a:gd name="connsiteY19" fmla="*/ 31238 h 74991"/>
                  <a:gd name="connsiteX20" fmla="*/ 44603 w 67301"/>
                  <a:gd name="connsiteY20" fmla="*/ 26571 h 74991"/>
                  <a:gd name="connsiteX21" fmla="*/ 44603 w 67301"/>
                  <a:gd name="connsiteY21" fmla="*/ 24661 h 74991"/>
                  <a:gd name="connsiteX22" fmla="*/ 41898 w 67301"/>
                  <a:gd name="connsiteY22" fmla="*/ 16865 h 74991"/>
                  <a:gd name="connsiteX23" fmla="*/ 31715 w 67301"/>
                  <a:gd name="connsiteY23" fmla="*/ 14532 h 74991"/>
                  <a:gd name="connsiteX24" fmla="*/ 23813 w 67301"/>
                  <a:gd name="connsiteY24" fmla="*/ 16547 h 74991"/>
                  <a:gd name="connsiteX25" fmla="*/ 19199 w 67301"/>
                  <a:gd name="connsiteY25" fmla="*/ 23548 h 74991"/>
                  <a:gd name="connsiteX26" fmla="*/ 44603 w 67301"/>
                  <a:gd name="connsiteY26" fmla="*/ 38928 h 74991"/>
                  <a:gd name="connsiteX27" fmla="*/ 33041 w 67301"/>
                  <a:gd name="connsiteY27" fmla="*/ 41845 h 74991"/>
                  <a:gd name="connsiteX28" fmla="*/ 22699 w 67301"/>
                  <a:gd name="connsiteY28" fmla="*/ 45133 h 74991"/>
                  <a:gd name="connsiteX29" fmla="*/ 18987 w 67301"/>
                  <a:gd name="connsiteY29" fmla="*/ 51815 h 74991"/>
                  <a:gd name="connsiteX30" fmla="*/ 21957 w 67301"/>
                  <a:gd name="connsiteY30" fmla="*/ 58710 h 74991"/>
                  <a:gd name="connsiteX31" fmla="*/ 29541 w 67301"/>
                  <a:gd name="connsiteY31" fmla="*/ 61627 h 74991"/>
                  <a:gd name="connsiteX32" fmla="*/ 39352 w 67301"/>
                  <a:gd name="connsiteY32" fmla="*/ 58233 h 74991"/>
                  <a:gd name="connsiteX33" fmla="*/ 43860 w 67301"/>
                  <a:gd name="connsiteY33" fmla="*/ 51975 h 74991"/>
                  <a:gd name="connsiteX34" fmla="*/ 44603 w 67301"/>
                  <a:gd name="connsiteY34" fmla="*/ 42746 h 74991"/>
                  <a:gd name="connsiteX35" fmla="*/ 44603 w 67301"/>
                  <a:gd name="connsiteY35" fmla="*/ 38981 h 74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7301" h="74991">
                    <a:moveTo>
                      <a:pt x="19199" y="23495"/>
                    </a:moveTo>
                    <a:lnTo>
                      <a:pt x="1962" y="20366"/>
                    </a:lnTo>
                    <a:cubicBezTo>
                      <a:pt x="3872" y="13418"/>
                      <a:pt x="7213" y="8273"/>
                      <a:pt x="11933" y="4985"/>
                    </a:cubicBezTo>
                    <a:cubicBezTo>
                      <a:pt x="16653" y="1644"/>
                      <a:pt x="23707" y="0"/>
                      <a:pt x="32988" y="0"/>
                    </a:cubicBezTo>
                    <a:cubicBezTo>
                      <a:pt x="41473" y="0"/>
                      <a:pt x="47732" y="1008"/>
                      <a:pt x="51921" y="3023"/>
                    </a:cubicBezTo>
                    <a:cubicBezTo>
                      <a:pt x="56058" y="5038"/>
                      <a:pt x="58975" y="7584"/>
                      <a:pt x="60672" y="10660"/>
                    </a:cubicBezTo>
                    <a:cubicBezTo>
                      <a:pt x="62369" y="13736"/>
                      <a:pt x="63218" y="19411"/>
                      <a:pt x="63218" y="27631"/>
                    </a:cubicBezTo>
                    <a:lnTo>
                      <a:pt x="63006" y="49800"/>
                    </a:lnTo>
                    <a:cubicBezTo>
                      <a:pt x="63006" y="56111"/>
                      <a:pt x="63324" y="60778"/>
                      <a:pt x="63907" y="63748"/>
                    </a:cubicBezTo>
                    <a:cubicBezTo>
                      <a:pt x="64544" y="66718"/>
                      <a:pt x="65658" y="69954"/>
                      <a:pt x="67302" y="73348"/>
                    </a:cubicBezTo>
                    <a:lnTo>
                      <a:pt x="48527" y="73348"/>
                    </a:lnTo>
                    <a:cubicBezTo>
                      <a:pt x="48050" y="72075"/>
                      <a:pt x="47413" y="70219"/>
                      <a:pt x="46724" y="67726"/>
                    </a:cubicBezTo>
                    <a:cubicBezTo>
                      <a:pt x="46406" y="66612"/>
                      <a:pt x="46194" y="65870"/>
                      <a:pt x="46035" y="65499"/>
                    </a:cubicBezTo>
                    <a:cubicBezTo>
                      <a:pt x="42799" y="68628"/>
                      <a:pt x="39299" y="71014"/>
                      <a:pt x="35640" y="72605"/>
                    </a:cubicBezTo>
                    <a:cubicBezTo>
                      <a:pt x="31927" y="74196"/>
                      <a:pt x="28003" y="74992"/>
                      <a:pt x="23813" y="74992"/>
                    </a:cubicBezTo>
                    <a:cubicBezTo>
                      <a:pt x="16441" y="74992"/>
                      <a:pt x="10607" y="72977"/>
                      <a:pt x="6364" y="68999"/>
                    </a:cubicBezTo>
                    <a:cubicBezTo>
                      <a:pt x="2121" y="64968"/>
                      <a:pt x="0" y="59930"/>
                      <a:pt x="0" y="53778"/>
                    </a:cubicBezTo>
                    <a:cubicBezTo>
                      <a:pt x="0" y="49747"/>
                      <a:pt x="955" y="46088"/>
                      <a:pt x="2917" y="42959"/>
                    </a:cubicBezTo>
                    <a:cubicBezTo>
                      <a:pt x="4826" y="39776"/>
                      <a:pt x="7584" y="37337"/>
                      <a:pt x="11031" y="35640"/>
                    </a:cubicBezTo>
                    <a:cubicBezTo>
                      <a:pt x="14532" y="33943"/>
                      <a:pt x="19570" y="32458"/>
                      <a:pt x="26146" y="31238"/>
                    </a:cubicBezTo>
                    <a:cubicBezTo>
                      <a:pt x="35003" y="29594"/>
                      <a:pt x="41155" y="28003"/>
                      <a:pt x="44603" y="26571"/>
                    </a:cubicBezTo>
                    <a:lnTo>
                      <a:pt x="44603" y="24661"/>
                    </a:lnTo>
                    <a:cubicBezTo>
                      <a:pt x="44603" y="21002"/>
                      <a:pt x="43701" y="18403"/>
                      <a:pt x="41898" y="16865"/>
                    </a:cubicBezTo>
                    <a:cubicBezTo>
                      <a:pt x="40095" y="15327"/>
                      <a:pt x="36700" y="14532"/>
                      <a:pt x="31715" y="14532"/>
                    </a:cubicBezTo>
                    <a:cubicBezTo>
                      <a:pt x="28321" y="14532"/>
                      <a:pt x="25722" y="15221"/>
                      <a:pt x="23813" y="16547"/>
                    </a:cubicBezTo>
                    <a:cubicBezTo>
                      <a:pt x="21904" y="17873"/>
                      <a:pt x="20365" y="20206"/>
                      <a:pt x="19199" y="23548"/>
                    </a:cubicBezTo>
                    <a:close/>
                    <a:moveTo>
                      <a:pt x="44603" y="38928"/>
                    </a:moveTo>
                    <a:cubicBezTo>
                      <a:pt x="42163" y="39723"/>
                      <a:pt x="38344" y="40731"/>
                      <a:pt x="33041" y="41845"/>
                    </a:cubicBezTo>
                    <a:cubicBezTo>
                      <a:pt x="27790" y="42959"/>
                      <a:pt x="24343" y="44072"/>
                      <a:pt x="22699" y="45133"/>
                    </a:cubicBezTo>
                    <a:cubicBezTo>
                      <a:pt x="20206" y="46883"/>
                      <a:pt x="18987" y="49111"/>
                      <a:pt x="18987" y="51815"/>
                    </a:cubicBezTo>
                    <a:cubicBezTo>
                      <a:pt x="18987" y="54520"/>
                      <a:pt x="19994" y="56748"/>
                      <a:pt x="21957" y="58710"/>
                    </a:cubicBezTo>
                    <a:cubicBezTo>
                      <a:pt x="23919" y="60672"/>
                      <a:pt x="26465" y="61627"/>
                      <a:pt x="29541" y="61627"/>
                    </a:cubicBezTo>
                    <a:cubicBezTo>
                      <a:pt x="32988" y="61627"/>
                      <a:pt x="36223" y="60513"/>
                      <a:pt x="39352" y="58233"/>
                    </a:cubicBezTo>
                    <a:cubicBezTo>
                      <a:pt x="41633" y="56536"/>
                      <a:pt x="43171" y="54414"/>
                      <a:pt x="43860" y="51975"/>
                    </a:cubicBezTo>
                    <a:cubicBezTo>
                      <a:pt x="44337" y="50330"/>
                      <a:pt x="44603" y="47254"/>
                      <a:pt x="44603" y="42746"/>
                    </a:cubicBezTo>
                    <a:lnTo>
                      <a:pt x="44603" y="38981"/>
                    </a:lnTo>
                    <a:close/>
                  </a:path>
                </a:pathLst>
              </a:custGeom>
              <a:grpFill/>
              <a:ln w="5302"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BE47D7BB-8D39-4F3B-87D5-15A04B625121}"/>
                  </a:ext>
                </a:extLst>
              </p:cNvPr>
              <p:cNvSpPr/>
              <p:nvPr/>
            </p:nvSpPr>
            <p:spPr>
              <a:xfrm>
                <a:off x="1176649" y="851995"/>
                <a:ext cx="70006" cy="102464"/>
              </a:xfrm>
              <a:custGeom>
                <a:avLst/>
                <a:gdLst>
                  <a:gd name="connsiteX0" fmla="*/ 2546 w 70006"/>
                  <a:gd name="connsiteY0" fmla="*/ 78015 h 102464"/>
                  <a:gd name="connsiteX1" fmla="*/ 24237 w 70006"/>
                  <a:gd name="connsiteY1" fmla="*/ 80667 h 102464"/>
                  <a:gd name="connsiteX2" fmla="*/ 26730 w 70006"/>
                  <a:gd name="connsiteY2" fmla="*/ 85864 h 102464"/>
                  <a:gd name="connsiteX3" fmla="*/ 35215 w 70006"/>
                  <a:gd name="connsiteY3" fmla="*/ 87879 h 102464"/>
                  <a:gd name="connsiteX4" fmla="*/ 46353 w 70006"/>
                  <a:gd name="connsiteY4" fmla="*/ 85652 h 102464"/>
                  <a:gd name="connsiteX5" fmla="*/ 50118 w 70006"/>
                  <a:gd name="connsiteY5" fmla="*/ 80879 h 102464"/>
                  <a:gd name="connsiteX6" fmla="*/ 51020 w 70006"/>
                  <a:gd name="connsiteY6" fmla="*/ 72181 h 102464"/>
                  <a:gd name="connsiteX7" fmla="*/ 51020 w 70006"/>
                  <a:gd name="connsiteY7" fmla="*/ 61733 h 102464"/>
                  <a:gd name="connsiteX8" fmla="*/ 29541 w 70006"/>
                  <a:gd name="connsiteY8" fmla="*/ 73348 h 102464"/>
                  <a:gd name="connsiteX9" fmla="*/ 6629 w 70006"/>
                  <a:gd name="connsiteY9" fmla="*/ 61150 h 102464"/>
                  <a:gd name="connsiteX10" fmla="*/ 0 w 70006"/>
                  <a:gd name="connsiteY10" fmla="*/ 37125 h 102464"/>
                  <a:gd name="connsiteX11" fmla="*/ 8698 w 70006"/>
                  <a:gd name="connsiteY11" fmla="*/ 9546 h 102464"/>
                  <a:gd name="connsiteX12" fmla="*/ 30283 w 70006"/>
                  <a:gd name="connsiteY12" fmla="*/ 0 h 102464"/>
                  <a:gd name="connsiteX13" fmla="*/ 52240 w 70006"/>
                  <a:gd name="connsiteY13" fmla="*/ 11668 h 102464"/>
                  <a:gd name="connsiteX14" fmla="*/ 52240 w 70006"/>
                  <a:gd name="connsiteY14" fmla="*/ 1591 h 102464"/>
                  <a:gd name="connsiteX15" fmla="*/ 70006 w 70006"/>
                  <a:gd name="connsiteY15" fmla="*/ 1591 h 102464"/>
                  <a:gd name="connsiteX16" fmla="*/ 70006 w 70006"/>
                  <a:gd name="connsiteY16" fmla="*/ 65976 h 102464"/>
                  <a:gd name="connsiteX17" fmla="*/ 67885 w 70006"/>
                  <a:gd name="connsiteY17" fmla="*/ 84963 h 102464"/>
                  <a:gd name="connsiteX18" fmla="*/ 61998 w 70006"/>
                  <a:gd name="connsiteY18" fmla="*/ 94827 h 102464"/>
                  <a:gd name="connsiteX19" fmla="*/ 51921 w 70006"/>
                  <a:gd name="connsiteY19" fmla="*/ 100449 h 102464"/>
                  <a:gd name="connsiteX20" fmla="*/ 35958 w 70006"/>
                  <a:gd name="connsiteY20" fmla="*/ 102464 h 102464"/>
                  <a:gd name="connsiteX21" fmla="*/ 10077 w 70006"/>
                  <a:gd name="connsiteY21" fmla="*/ 96206 h 102464"/>
                  <a:gd name="connsiteX22" fmla="*/ 2440 w 70006"/>
                  <a:gd name="connsiteY22" fmla="*/ 80348 h 102464"/>
                  <a:gd name="connsiteX23" fmla="*/ 2493 w 70006"/>
                  <a:gd name="connsiteY23" fmla="*/ 78068 h 102464"/>
                  <a:gd name="connsiteX24" fmla="*/ 19464 w 70006"/>
                  <a:gd name="connsiteY24" fmla="*/ 35958 h 102464"/>
                  <a:gd name="connsiteX25" fmla="*/ 23866 w 70006"/>
                  <a:gd name="connsiteY25" fmla="*/ 52664 h 102464"/>
                  <a:gd name="connsiteX26" fmla="*/ 34791 w 70006"/>
                  <a:gd name="connsiteY26" fmla="*/ 57968 h 102464"/>
                  <a:gd name="connsiteX27" fmla="*/ 46565 w 70006"/>
                  <a:gd name="connsiteY27" fmla="*/ 52505 h 102464"/>
                  <a:gd name="connsiteX28" fmla="*/ 51338 w 70006"/>
                  <a:gd name="connsiteY28" fmla="*/ 36382 h 102464"/>
                  <a:gd name="connsiteX29" fmla="*/ 46724 w 70006"/>
                  <a:gd name="connsiteY29" fmla="*/ 19835 h 102464"/>
                  <a:gd name="connsiteX30" fmla="*/ 35109 w 70006"/>
                  <a:gd name="connsiteY30" fmla="*/ 14426 h 102464"/>
                  <a:gd name="connsiteX31" fmla="*/ 23866 w 70006"/>
                  <a:gd name="connsiteY31" fmla="*/ 19729 h 102464"/>
                  <a:gd name="connsiteX32" fmla="*/ 19464 w 70006"/>
                  <a:gd name="connsiteY32" fmla="*/ 35905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006" h="102464">
                    <a:moveTo>
                      <a:pt x="2546" y="78015"/>
                    </a:moveTo>
                    <a:lnTo>
                      <a:pt x="24237" y="80667"/>
                    </a:lnTo>
                    <a:cubicBezTo>
                      <a:pt x="24608" y="83212"/>
                      <a:pt x="25404" y="84909"/>
                      <a:pt x="26730" y="85864"/>
                    </a:cubicBezTo>
                    <a:cubicBezTo>
                      <a:pt x="28533" y="87243"/>
                      <a:pt x="31344" y="87879"/>
                      <a:pt x="35215" y="87879"/>
                    </a:cubicBezTo>
                    <a:cubicBezTo>
                      <a:pt x="40148" y="87879"/>
                      <a:pt x="43860" y="87137"/>
                      <a:pt x="46353" y="85652"/>
                    </a:cubicBezTo>
                    <a:cubicBezTo>
                      <a:pt x="47997" y="84644"/>
                      <a:pt x="49270" y="83053"/>
                      <a:pt x="50118" y="80879"/>
                    </a:cubicBezTo>
                    <a:cubicBezTo>
                      <a:pt x="50702" y="79288"/>
                      <a:pt x="51020" y="76424"/>
                      <a:pt x="51020" y="72181"/>
                    </a:cubicBezTo>
                    <a:lnTo>
                      <a:pt x="51020" y="61733"/>
                    </a:lnTo>
                    <a:cubicBezTo>
                      <a:pt x="45345" y="69476"/>
                      <a:pt x="38185" y="73348"/>
                      <a:pt x="29541" y="73348"/>
                    </a:cubicBezTo>
                    <a:cubicBezTo>
                      <a:pt x="19888" y="73348"/>
                      <a:pt x="12251" y="69264"/>
                      <a:pt x="6629" y="61150"/>
                    </a:cubicBezTo>
                    <a:cubicBezTo>
                      <a:pt x="2227" y="54732"/>
                      <a:pt x="0" y="46671"/>
                      <a:pt x="0" y="37125"/>
                    </a:cubicBezTo>
                    <a:cubicBezTo>
                      <a:pt x="0" y="25086"/>
                      <a:pt x="2917" y="15911"/>
                      <a:pt x="8698" y="9546"/>
                    </a:cubicBezTo>
                    <a:cubicBezTo>
                      <a:pt x="14479" y="3182"/>
                      <a:pt x="21691" y="0"/>
                      <a:pt x="30283" y="0"/>
                    </a:cubicBezTo>
                    <a:cubicBezTo>
                      <a:pt x="38875" y="0"/>
                      <a:pt x="46459" y="3872"/>
                      <a:pt x="52240" y="11668"/>
                    </a:cubicBezTo>
                    <a:lnTo>
                      <a:pt x="52240" y="1591"/>
                    </a:lnTo>
                    <a:lnTo>
                      <a:pt x="70006" y="1591"/>
                    </a:lnTo>
                    <a:lnTo>
                      <a:pt x="70006" y="65976"/>
                    </a:lnTo>
                    <a:cubicBezTo>
                      <a:pt x="70006" y="74462"/>
                      <a:pt x="69317" y="80773"/>
                      <a:pt x="67885" y="84963"/>
                    </a:cubicBezTo>
                    <a:cubicBezTo>
                      <a:pt x="66506" y="89152"/>
                      <a:pt x="64544" y="92440"/>
                      <a:pt x="61998" y="94827"/>
                    </a:cubicBezTo>
                    <a:cubicBezTo>
                      <a:pt x="59452" y="97214"/>
                      <a:pt x="56111" y="99070"/>
                      <a:pt x="51921" y="100449"/>
                    </a:cubicBezTo>
                    <a:cubicBezTo>
                      <a:pt x="47732" y="101775"/>
                      <a:pt x="42375" y="102464"/>
                      <a:pt x="35958" y="102464"/>
                    </a:cubicBezTo>
                    <a:cubicBezTo>
                      <a:pt x="23813" y="102464"/>
                      <a:pt x="15168" y="100396"/>
                      <a:pt x="10077" y="96206"/>
                    </a:cubicBezTo>
                    <a:cubicBezTo>
                      <a:pt x="4985" y="92016"/>
                      <a:pt x="2440" y="86766"/>
                      <a:pt x="2440" y="80348"/>
                    </a:cubicBezTo>
                    <a:cubicBezTo>
                      <a:pt x="2440" y="79712"/>
                      <a:pt x="2440" y="78970"/>
                      <a:pt x="2493" y="78068"/>
                    </a:cubicBezTo>
                    <a:close/>
                    <a:moveTo>
                      <a:pt x="19464" y="35958"/>
                    </a:moveTo>
                    <a:cubicBezTo>
                      <a:pt x="19464" y="43542"/>
                      <a:pt x="20949" y="49164"/>
                      <a:pt x="23866" y="52664"/>
                    </a:cubicBezTo>
                    <a:cubicBezTo>
                      <a:pt x="26836" y="56217"/>
                      <a:pt x="30442" y="57968"/>
                      <a:pt x="34791" y="57968"/>
                    </a:cubicBezTo>
                    <a:cubicBezTo>
                      <a:pt x="39405" y="57968"/>
                      <a:pt x="43330" y="56164"/>
                      <a:pt x="46565" y="52505"/>
                    </a:cubicBezTo>
                    <a:cubicBezTo>
                      <a:pt x="49747" y="48899"/>
                      <a:pt x="51338" y="43489"/>
                      <a:pt x="51338" y="36382"/>
                    </a:cubicBezTo>
                    <a:cubicBezTo>
                      <a:pt x="51338" y="29275"/>
                      <a:pt x="49800" y="23442"/>
                      <a:pt x="46724" y="19835"/>
                    </a:cubicBezTo>
                    <a:cubicBezTo>
                      <a:pt x="43648" y="16229"/>
                      <a:pt x="39776" y="14426"/>
                      <a:pt x="35109" y="14426"/>
                    </a:cubicBezTo>
                    <a:cubicBezTo>
                      <a:pt x="30442" y="14426"/>
                      <a:pt x="26836" y="16176"/>
                      <a:pt x="23866" y="19729"/>
                    </a:cubicBezTo>
                    <a:cubicBezTo>
                      <a:pt x="20896" y="23283"/>
                      <a:pt x="19464" y="28639"/>
                      <a:pt x="19464" y="35905"/>
                    </a:cubicBezTo>
                    <a:close/>
                  </a:path>
                </a:pathLst>
              </a:custGeom>
              <a:grpFill/>
              <a:ln w="5302"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5397857-8CA5-43C9-B607-BAD23EEA6B72}"/>
                  </a:ext>
                </a:extLst>
              </p:cNvPr>
              <p:cNvSpPr/>
              <p:nvPr/>
            </p:nvSpPr>
            <p:spPr>
              <a:xfrm>
                <a:off x="1259915"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03 w 66999"/>
                  <a:gd name="connsiteY15" fmla="*/ 31238 h 74938"/>
                  <a:gd name="connsiteX16" fmla="*/ 43860 w 66999"/>
                  <a:gd name="connsiteY16" fmla="*/ 18721 h 74938"/>
                  <a:gd name="connsiteX17" fmla="*/ 33996 w 66999"/>
                  <a:gd name="connsiteY17" fmla="*/ 14426 h 74938"/>
                  <a:gd name="connsiteX18" fmla="*/ 23707 w 66999"/>
                  <a:gd name="connsiteY18" fmla="*/ 18934 h 74938"/>
                  <a:gd name="connsiteX19" fmla="*/ 19729 w 66999"/>
                  <a:gd name="connsiteY19" fmla="*/ 31238 h 74938"/>
                  <a:gd name="connsiteX20" fmla="*/ 48103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03" y="31238"/>
                    </a:moveTo>
                    <a:cubicBezTo>
                      <a:pt x="47944" y="25722"/>
                      <a:pt x="46565" y="21585"/>
                      <a:pt x="43860" y="18721"/>
                    </a:cubicBezTo>
                    <a:cubicBezTo>
                      <a:pt x="41155" y="15858"/>
                      <a:pt x="37867" y="14426"/>
                      <a:pt x="33996" y="14426"/>
                    </a:cubicBezTo>
                    <a:cubicBezTo>
                      <a:pt x="29859" y="14426"/>
                      <a:pt x="26412" y="15911"/>
                      <a:pt x="23707" y="18934"/>
                    </a:cubicBezTo>
                    <a:cubicBezTo>
                      <a:pt x="21002" y="21957"/>
                      <a:pt x="19676" y="26040"/>
                      <a:pt x="19729" y="31238"/>
                    </a:cubicBezTo>
                    <a:lnTo>
                      <a:pt x="48103" y="31238"/>
                    </a:lnTo>
                    <a:close/>
                  </a:path>
                </a:pathLst>
              </a:custGeom>
              <a:grpFill/>
              <a:ln w="5302"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33633F2-8439-401F-8AA5-3CA8AF5C14E6}"/>
                  </a:ext>
                </a:extLst>
              </p:cNvPr>
              <p:cNvSpPr/>
              <p:nvPr/>
            </p:nvSpPr>
            <p:spPr>
              <a:xfrm>
                <a:off x="1340846" y="851995"/>
                <a:ext cx="105540" cy="73400"/>
              </a:xfrm>
              <a:custGeom>
                <a:avLst/>
                <a:gdLst>
                  <a:gd name="connsiteX0" fmla="*/ 53 w 105540"/>
                  <a:gd name="connsiteY0" fmla="*/ 1591 h 73400"/>
                  <a:gd name="connsiteX1" fmla="*/ 17555 w 105540"/>
                  <a:gd name="connsiteY1" fmla="*/ 1591 h 73400"/>
                  <a:gd name="connsiteX2" fmla="*/ 17555 w 105540"/>
                  <a:gd name="connsiteY2" fmla="*/ 11403 h 73400"/>
                  <a:gd name="connsiteX3" fmla="*/ 39936 w 105540"/>
                  <a:gd name="connsiteY3" fmla="*/ 0 h 73400"/>
                  <a:gd name="connsiteX4" fmla="*/ 51868 w 105540"/>
                  <a:gd name="connsiteY4" fmla="*/ 2864 h 73400"/>
                  <a:gd name="connsiteX5" fmla="*/ 60195 w 105540"/>
                  <a:gd name="connsiteY5" fmla="*/ 11456 h 73400"/>
                  <a:gd name="connsiteX6" fmla="*/ 70378 w 105540"/>
                  <a:gd name="connsiteY6" fmla="*/ 2864 h 73400"/>
                  <a:gd name="connsiteX7" fmla="*/ 82045 w 105540"/>
                  <a:gd name="connsiteY7" fmla="*/ 0 h 73400"/>
                  <a:gd name="connsiteX8" fmla="*/ 95410 w 105540"/>
                  <a:gd name="connsiteY8" fmla="*/ 3182 h 73400"/>
                  <a:gd name="connsiteX9" fmla="*/ 103578 w 105540"/>
                  <a:gd name="connsiteY9" fmla="*/ 12622 h 73400"/>
                  <a:gd name="connsiteX10" fmla="*/ 105540 w 105540"/>
                  <a:gd name="connsiteY10" fmla="*/ 27472 h 73400"/>
                  <a:gd name="connsiteX11" fmla="*/ 105540 w 105540"/>
                  <a:gd name="connsiteY11" fmla="*/ 73348 h 73400"/>
                  <a:gd name="connsiteX12" fmla="*/ 86553 w 105540"/>
                  <a:gd name="connsiteY12" fmla="*/ 73348 h 73400"/>
                  <a:gd name="connsiteX13" fmla="*/ 86553 w 105540"/>
                  <a:gd name="connsiteY13" fmla="*/ 32352 h 73400"/>
                  <a:gd name="connsiteX14" fmla="*/ 84591 w 105540"/>
                  <a:gd name="connsiteY14" fmla="*/ 18562 h 73400"/>
                  <a:gd name="connsiteX15" fmla="*/ 76477 w 105540"/>
                  <a:gd name="connsiteY15" fmla="*/ 14532 h 73400"/>
                  <a:gd name="connsiteX16" fmla="*/ 68999 w 105540"/>
                  <a:gd name="connsiteY16" fmla="*/ 16971 h 73400"/>
                  <a:gd name="connsiteX17" fmla="*/ 63907 w 105540"/>
                  <a:gd name="connsiteY17" fmla="*/ 24078 h 73400"/>
                  <a:gd name="connsiteX18" fmla="*/ 62369 w 105540"/>
                  <a:gd name="connsiteY18" fmla="*/ 38928 h 73400"/>
                  <a:gd name="connsiteX19" fmla="*/ 62369 w 105540"/>
                  <a:gd name="connsiteY19" fmla="*/ 73348 h 73400"/>
                  <a:gd name="connsiteX20" fmla="*/ 43383 w 105540"/>
                  <a:gd name="connsiteY20" fmla="*/ 73348 h 73400"/>
                  <a:gd name="connsiteX21" fmla="*/ 43383 w 105540"/>
                  <a:gd name="connsiteY21" fmla="*/ 34049 h 73400"/>
                  <a:gd name="connsiteX22" fmla="*/ 42375 w 105540"/>
                  <a:gd name="connsiteY22" fmla="*/ 20525 h 73400"/>
                  <a:gd name="connsiteX23" fmla="*/ 39246 w 105540"/>
                  <a:gd name="connsiteY23" fmla="*/ 16017 h 73400"/>
                  <a:gd name="connsiteX24" fmla="*/ 33465 w 105540"/>
                  <a:gd name="connsiteY24" fmla="*/ 14532 h 73400"/>
                  <a:gd name="connsiteX25" fmla="*/ 25563 w 105540"/>
                  <a:gd name="connsiteY25" fmla="*/ 16918 h 73400"/>
                  <a:gd name="connsiteX26" fmla="*/ 20525 w 105540"/>
                  <a:gd name="connsiteY26" fmla="*/ 23760 h 73400"/>
                  <a:gd name="connsiteX27" fmla="*/ 18987 w 105540"/>
                  <a:gd name="connsiteY27" fmla="*/ 38557 h 73400"/>
                  <a:gd name="connsiteX28" fmla="*/ 18987 w 105540"/>
                  <a:gd name="connsiteY28" fmla="*/ 73401 h 73400"/>
                  <a:gd name="connsiteX29" fmla="*/ 0 w 105540"/>
                  <a:gd name="connsiteY29" fmla="*/ 73401 h 73400"/>
                  <a:gd name="connsiteX30" fmla="*/ 0 w 105540"/>
                  <a:gd name="connsiteY30" fmla="*/ 1697 h 7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5540" h="73400">
                    <a:moveTo>
                      <a:pt x="53" y="1591"/>
                    </a:moveTo>
                    <a:lnTo>
                      <a:pt x="17555" y="1591"/>
                    </a:lnTo>
                    <a:lnTo>
                      <a:pt x="17555" y="11403"/>
                    </a:lnTo>
                    <a:cubicBezTo>
                      <a:pt x="23813" y="3819"/>
                      <a:pt x="31291" y="0"/>
                      <a:pt x="39936" y="0"/>
                    </a:cubicBezTo>
                    <a:cubicBezTo>
                      <a:pt x="44550" y="0"/>
                      <a:pt x="48527" y="955"/>
                      <a:pt x="51868" y="2864"/>
                    </a:cubicBezTo>
                    <a:cubicBezTo>
                      <a:pt x="55263" y="4773"/>
                      <a:pt x="58020" y="7637"/>
                      <a:pt x="60195" y="11456"/>
                    </a:cubicBezTo>
                    <a:cubicBezTo>
                      <a:pt x="63324" y="7637"/>
                      <a:pt x="66718" y="4773"/>
                      <a:pt x="70378" y="2864"/>
                    </a:cubicBezTo>
                    <a:cubicBezTo>
                      <a:pt x="74037" y="955"/>
                      <a:pt x="77909" y="0"/>
                      <a:pt x="82045" y="0"/>
                    </a:cubicBezTo>
                    <a:cubicBezTo>
                      <a:pt x="87296" y="0"/>
                      <a:pt x="91751" y="1061"/>
                      <a:pt x="95410" y="3182"/>
                    </a:cubicBezTo>
                    <a:cubicBezTo>
                      <a:pt x="99070" y="5304"/>
                      <a:pt x="101774" y="8486"/>
                      <a:pt x="103578" y="12622"/>
                    </a:cubicBezTo>
                    <a:cubicBezTo>
                      <a:pt x="104904" y="15698"/>
                      <a:pt x="105540" y="20631"/>
                      <a:pt x="105540" y="27472"/>
                    </a:cubicBezTo>
                    <a:lnTo>
                      <a:pt x="105540" y="73348"/>
                    </a:lnTo>
                    <a:lnTo>
                      <a:pt x="86553" y="73348"/>
                    </a:lnTo>
                    <a:lnTo>
                      <a:pt x="86553" y="32352"/>
                    </a:lnTo>
                    <a:cubicBezTo>
                      <a:pt x="86553" y="25245"/>
                      <a:pt x="85917" y="20631"/>
                      <a:pt x="84591" y="18562"/>
                    </a:cubicBezTo>
                    <a:cubicBezTo>
                      <a:pt x="82841" y="15858"/>
                      <a:pt x="80136" y="14532"/>
                      <a:pt x="76477" y="14532"/>
                    </a:cubicBezTo>
                    <a:cubicBezTo>
                      <a:pt x="73825" y="14532"/>
                      <a:pt x="71332" y="15327"/>
                      <a:pt x="68999" y="16971"/>
                    </a:cubicBezTo>
                    <a:cubicBezTo>
                      <a:pt x="66665" y="18615"/>
                      <a:pt x="64968" y="20949"/>
                      <a:pt x="63907" y="24078"/>
                    </a:cubicBezTo>
                    <a:cubicBezTo>
                      <a:pt x="62847" y="27207"/>
                      <a:pt x="62369" y="32139"/>
                      <a:pt x="62369" y="38928"/>
                    </a:cubicBezTo>
                    <a:lnTo>
                      <a:pt x="62369" y="73348"/>
                    </a:lnTo>
                    <a:lnTo>
                      <a:pt x="43383" y="73348"/>
                    </a:lnTo>
                    <a:lnTo>
                      <a:pt x="43383" y="34049"/>
                    </a:lnTo>
                    <a:cubicBezTo>
                      <a:pt x="43383" y="27048"/>
                      <a:pt x="43065" y="22593"/>
                      <a:pt x="42375" y="20525"/>
                    </a:cubicBezTo>
                    <a:cubicBezTo>
                      <a:pt x="41686" y="18509"/>
                      <a:pt x="40678" y="16971"/>
                      <a:pt x="39246" y="16017"/>
                    </a:cubicBezTo>
                    <a:cubicBezTo>
                      <a:pt x="37814" y="15009"/>
                      <a:pt x="35905" y="14532"/>
                      <a:pt x="33465" y="14532"/>
                    </a:cubicBezTo>
                    <a:cubicBezTo>
                      <a:pt x="30548" y="14532"/>
                      <a:pt x="27896" y="15327"/>
                      <a:pt x="25563" y="16918"/>
                    </a:cubicBezTo>
                    <a:cubicBezTo>
                      <a:pt x="23229" y="18509"/>
                      <a:pt x="21532" y="20790"/>
                      <a:pt x="20525" y="23760"/>
                    </a:cubicBezTo>
                    <a:cubicBezTo>
                      <a:pt x="19517" y="26730"/>
                      <a:pt x="18987" y="31662"/>
                      <a:pt x="18987" y="38557"/>
                    </a:cubicBezTo>
                    <a:lnTo>
                      <a:pt x="18987" y="73401"/>
                    </a:lnTo>
                    <a:lnTo>
                      <a:pt x="0" y="73401"/>
                    </a:lnTo>
                    <a:lnTo>
                      <a:pt x="0" y="1697"/>
                    </a:lnTo>
                    <a:close/>
                  </a:path>
                </a:pathLst>
              </a:custGeom>
              <a:grpFill/>
              <a:ln w="5302"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BF43542-1343-4044-AB6A-DD621DA99033}"/>
                  </a:ext>
                </a:extLst>
              </p:cNvPr>
              <p:cNvSpPr/>
              <p:nvPr/>
            </p:nvSpPr>
            <p:spPr>
              <a:xfrm>
                <a:off x="1459804" y="852048"/>
                <a:ext cx="66999" cy="74938"/>
              </a:xfrm>
              <a:custGeom>
                <a:avLst/>
                <a:gdLst>
                  <a:gd name="connsiteX0" fmla="*/ 47042 w 66999"/>
                  <a:gd name="connsiteY0" fmla="*/ 50437 h 74938"/>
                  <a:gd name="connsiteX1" fmla="*/ 65976 w 66999"/>
                  <a:gd name="connsiteY1" fmla="*/ 53619 h 74938"/>
                  <a:gd name="connsiteX2" fmla="*/ 54467 w 66999"/>
                  <a:gd name="connsiteY2" fmla="*/ 69476 h 74938"/>
                  <a:gd name="connsiteX3" fmla="*/ 34791 w 66999"/>
                  <a:gd name="connsiteY3" fmla="*/ 74939 h 74938"/>
                  <a:gd name="connsiteX4" fmla="*/ 7107 w 66999"/>
                  <a:gd name="connsiteY4" fmla="*/ 62688 h 74938"/>
                  <a:gd name="connsiteX5" fmla="*/ 0 w 66999"/>
                  <a:gd name="connsiteY5" fmla="*/ 37973 h 74938"/>
                  <a:gd name="connsiteX6" fmla="*/ 9334 w 66999"/>
                  <a:gd name="connsiteY6" fmla="*/ 10077 h 74938"/>
                  <a:gd name="connsiteX7" fmla="*/ 32882 w 66999"/>
                  <a:gd name="connsiteY7" fmla="*/ 0 h 74938"/>
                  <a:gd name="connsiteX8" fmla="*/ 58127 w 66999"/>
                  <a:gd name="connsiteY8" fmla="*/ 10554 h 74938"/>
                  <a:gd name="connsiteX9" fmla="*/ 66983 w 66999"/>
                  <a:gd name="connsiteY9" fmla="*/ 42959 h 74938"/>
                  <a:gd name="connsiteX10" fmla="*/ 19464 w 66999"/>
                  <a:gd name="connsiteY10" fmla="*/ 42959 h 74938"/>
                  <a:gd name="connsiteX11" fmla="*/ 24078 w 66999"/>
                  <a:gd name="connsiteY11" fmla="*/ 56111 h 74938"/>
                  <a:gd name="connsiteX12" fmla="*/ 35003 w 66999"/>
                  <a:gd name="connsiteY12" fmla="*/ 60831 h 74938"/>
                  <a:gd name="connsiteX13" fmla="*/ 42481 w 66999"/>
                  <a:gd name="connsiteY13" fmla="*/ 58392 h 74938"/>
                  <a:gd name="connsiteX14" fmla="*/ 47095 w 66999"/>
                  <a:gd name="connsiteY14" fmla="*/ 50543 h 74938"/>
                  <a:gd name="connsiteX15" fmla="*/ 48156 w 66999"/>
                  <a:gd name="connsiteY15" fmla="*/ 31238 h 74938"/>
                  <a:gd name="connsiteX16" fmla="*/ 43913 w 66999"/>
                  <a:gd name="connsiteY16" fmla="*/ 18721 h 74938"/>
                  <a:gd name="connsiteX17" fmla="*/ 34049 w 66999"/>
                  <a:gd name="connsiteY17" fmla="*/ 14426 h 74938"/>
                  <a:gd name="connsiteX18" fmla="*/ 23760 w 66999"/>
                  <a:gd name="connsiteY18" fmla="*/ 18934 h 74938"/>
                  <a:gd name="connsiteX19" fmla="*/ 19782 w 66999"/>
                  <a:gd name="connsiteY19" fmla="*/ 31238 h 74938"/>
                  <a:gd name="connsiteX20" fmla="*/ 48156 w 66999"/>
                  <a:gd name="connsiteY20" fmla="*/ 31238 h 7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999" h="74938">
                    <a:moveTo>
                      <a:pt x="47042" y="50437"/>
                    </a:moveTo>
                    <a:lnTo>
                      <a:pt x="65976" y="53619"/>
                    </a:lnTo>
                    <a:cubicBezTo>
                      <a:pt x="63536" y="60566"/>
                      <a:pt x="59718" y="65817"/>
                      <a:pt x="54467" y="69476"/>
                    </a:cubicBezTo>
                    <a:cubicBezTo>
                      <a:pt x="49217" y="73083"/>
                      <a:pt x="42640" y="74939"/>
                      <a:pt x="34791" y="74939"/>
                    </a:cubicBezTo>
                    <a:cubicBezTo>
                      <a:pt x="22328" y="74939"/>
                      <a:pt x="13100" y="70855"/>
                      <a:pt x="7107" y="62688"/>
                    </a:cubicBezTo>
                    <a:cubicBezTo>
                      <a:pt x="2387" y="56164"/>
                      <a:pt x="0" y="47944"/>
                      <a:pt x="0" y="37973"/>
                    </a:cubicBezTo>
                    <a:cubicBezTo>
                      <a:pt x="0" y="26093"/>
                      <a:pt x="3129" y="16759"/>
                      <a:pt x="9334" y="10077"/>
                    </a:cubicBezTo>
                    <a:cubicBezTo>
                      <a:pt x="15539" y="3341"/>
                      <a:pt x="23389" y="0"/>
                      <a:pt x="32882" y="0"/>
                    </a:cubicBezTo>
                    <a:cubicBezTo>
                      <a:pt x="43542" y="0"/>
                      <a:pt x="51975" y="3500"/>
                      <a:pt x="58127" y="10554"/>
                    </a:cubicBezTo>
                    <a:cubicBezTo>
                      <a:pt x="64279" y="17608"/>
                      <a:pt x="67249" y="28374"/>
                      <a:pt x="66983" y="42959"/>
                    </a:cubicBezTo>
                    <a:lnTo>
                      <a:pt x="19464" y="42959"/>
                    </a:lnTo>
                    <a:cubicBezTo>
                      <a:pt x="19623" y="48580"/>
                      <a:pt x="21108" y="52982"/>
                      <a:pt x="24078" y="56111"/>
                    </a:cubicBezTo>
                    <a:cubicBezTo>
                      <a:pt x="26995" y="59240"/>
                      <a:pt x="30654" y="60831"/>
                      <a:pt x="35003" y="60831"/>
                    </a:cubicBezTo>
                    <a:cubicBezTo>
                      <a:pt x="37973" y="60831"/>
                      <a:pt x="40466" y="60036"/>
                      <a:pt x="42481" y="58392"/>
                    </a:cubicBezTo>
                    <a:cubicBezTo>
                      <a:pt x="44497" y="56748"/>
                      <a:pt x="46035" y="54149"/>
                      <a:pt x="47095" y="50543"/>
                    </a:cubicBezTo>
                    <a:close/>
                    <a:moveTo>
                      <a:pt x="48156" y="31238"/>
                    </a:moveTo>
                    <a:cubicBezTo>
                      <a:pt x="47997" y="25722"/>
                      <a:pt x="46618" y="21585"/>
                      <a:pt x="43913" y="18721"/>
                    </a:cubicBezTo>
                    <a:cubicBezTo>
                      <a:pt x="41208" y="15858"/>
                      <a:pt x="37920" y="14426"/>
                      <a:pt x="34049" y="14426"/>
                    </a:cubicBezTo>
                    <a:cubicBezTo>
                      <a:pt x="29912" y="14426"/>
                      <a:pt x="26465" y="15911"/>
                      <a:pt x="23760" y="18934"/>
                    </a:cubicBezTo>
                    <a:cubicBezTo>
                      <a:pt x="21055" y="21957"/>
                      <a:pt x="19729" y="26040"/>
                      <a:pt x="19782" y="31238"/>
                    </a:cubicBezTo>
                    <a:lnTo>
                      <a:pt x="48156" y="31238"/>
                    </a:lnTo>
                    <a:close/>
                  </a:path>
                </a:pathLst>
              </a:custGeom>
              <a:grpFill/>
              <a:ln w="5302"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13682C5-7E1F-47F5-BACF-8CD2F5D9BE5B}"/>
                  </a:ext>
                </a:extLst>
              </p:cNvPr>
              <p:cNvSpPr/>
              <p:nvPr/>
            </p:nvSpPr>
            <p:spPr>
              <a:xfrm>
                <a:off x="1542168" y="851995"/>
                <a:ext cx="65392" cy="73347"/>
              </a:xfrm>
              <a:custGeom>
                <a:avLst/>
                <a:gdLst>
                  <a:gd name="connsiteX0" fmla="*/ 65339 w 65392"/>
                  <a:gd name="connsiteY0" fmla="*/ 73295 h 73347"/>
                  <a:gd name="connsiteX1" fmla="*/ 46353 w 65392"/>
                  <a:gd name="connsiteY1" fmla="*/ 73295 h 73347"/>
                  <a:gd name="connsiteX2" fmla="*/ 46353 w 65392"/>
                  <a:gd name="connsiteY2" fmla="*/ 36700 h 73347"/>
                  <a:gd name="connsiteX3" fmla="*/ 45133 w 65392"/>
                  <a:gd name="connsiteY3" fmla="*/ 21691 h 73347"/>
                  <a:gd name="connsiteX4" fmla="*/ 41208 w 65392"/>
                  <a:gd name="connsiteY4" fmla="*/ 16388 h 73347"/>
                  <a:gd name="connsiteX5" fmla="*/ 34632 w 65392"/>
                  <a:gd name="connsiteY5" fmla="*/ 14479 h 73347"/>
                  <a:gd name="connsiteX6" fmla="*/ 25775 w 65392"/>
                  <a:gd name="connsiteY6" fmla="*/ 17183 h 73347"/>
                  <a:gd name="connsiteX7" fmla="*/ 20419 w 65392"/>
                  <a:gd name="connsiteY7" fmla="*/ 24343 h 73347"/>
                  <a:gd name="connsiteX8" fmla="*/ 18987 w 65392"/>
                  <a:gd name="connsiteY8" fmla="*/ 40837 h 73347"/>
                  <a:gd name="connsiteX9" fmla="*/ 18987 w 65392"/>
                  <a:gd name="connsiteY9" fmla="*/ 73295 h 73347"/>
                  <a:gd name="connsiteX10" fmla="*/ 0 w 65392"/>
                  <a:gd name="connsiteY10" fmla="*/ 73295 h 73347"/>
                  <a:gd name="connsiteX11" fmla="*/ 0 w 65392"/>
                  <a:gd name="connsiteY11" fmla="*/ 1591 h 73347"/>
                  <a:gd name="connsiteX12" fmla="*/ 17608 w 65392"/>
                  <a:gd name="connsiteY12" fmla="*/ 1591 h 73347"/>
                  <a:gd name="connsiteX13" fmla="*/ 17608 w 65392"/>
                  <a:gd name="connsiteY13" fmla="*/ 12145 h 73347"/>
                  <a:gd name="connsiteX14" fmla="*/ 41261 w 65392"/>
                  <a:gd name="connsiteY14" fmla="*/ 0 h 73347"/>
                  <a:gd name="connsiteX15" fmla="*/ 52770 w 65392"/>
                  <a:gd name="connsiteY15" fmla="*/ 2281 h 73347"/>
                  <a:gd name="connsiteX16" fmla="*/ 60619 w 65392"/>
                  <a:gd name="connsiteY16" fmla="*/ 8061 h 73347"/>
                  <a:gd name="connsiteX17" fmla="*/ 64332 w 65392"/>
                  <a:gd name="connsiteY17" fmla="*/ 16017 h 73347"/>
                  <a:gd name="connsiteX18" fmla="*/ 65392 w 65392"/>
                  <a:gd name="connsiteY18" fmla="*/ 28798 h 73347"/>
                  <a:gd name="connsiteX19" fmla="*/ 65392 w 65392"/>
                  <a:gd name="connsiteY19" fmla="*/ 73348 h 7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392" h="73347">
                    <a:moveTo>
                      <a:pt x="65339" y="73295"/>
                    </a:moveTo>
                    <a:lnTo>
                      <a:pt x="46353" y="73295"/>
                    </a:lnTo>
                    <a:lnTo>
                      <a:pt x="46353" y="36700"/>
                    </a:lnTo>
                    <a:cubicBezTo>
                      <a:pt x="46353" y="28957"/>
                      <a:pt x="45929" y="23972"/>
                      <a:pt x="45133" y="21691"/>
                    </a:cubicBezTo>
                    <a:cubicBezTo>
                      <a:pt x="44337" y="19411"/>
                      <a:pt x="43012" y="17661"/>
                      <a:pt x="41208" y="16388"/>
                    </a:cubicBezTo>
                    <a:cubicBezTo>
                      <a:pt x="39405" y="15115"/>
                      <a:pt x="37178" y="14479"/>
                      <a:pt x="34632" y="14479"/>
                    </a:cubicBezTo>
                    <a:cubicBezTo>
                      <a:pt x="31344" y="14479"/>
                      <a:pt x="28374" y="15380"/>
                      <a:pt x="25775" y="17183"/>
                    </a:cubicBezTo>
                    <a:cubicBezTo>
                      <a:pt x="23176" y="18987"/>
                      <a:pt x="21373" y="21373"/>
                      <a:pt x="20419" y="24343"/>
                    </a:cubicBezTo>
                    <a:cubicBezTo>
                      <a:pt x="19464" y="27313"/>
                      <a:pt x="18987" y="32829"/>
                      <a:pt x="18987" y="40837"/>
                    </a:cubicBezTo>
                    <a:lnTo>
                      <a:pt x="18987" y="73295"/>
                    </a:lnTo>
                    <a:lnTo>
                      <a:pt x="0" y="73295"/>
                    </a:lnTo>
                    <a:lnTo>
                      <a:pt x="0" y="1591"/>
                    </a:lnTo>
                    <a:lnTo>
                      <a:pt x="17608" y="1591"/>
                    </a:lnTo>
                    <a:lnTo>
                      <a:pt x="17608" y="12145"/>
                    </a:lnTo>
                    <a:cubicBezTo>
                      <a:pt x="23866" y="4031"/>
                      <a:pt x="31715" y="0"/>
                      <a:pt x="41261" y="0"/>
                    </a:cubicBezTo>
                    <a:cubicBezTo>
                      <a:pt x="45451" y="0"/>
                      <a:pt x="49270" y="743"/>
                      <a:pt x="52770" y="2281"/>
                    </a:cubicBezTo>
                    <a:cubicBezTo>
                      <a:pt x="56217" y="3766"/>
                      <a:pt x="58869" y="5728"/>
                      <a:pt x="60619" y="8061"/>
                    </a:cubicBezTo>
                    <a:cubicBezTo>
                      <a:pt x="62369" y="10395"/>
                      <a:pt x="63642" y="13047"/>
                      <a:pt x="64332" y="16017"/>
                    </a:cubicBezTo>
                    <a:cubicBezTo>
                      <a:pt x="65021" y="18987"/>
                      <a:pt x="65392" y="23229"/>
                      <a:pt x="65392" y="28798"/>
                    </a:cubicBezTo>
                    <a:lnTo>
                      <a:pt x="65392" y="73348"/>
                    </a:lnTo>
                    <a:close/>
                  </a:path>
                </a:pathLst>
              </a:custGeom>
              <a:grpFill/>
              <a:ln w="5302"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389D6BC2-98F8-4B3D-8E91-D56AEF8AA86D}"/>
                  </a:ext>
                </a:extLst>
              </p:cNvPr>
              <p:cNvSpPr/>
              <p:nvPr/>
            </p:nvSpPr>
            <p:spPr>
              <a:xfrm>
                <a:off x="1618963" y="828341"/>
                <a:ext cx="42216" cy="98645"/>
              </a:xfrm>
              <a:custGeom>
                <a:avLst/>
                <a:gdLst>
                  <a:gd name="connsiteX0" fmla="*/ 40678 w 42216"/>
                  <a:gd name="connsiteY0" fmla="*/ 25245 h 98645"/>
                  <a:gd name="connsiteX1" fmla="*/ 40678 w 42216"/>
                  <a:gd name="connsiteY1" fmla="*/ 40360 h 98645"/>
                  <a:gd name="connsiteX2" fmla="*/ 27684 w 42216"/>
                  <a:gd name="connsiteY2" fmla="*/ 40360 h 98645"/>
                  <a:gd name="connsiteX3" fmla="*/ 27684 w 42216"/>
                  <a:gd name="connsiteY3" fmla="*/ 69264 h 98645"/>
                  <a:gd name="connsiteX4" fmla="*/ 28056 w 42216"/>
                  <a:gd name="connsiteY4" fmla="*/ 79500 h 98645"/>
                  <a:gd name="connsiteX5" fmla="*/ 29753 w 42216"/>
                  <a:gd name="connsiteY5" fmla="*/ 81886 h 98645"/>
                  <a:gd name="connsiteX6" fmla="*/ 32935 w 42216"/>
                  <a:gd name="connsiteY6" fmla="*/ 82841 h 98645"/>
                  <a:gd name="connsiteX7" fmla="*/ 40572 w 42216"/>
                  <a:gd name="connsiteY7" fmla="*/ 81038 h 98645"/>
                  <a:gd name="connsiteX8" fmla="*/ 42216 w 42216"/>
                  <a:gd name="connsiteY8" fmla="*/ 95782 h 98645"/>
                  <a:gd name="connsiteX9" fmla="*/ 27207 w 42216"/>
                  <a:gd name="connsiteY9" fmla="*/ 98646 h 98645"/>
                  <a:gd name="connsiteX10" fmla="*/ 17979 w 42216"/>
                  <a:gd name="connsiteY10" fmla="*/ 96949 h 98645"/>
                  <a:gd name="connsiteX11" fmla="*/ 11933 w 42216"/>
                  <a:gd name="connsiteY11" fmla="*/ 92494 h 98645"/>
                  <a:gd name="connsiteX12" fmla="*/ 9281 w 42216"/>
                  <a:gd name="connsiteY12" fmla="*/ 85122 h 98645"/>
                  <a:gd name="connsiteX13" fmla="*/ 8698 w 42216"/>
                  <a:gd name="connsiteY13" fmla="*/ 71757 h 98645"/>
                  <a:gd name="connsiteX14" fmla="*/ 8698 w 42216"/>
                  <a:gd name="connsiteY14" fmla="*/ 40466 h 98645"/>
                  <a:gd name="connsiteX15" fmla="*/ 0 w 42216"/>
                  <a:gd name="connsiteY15" fmla="*/ 40466 h 98645"/>
                  <a:gd name="connsiteX16" fmla="*/ 0 w 42216"/>
                  <a:gd name="connsiteY16" fmla="*/ 25351 h 98645"/>
                  <a:gd name="connsiteX17" fmla="*/ 8698 w 42216"/>
                  <a:gd name="connsiteY17" fmla="*/ 25351 h 98645"/>
                  <a:gd name="connsiteX18" fmla="*/ 8698 w 42216"/>
                  <a:gd name="connsiteY18" fmla="*/ 11084 h 98645"/>
                  <a:gd name="connsiteX19" fmla="*/ 27737 w 42216"/>
                  <a:gd name="connsiteY19" fmla="*/ 0 h 98645"/>
                  <a:gd name="connsiteX20" fmla="*/ 27737 w 42216"/>
                  <a:gd name="connsiteY20" fmla="*/ 25351 h 98645"/>
                  <a:gd name="connsiteX21" fmla="*/ 40731 w 42216"/>
                  <a:gd name="connsiteY21" fmla="*/ 25351 h 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6" h="98645">
                    <a:moveTo>
                      <a:pt x="40678" y="25245"/>
                    </a:moveTo>
                    <a:lnTo>
                      <a:pt x="40678" y="40360"/>
                    </a:lnTo>
                    <a:lnTo>
                      <a:pt x="27684" y="40360"/>
                    </a:lnTo>
                    <a:lnTo>
                      <a:pt x="27684" y="69264"/>
                    </a:lnTo>
                    <a:cubicBezTo>
                      <a:pt x="27684" y="75098"/>
                      <a:pt x="27790" y="78545"/>
                      <a:pt x="28056" y="79500"/>
                    </a:cubicBezTo>
                    <a:cubicBezTo>
                      <a:pt x="28321" y="80455"/>
                      <a:pt x="28851" y="81250"/>
                      <a:pt x="29753" y="81886"/>
                    </a:cubicBezTo>
                    <a:cubicBezTo>
                      <a:pt x="30654" y="82523"/>
                      <a:pt x="31715" y="82841"/>
                      <a:pt x="32935" y="82841"/>
                    </a:cubicBezTo>
                    <a:cubicBezTo>
                      <a:pt x="34685" y="82841"/>
                      <a:pt x="37231" y="82205"/>
                      <a:pt x="40572" y="81038"/>
                    </a:cubicBezTo>
                    <a:lnTo>
                      <a:pt x="42216" y="95782"/>
                    </a:lnTo>
                    <a:cubicBezTo>
                      <a:pt x="37814" y="97691"/>
                      <a:pt x="32829" y="98646"/>
                      <a:pt x="27207" y="98646"/>
                    </a:cubicBezTo>
                    <a:cubicBezTo>
                      <a:pt x="23760" y="98646"/>
                      <a:pt x="20684" y="98062"/>
                      <a:pt x="17979" y="96949"/>
                    </a:cubicBezTo>
                    <a:cubicBezTo>
                      <a:pt x="15274" y="95835"/>
                      <a:pt x="13206" y="94297"/>
                      <a:pt x="11933" y="92494"/>
                    </a:cubicBezTo>
                    <a:cubicBezTo>
                      <a:pt x="10660" y="90690"/>
                      <a:pt x="9759" y="88198"/>
                      <a:pt x="9281" y="85122"/>
                    </a:cubicBezTo>
                    <a:cubicBezTo>
                      <a:pt x="8857" y="82894"/>
                      <a:pt x="8698" y="78439"/>
                      <a:pt x="8698" y="71757"/>
                    </a:cubicBezTo>
                    <a:lnTo>
                      <a:pt x="8698" y="40466"/>
                    </a:lnTo>
                    <a:lnTo>
                      <a:pt x="0" y="40466"/>
                    </a:lnTo>
                    <a:lnTo>
                      <a:pt x="0" y="25351"/>
                    </a:lnTo>
                    <a:lnTo>
                      <a:pt x="8698" y="25351"/>
                    </a:lnTo>
                    <a:lnTo>
                      <a:pt x="8698" y="11084"/>
                    </a:lnTo>
                    <a:lnTo>
                      <a:pt x="27737" y="0"/>
                    </a:lnTo>
                    <a:lnTo>
                      <a:pt x="27737" y="25351"/>
                    </a:lnTo>
                    <a:lnTo>
                      <a:pt x="40731" y="25351"/>
                    </a:lnTo>
                    <a:close/>
                  </a:path>
                </a:pathLst>
              </a:custGeom>
              <a:grpFill/>
              <a:ln w="5302" cap="flat">
                <a:noFill/>
                <a:prstDash val="solid"/>
                <a:miter/>
              </a:ln>
            </p:spPr>
            <p:txBody>
              <a:bodyPr rtlCol="0" anchor="ctr"/>
              <a:lstStyle/>
              <a:p>
                <a:endParaRPr lang="en-US"/>
              </a:p>
            </p:txBody>
          </p:sp>
        </p:grpSp>
      </p:grpSp>
    </p:spTree>
  </p:cSld>
  <p:clrMapOvr>
    <a:masterClrMapping/>
  </p:clrMapOvr>
</p:sld>
</file>

<file path=ppt/theme/theme1.xml><?xml version="1.0" encoding="utf-8"?>
<a:theme xmlns:a="http://schemas.openxmlformats.org/drawingml/2006/main" name="GFM Powerpoint Template">
  <a:themeElements>
    <a:clrScheme name="Custom 2">
      <a:dk1>
        <a:srgbClr val="683820"/>
      </a:dk1>
      <a:lt1>
        <a:srgbClr val="FFFFFF"/>
      </a:lt1>
      <a:dk2>
        <a:srgbClr val="683820"/>
      </a:dk2>
      <a:lt2>
        <a:srgbClr val="FFFFFF"/>
      </a:lt2>
      <a:accent1>
        <a:srgbClr val="F99D1C"/>
      </a:accent1>
      <a:accent2>
        <a:srgbClr val="F5272E"/>
      </a:accent2>
      <a:accent3>
        <a:srgbClr val="BDE23A"/>
      </a:accent3>
      <a:accent4>
        <a:srgbClr val="A8836C"/>
      </a:accent4>
      <a:accent5>
        <a:srgbClr val="84634E"/>
      </a:accent5>
      <a:accent6>
        <a:srgbClr val="683820"/>
      </a:accent6>
      <a:hlink>
        <a:srgbClr val="5B9BD5"/>
      </a:hlink>
      <a:folHlink>
        <a:srgbClr val="70AD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D65D565-8191-4A05-B767-532F5DF6B562}">
  <we:reference id="wa200010001" version="1.0.0.1" store="en-US" storeType="OMEX"/>
  <we:alternateReferences>
    <we:reference id="WA200010001" version="1.0.0.1" store="" storeType="OMEX"/>
  </we:alternateReferences>
  <we:properties>
    <we:property name="claude.fileId" value="&quot;32322d72-4dc0-4d75-b5e3-14f1576c935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6322</TotalTime>
  <Words>1658</Words>
  <Application>Microsoft Office PowerPoint</Application>
  <PresentationFormat>Widescreen</PresentationFormat>
  <Paragraphs>125</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Noto Sans Symbols</vt:lpstr>
      <vt:lpstr>Open Sans</vt:lpstr>
      <vt:lpstr>Calibri</vt:lpstr>
      <vt:lpstr>Courier New</vt:lpstr>
      <vt:lpstr>Oxy Vietnam</vt:lpstr>
      <vt:lpstr>Open Sans SemiBold</vt:lpstr>
      <vt:lpstr>GFM Powerpoint Template</vt:lpstr>
      <vt:lpstr>QUỸ ĐẦU TƯ DOANH NGHIỆP DẪN ĐẦU LP  </vt:lpstr>
      <vt:lpstr>PowerPoint Presentation</vt:lpstr>
      <vt:lpstr>1. THÔNG TIN QUỸ VÀ DIỄN BIẾN GIÁ CHỨNG CHỈ QUỸ TRONG KỲ</vt:lpstr>
      <vt:lpstr>2. TỔNG QUAN VĨ MÔ</vt:lpstr>
      <vt:lpstr>PowerPoint Presentation</vt:lpstr>
      <vt:lpstr>BIỂU PHÍ GIAO DỊCH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Giới thiệu QUỸ MỞ TRÁI PHIẾU LPBF</dc:title>
  <dc:creator>TemplateZuu Team</dc:creator>
  <cp:lastModifiedBy>Nguyen Ho Nga (LPBA-CEO)</cp:lastModifiedBy>
  <cp:revision>124</cp:revision>
  <dcterms:created xsi:type="dcterms:W3CDTF">2017-07-25T02:03:18Z</dcterms:created>
  <dcterms:modified xsi:type="dcterms:W3CDTF">2026-08-06T07:13:46Z</dcterms:modified>
</cp:coreProperties>
</file>