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handoutMasterIdLst>
    <p:handoutMasterId r:id="rId10"/>
  </p:handoutMasterIdLst>
  <p:sldIdLst>
    <p:sldId id="2147473171" r:id="rId2"/>
    <p:sldId id="257" r:id="rId3"/>
    <p:sldId id="766" r:id="rId4"/>
    <p:sldId id="2147473168" r:id="rId5"/>
    <p:sldId id="2147473170" r:id="rId6"/>
    <p:sldId id="2147473173" r:id="rId7"/>
    <p:sldId id="2147473165" r:id="rId8"/>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Open Sans" panose="020B0604020202020204" charset="0"/>
      <p:regular r:id="rId15"/>
      <p:bold r:id="rId16"/>
      <p:italic r:id="rId17"/>
      <p:boldItalic r:id="rId18"/>
    </p:embeddedFont>
    <p:embeddedFont>
      <p:font typeface="Open Sans SemiBold"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52" roundtripDataSignature="AMtx7mjCuv1AcxaSXFXqfPYkucC7+IQdB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A7B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C99A6A-7398-4727-90B3-A4188C4FA651}" v="54" dt="2026-06-30T04:36:08.459"/>
  </p1510:revLst>
</p1510:revInfo>
</file>

<file path=ppt/tableStyles.xml><?xml version="1.0" encoding="utf-8"?>
<a:tblStyleLst xmlns:a="http://schemas.openxmlformats.org/drawingml/2006/main" def="{6ACFF74A-A7C3-4EB8-AAB6-2001058E587E}">
  <a:tblStyle styleId="{6ACFF74A-A7C3-4EB8-AAB6-2001058E587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3C4FA53-0A4F-4767-8F88-0A7BA2322132}" styleName="Table_1">
    <a:wholeTbl>
      <a:tcTxStyle b="off" i="off">
        <a:font>
          <a:latin typeface="Oxy Vietnam"/>
          <a:ea typeface="Oxy Vietnam"/>
          <a:cs typeface="Oxy Vietnam"/>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AE8"/>
          </a:solidFill>
        </a:fill>
      </a:tcStyle>
    </a:wholeTbl>
    <a:band1H>
      <a:tcTxStyle b="off" i="off"/>
      <a:tcStyle>
        <a:tcBdr/>
        <a:fill>
          <a:solidFill>
            <a:srgbClr val="CAD2CD"/>
          </a:solidFill>
        </a:fill>
      </a:tcStyle>
    </a:band1H>
    <a:band2H>
      <a:tcTxStyle b="off" i="off"/>
      <a:tcStyle>
        <a:tcBdr/>
      </a:tcStyle>
    </a:band2H>
    <a:band1V>
      <a:tcTxStyle b="off" i="off"/>
      <a:tcStyle>
        <a:tcBdr/>
        <a:fill>
          <a:solidFill>
            <a:srgbClr val="CAD2CD"/>
          </a:solidFill>
        </a:fill>
      </a:tcStyle>
    </a:band1V>
    <a:band2V>
      <a:tcTxStyle b="off" i="off"/>
      <a:tcStyle>
        <a:tcBdr/>
      </a:tcStyle>
    </a:band2V>
    <a:lastCol>
      <a:tcTxStyle b="on" i="off">
        <a:font>
          <a:latin typeface="Oxy Vietnam"/>
          <a:ea typeface="Oxy Vietnam"/>
          <a:cs typeface="Oxy Vietnam"/>
        </a:font>
        <a:schemeClr val="lt1"/>
      </a:tcTxStyle>
      <a:tcStyle>
        <a:tcBdr/>
        <a:fill>
          <a:solidFill>
            <a:schemeClr val="accent1"/>
          </a:solidFill>
        </a:fill>
      </a:tcStyle>
    </a:lastCol>
    <a:firstCol>
      <a:tcTxStyle b="on" i="off">
        <a:font>
          <a:latin typeface="Oxy Vietnam"/>
          <a:ea typeface="Oxy Vietnam"/>
          <a:cs typeface="Oxy Vietnam"/>
        </a:font>
        <a:schemeClr val="lt1"/>
      </a:tcTxStyle>
      <a:tcStyle>
        <a:tcBdr/>
        <a:fill>
          <a:solidFill>
            <a:schemeClr val="accent1"/>
          </a:solidFill>
        </a:fill>
      </a:tcStyle>
    </a:firstCol>
    <a:lastRow>
      <a:tcTxStyle b="on" i="off">
        <a:font>
          <a:latin typeface="Oxy Vietnam"/>
          <a:ea typeface="Oxy Vietnam"/>
          <a:cs typeface="Oxy Vietnam"/>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Oxy Vietnam"/>
          <a:ea typeface="Oxy Vietnam"/>
          <a:cs typeface="Oxy Vietnam"/>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80C9D5EF-2EF8-47CB-A52A-20EC7B98F529}" styleName="Table_2">
    <a:wholeTbl>
      <a:tcTxStyle b="off" i="off">
        <a:font>
          <a:latin typeface="Oxy Vietnam"/>
          <a:ea typeface="Oxy Vietnam"/>
          <a:cs typeface="Oxy Vietnam"/>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7" autoAdjust="0"/>
    <p:restoredTop sz="94673" autoAdjust="0"/>
  </p:normalViewPr>
  <p:slideViewPr>
    <p:cSldViewPr snapToGrid="0">
      <p:cViewPr varScale="1">
        <p:scale>
          <a:sx n="75" d="100"/>
          <a:sy n="75" d="100"/>
        </p:scale>
        <p:origin x="36" y="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05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11.fntdata"/><Relationship Id="rId552" Type="http://customschemas.google.com/relationships/presentationmetadata" Target="metadata"/><Relationship Id="rId55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55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5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font" Target="fonts/font9.fntdata"/><Relationship Id="rId55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4.fntdata"/><Relationship Id="rId22" Type="http://schemas.openxmlformats.org/officeDocument/2006/relationships/font" Target="fonts/font12.fntdata"/><Relationship Id="rId553" Type="http://schemas.openxmlformats.org/officeDocument/2006/relationships/commentAuthors" Target="commentAuthors.xml"/><Relationship Id="rId558"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oleObject" Target="file:///C:\Users\oanh.mk\Desktop\LPBF\1.%20NAV%20LPBF\20260806_B&#225;o%20c&#225;o%20NAV%20h&#224;ng%20ng&#224;y%20LPBF.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NAV!$G$2</c:f>
              <c:strCache>
                <c:ptCount val="1"/>
                <c:pt idx="0">
                  <c:v> NAV/1CCQ </c:v>
                </c:pt>
              </c:strCache>
            </c:strRef>
          </c:tx>
          <c:spPr>
            <a:ln>
              <a:solidFill>
                <a:schemeClr val="accent6"/>
              </a:solidFill>
            </a:ln>
          </c:spPr>
          <c:marker>
            <c:symbol val="none"/>
          </c:marker>
          <c:cat>
            <c:numRef>
              <c:f>NAV!$A$3:$A$1073</c:f>
              <c:numCache>
                <c:formatCode>m/d/yyyy</c:formatCode>
                <c:ptCount val="753"/>
                <c:pt idx="0">
                  <c:v>45376</c:v>
                </c:pt>
                <c:pt idx="1">
                  <c:v>45852</c:v>
                </c:pt>
                <c:pt idx="2">
                  <c:v>45853</c:v>
                </c:pt>
                <c:pt idx="3">
                  <c:v>45854</c:v>
                </c:pt>
                <c:pt idx="4">
                  <c:v>45855</c:v>
                </c:pt>
                <c:pt idx="5">
                  <c:v>45856</c:v>
                </c:pt>
                <c:pt idx="6">
                  <c:v>45859</c:v>
                </c:pt>
                <c:pt idx="7">
                  <c:v>45860</c:v>
                </c:pt>
                <c:pt idx="8">
                  <c:v>45861</c:v>
                </c:pt>
                <c:pt idx="9">
                  <c:v>45862</c:v>
                </c:pt>
                <c:pt idx="10">
                  <c:v>45863</c:v>
                </c:pt>
                <c:pt idx="11">
                  <c:v>45866</c:v>
                </c:pt>
                <c:pt idx="12">
                  <c:v>45867</c:v>
                </c:pt>
                <c:pt idx="13">
                  <c:v>45868</c:v>
                </c:pt>
                <c:pt idx="14">
                  <c:v>45869</c:v>
                </c:pt>
                <c:pt idx="15">
                  <c:v>45870</c:v>
                </c:pt>
                <c:pt idx="16">
                  <c:v>45873</c:v>
                </c:pt>
                <c:pt idx="17">
                  <c:v>45874</c:v>
                </c:pt>
                <c:pt idx="18">
                  <c:v>45875</c:v>
                </c:pt>
                <c:pt idx="19">
                  <c:v>45876</c:v>
                </c:pt>
                <c:pt idx="20">
                  <c:v>45877</c:v>
                </c:pt>
                <c:pt idx="21">
                  <c:v>45880</c:v>
                </c:pt>
                <c:pt idx="22">
                  <c:v>45881</c:v>
                </c:pt>
                <c:pt idx="23">
                  <c:v>45882</c:v>
                </c:pt>
                <c:pt idx="24">
                  <c:v>45883</c:v>
                </c:pt>
                <c:pt idx="25">
                  <c:v>45884</c:v>
                </c:pt>
                <c:pt idx="26">
                  <c:v>45887</c:v>
                </c:pt>
                <c:pt idx="27">
                  <c:v>45888</c:v>
                </c:pt>
                <c:pt idx="28">
                  <c:v>45889</c:v>
                </c:pt>
                <c:pt idx="29">
                  <c:v>45890</c:v>
                </c:pt>
                <c:pt idx="30">
                  <c:v>45891</c:v>
                </c:pt>
                <c:pt idx="31">
                  <c:v>45894</c:v>
                </c:pt>
                <c:pt idx="32">
                  <c:v>45895</c:v>
                </c:pt>
                <c:pt idx="33">
                  <c:v>45896</c:v>
                </c:pt>
                <c:pt idx="34">
                  <c:v>45897</c:v>
                </c:pt>
                <c:pt idx="35">
                  <c:v>45898</c:v>
                </c:pt>
                <c:pt idx="36">
                  <c:v>45900</c:v>
                </c:pt>
                <c:pt idx="37">
                  <c:v>45903</c:v>
                </c:pt>
                <c:pt idx="38">
                  <c:v>45904</c:v>
                </c:pt>
                <c:pt idx="39">
                  <c:v>45905</c:v>
                </c:pt>
                <c:pt idx="40">
                  <c:v>45908</c:v>
                </c:pt>
                <c:pt idx="41">
                  <c:v>45909</c:v>
                </c:pt>
                <c:pt idx="42">
                  <c:v>45910</c:v>
                </c:pt>
                <c:pt idx="43">
                  <c:v>45911</c:v>
                </c:pt>
                <c:pt idx="44">
                  <c:v>45912</c:v>
                </c:pt>
                <c:pt idx="45">
                  <c:v>45915</c:v>
                </c:pt>
                <c:pt idx="46">
                  <c:v>45916</c:v>
                </c:pt>
                <c:pt idx="47">
                  <c:v>45917</c:v>
                </c:pt>
                <c:pt idx="48">
                  <c:v>45918</c:v>
                </c:pt>
                <c:pt idx="49">
                  <c:v>45919</c:v>
                </c:pt>
                <c:pt idx="50">
                  <c:v>45922</c:v>
                </c:pt>
                <c:pt idx="51">
                  <c:v>45923</c:v>
                </c:pt>
                <c:pt idx="52">
                  <c:v>45924</c:v>
                </c:pt>
                <c:pt idx="53">
                  <c:v>45925</c:v>
                </c:pt>
                <c:pt idx="54">
                  <c:v>45926</c:v>
                </c:pt>
                <c:pt idx="55">
                  <c:v>45929</c:v>
                </c:pt>
                <c:pt idx="56">
                  <c:v>45930</c:v>
                </c:pt>
                <c:pt idx="57">
                  <c:v>45931</c:v>
                </c:pt>
                <c:pt idx="58">
                  <c:v>45932</c:v>
                </c:pt>
                <c:pt idx="59">
                  <c:v>45933</c:v>
                </c:pt>
                <c:pt idx="60">
                  <c:v>45936</c:v>
                </c:pt>
                <c:pt idx="61">
                  <c:v>45937</c:v>
                </c:pt>
                <c:pt idx="62">
                  <c:v>45938</c:v>
                </c:pt>
                <c:pt idx="63">
                  <c:v>45939</c:v>
                </c:pt>
                <c:pt idx="64">
                  <c:v>45940</c:v>
                </c:pt>
                <c:pt idx="65">
                  <c:v>45943</c:v>
                </c:pt>
                <c:pt idx="66">
                  <c:v>45944</c:v>
                </c:pt>
                <c:pt idx="67">
                  <c:v>45945</c:v>
                </c:pt>
                <c:pt idx="68">
                  <c:v>45946</c:v>
                </c:pt>
                <c:pt idx="69">
                  <c:v>45947</c:v>
                </c:pt>
                <c:pt idx="70">
                  <c:v>45950</c:v>
                </c:pt>
                <c:pt idx="71">
                  <c:v>45951</c:v>
                </c:pt>
                <c:pt idx="72">
                  <c:v>45952</c:v>
                </c:pt>
                <c:pt idx="73">
                  <c:v>45953</c:v>
                </c:pt>
                <c:pt idx="74">
                  <c:v>45954</c:v>
                </c:pt>
                <c:pt idx="75">
                  <c:v>45957</c:v>
                </c:pt>
                <c:pt idx="76">
                  <c:v>45958</c:v>
                </c:pt>
                <c:pt idx="77">
                  <c:v>45959</c:v>
                </c:pt>
                <c:pt idx="78">
                  <c:v>45960</c:v>
                </c:pt>
                <c:pt idx="79">
                  <c:v>45961</c:v>
                </c:pt>
                <c:pt idx="80">
                  <c:v>45962</c:v>
                </c:pt>
                <c:pt idx="81">
                  <c:v>45964</c:v>
                </c:pt>
                <c:pt idx="82">
                  <c:v>45965</c:v>
                </c:pt>
                <c:pt idx="83">
                  <c:v>45966</c:v>
                </c:pt>
                <c:pt idx="84">
                  <c:v>45967</c:v>
                </c:pt>
                <c:pt idx="85">
                  <c:v>45968</c:v>
                </c:pt>
                <c:pt idx="86">
                  <c:v>45971</c:v>
                </c:pt>
                <c:pt idx="87">
                  <c:v>45972</c:v>
                </c:pt>
                <c:pt idx="88">
                  <c:v>45973</c:v>
                </c:pt>
                <c:pt idx="89">
                  <c:v>45974</c:v>
                </c:pt>
                <c:pt idx="90">
                  <c:v>45975</c:v>
                </c:pt>
                <c:pt idx="91">
                  <c:v>45978</c:v>
                </c:pt>
                <c:pt idx="92">
                  <c:v>45979</c:v>
                </c:pt>
                <c:pt idx="93">
                  <c:v>45980</c:v>
                </c:pt>
                <c:pt idx="94">
                  <c:v>45981</c:v>
                </c:pt>
                <c:pt idx="95">
                  <c:v>45982</c:v>
                </c:pt>
                <c:pt idx="96">
                  <c:v>45985</c:v>
                </c:pt>
                <c:pt idx="97">
                  <c:v>45986</c:v>
                </c:pt>
                <c:pt idx="98">
                  <c:v>45987</c:v>
                </c:pt>
                <c:pt idx="99">
                  <c:v>45988</c:v>
                </c:pt>
                <c:pt idx="100">
                  <c:v>45989</c:v>
                </c:pt>
                <c:pt idx="101">
                  <c:v>45992</c:v>
                </c:pt>
                <c:pt idx="102">
                  <c:v>45993</c:v>
                </c:pt>
                <c:pt idx="103">
                  <c:v>45994</c:v>
                </c:pt>
                <c:pt idx="104">
                  <c:v>45995</c:v>
                </c:pt>
                <c:pt idx="105">
                  <c:v>45996</c:v>
                </c:pt>
                <c:pt idx="106">
                  <c:v>45999</c:v>
                </c:pt>
                <c:pt idx="107">
                  <c:v>46000</c:v>
                </c:pt>
                <c:pt idx="108">
                  <c:v>46001</c:v>
                </c:pt>
                <c:pt idx="109">
                  <c:v>46002</c:v>
                </c:pt>
                <c:pt idx="110">
                  <c:v>46003</c:v>
                </c:pt>
                <c:pt idx="111">
                  <c:v>46006</c:v>
                </c:pt>
                <c:pt idx="112">
                  <c:v>46007</c:v>
                </c:pt>
                <c:pt idx="113">
                  <c:v>46008</c:v>
                </c:pt>
                <c:pt idx="114">
                  <c:v>46009</c:v>
                </c:pt>
                <c:pt idx="115">
                  <c:v>46010</c:v>
                </c:pt>
                <c:pt idx="116">
                  <c:v>46013</c:v>
                </c:pt>
                <c:pt idx="117">
                  <c:v>46014</c:v>
                </c:pt>
                <c:pt idx="118">
                  <c:v>46015</c:v>
                </c:pt>
                <c:pt idx="119">
                  <c:v>46016</c:v>
                </c:pt>
                <c:pt idx="120">
                  <c:v>46017</c:v>
                </c:pt>
                <c:pt idx="121">
                  <c:v>46020</c:v>
                </c:pt>
                <c:pt idx="122">
                  <c:v>46021</c:v>
                </c:pt>
                <c:pt idx="123">
                  <c:v>46022</c:v>
                </c:pt>
                <c:pt idx="124">
                  <c:v>46023</c:v>
                </c:pt>
                <c:pt idx="125">
                  <c:v>46024</c:v>
                </c:pt>
                <c:pt idx="126">
                  <c:v>46027</c:v>
                </c:pt>
                <c:pt idx="127">
                  <c:v>46028</c:v>
                </c:pt>
                <c:pt idx="128">
                  <c:v>46029</c:v>
                </c:pt>
                <c:pt idx="129">
                  <c:v>46030</c:v>
                </c:pt>
                <c:pt idx="130">
                  <c:v>46031</c:v>
                </c:pt>
                <c:pt idx="131">
                  <c:v>46034</c:v>
                </c:pt>
                <c:pt idx="132">
                  <c:v>46035</c:v>
                </c:pt>
                <c:pt idx="133">
                  <c:v>46036</c:v>
                </c:pt>
                <c:pt idx="134">
                  <c:v>46037</c:v>
                </c:pt>
                <c:pt idx="135">
                  <c:v>46038</c:v>
                </c:pt>
                <c:pt idx="136">
                  <c:v>46041</c:v>
                </c:pt>
                <c:pt idx="137">
                  <c:v>46042</c:v>
                </c:pt>
                <c:pt idx="138">
                  <c:v>46043</c:v>
                </c:pt>
                <c:pt idx="139">
                  <c:v>46044</c:v>
                </c:pt>
                <c:pt idx="140">
                  <c:v>46045</c:v>
                </c:pt>
                <c:pt idx="141">
                  <c:v>46048</c:v>
                </c:pt>
                <c:pt idx="142">
                  <c:v>46049</c:v>
                </c:pt>
                <c:pt idx="143">
                  <c:v>46050</c:v>
                </c:pt>
                <c:pt idx="144">
                  <c:v>46051</c:v>
                </c:pt>
                <c:pt idx="145">
                  <c:v>46052</c:v>
                </c:pt>
                <c:pt idx="146">
                  <c:v>46053</c:v>
                </c:pt>
                <c:pt idx="147">
                  <c:v>46055</c:v>
                </c:pt>
                <c:pt idx="148">
                  <c:v>46056</c:v>
                </c:pt>
                <c:pt idx="149">
                  <c:v>46057</c:v>
                </c:pt>
                <c:pt idx="150">
                  <c:v>46058</c:v>
                </c:pt>
                <c:pt idx="151">
                  <c:v>46059</c:v>
                </c:pt>
                <c:pt idx="152">
                  <c:v>46062</c:v>
                </c:pt>
                <c:pt idx="153">
                  <c:v>46063</c:v>
                </c:pt>
                <c:pt idx="154">
                  <c:v>46064</c:v>
                </c:pt>
                <c:pt idx="155">
                  <c:v>46065</c:v>
                </c:pt>
                <c:pt idx="156">
                  <c:v>46066</c:v>
                </c:pt>
                <c:pt idx="157">
                  <c:v>46073</c:v>
                </c:pt>
                <c:pt idx="158">
                  <c:v>46076</c:v>
                </c:pt>
                <c:pt idx="159">
                  <c:v>46077</c:v>
                </c:pt>
                <c:pt idx="160">
                  <c:v>46078</c:v>
                </c:pt>
                <c:pt idx="161">
                  <c:v>46079</c:v>
                </c:pt>
                <c:pt idx="162">
                  <c:v>46080</c:v>
                </c:pt>
                <c:pt idx="163">
                  <c:v>46081</c:v>
                </c:pt>
                <c:pt idx="164">
                  <c:v>46083</c:v>
                </c:pt>
                <c:pt idx="165">
                  <c:v>46084</c:v>
                </c:pt>
                <c:pt idx="166">
                  <c:v>46085</c:v>
                </c:pt>
                <c:pt idx="167">
                  <c:v>46086</c:v>
                </c:pt>
                <c:pt idx="168">
                  <c:v>46087</c:v>
                </c:pt>
                <c:pt idx="169">
                  <c:v>46090</c:v>
                </c:pt>
                <c:pt idx="170">
                  <c:v>46091</c:v>
                </c:pt>
                <c:pt idx="171">
                  <c:v>46092</c:v>
                </c:pt>
                <c:pt idx="172">
                  <c:v>46093</c:v>
                </c:pt>
                <c:pt idx="173">
                  <c:v>46094</c:v>
                </c:pt>
                <c:pt idx="174">
                  <c:v>46097</c:v>
                </c:pt>
                <c:pt idx="175">
                  <c:v>46098</c:v>
                </c:pt>
                <c:pt idx="176">
                  <c:v>46099</c:v>
                </c:pt>
                <c:pt idx="177">
                  <c:v>46100</c:v>
                </c:pt>
                <c:pt idx="178">
                  <c:v>46101</c:v>
                </c:pt>
                <c:pt idx="179">
                  <c:v>46104</c:v>
                </c:pt>
                <c:pt idx="180">
                  <c:v>46105</c:v>
                </c:pt>
                <c:pt idx="181">
                  <c:v>46106</c:v>
                </c:pt>
                <c:pt idx="182">
                  <c:v>46107</c:v>
                </c:pt>
                <c:pt idx="183">
                  <c:v>46108</c:v>
                </c:pt>
                <c:pt idx="184">
                  <c:v>46111</c:v>
                </c:pt>
                <c:pt idx="185">
                  <c:v>46112</c:v>
                </c:pt>
                <c:pt idx="186">
                  <c:v>46113</c:v>
                </c:pt>
                <c:pt idx="187">
                  <c:v>46114</c:v>
                </c:pt>
                <c:pt idx="188">
                  <c:v>46115</c:v>
                </c:pt>
                <c:pt idx="189">
                  <c:v>46118</c:v>
                </c:pt>
                <c:pt idx="190">
                  <c:v>46119</c:v>
                </c:pt>
                <c:pt idx="191">
                  <c:v>46120</c:v>
                </c:pt>
                <c:pt idx="192">
                  <c:v>46121</c:v>
                </c:pt>
                <c:pt idx="193">
                  <c:v>46122</c:v>
                </c:pt>
                <c:pt idx="194">
                  <c:v>46125</c:v>
                </c:pt>
                <c:pt idx="195">
                  <c:v>46126</c:v>
                </c:pt>
                <c:pt idx="196">
                  <c:v>46127</c:v>
                </c:pt>
                <c:pt idx="197">
                  <c:v>46128</c:v>
                </c:pt>
                <c:pt idx="198">
                  <c:v>46129</c:v>
                </c:pt>
                <c:pt idx="199">
                  <c:v>46132</c:v>
                </c:pt>
                <c:pt idx="200">
                  <c:v>46133</c:v>
                </c:pt>
                <c:pt idx="201">
                  <c:v>46134</c:v>
                </c:pt>
                <c:pt idx="202">
                  <c:v>46135</c:v>
                </c:pt>
                <c:pt idx="203">
                  <c:v>46136</c:v>
                </c:pt>
                <c:pt idx="204">
                  <c:v>46140</c:v>
                </c:pt>
                <c:pt idx="205">
                  <c:v>46141</c:v>
                </c:pt>
                <c:pt idx="206">
                  <c:v>46142</c:v>
                </c:pt>
                <c:pt idx="207">
                  <c:v>46146</c:v>
                </c:pt>
                <c:pt idx="208">
                  <c:v>46147</c:v>
                </c:pt>
                <c:pt idx="209">
                  <c:v>46148</c:v>
                </c:pt>
                <c:pt idx="210">
                  <c:v>46149</c:v>
                </c:pt>
                <c:pt idx="211">
                  <c:v>46150</c:v>
                </c:pt>
                <c:pt idx="212">
                  <c:v>46153</c:v>
                </c:pt>
                <c:pt idx="213">
                  <c:v>46154</c:v>
                </c:pt>
                <c:pt idx="214">
                  <c:v>46155</c:v>
                </c:pt>
                <c:pt idx="215">
                  <c:v>46156</c:v>
                </c:pt>
                <c:pt idx="216">
                  <c:v>46157</c:v>
                </c:pt>
                <c:pt idx="217">
                  <c:v>46160</c:v>
                </c:pt>
                <c:pt idx="218">
                  <c:v>46161</c:v>
                </c:pt>
                <c:pt idx="219">
                  <c:v>46162</c:v>
                </c:pt>
                <c:pt idx="220">
                  <c:v>46163</c:v>
                </c:pt>
                <c:pt idx="221">
                  <c:v>46164</c:v>
                </c:pt>
                <c:pt idx="222">
                  <c:v>46167</c:v>
                </c:pt>
                <c:pt idx="223">
                  <c:v>46168</c:v>
                </c:pt>
                <c:pt idx="224">
                  <c:v>46169</c:v>
                </c:pt>
                <c:pt idx="225">
                  <c:v>46170</c:v>
                </c:pt>
                <c:pt idx="226">
                  <c:v>46171</c:v>
                </c:pt>
                <c:pt idx="227">
                  <c:v>46173</c:v>
                </c:pt>
                <c:pt idx="228">
                  <c:v>46174</c:v>
                </c:pt>
                <c:pt idx="229">
                  <c:v>46175</c:v>
                </c:pt>
                <c:pt idx="230">
                  <c:v>46176</c:v>
                </c:pt>
                <c:pt idx="231">
                  <c:v>46177</c:v>
                </c:pt>
                <c:pt idx="232">
                  <c:v>46178</c:v>
                </c:pt>
                <c:pt idx="233">
                  <c:v>46181</c:v>
                </c:pt>
                <c:pt idx="234">
                  <c:v>46182</c:v>
                </c:pt>
                <c:pt idx="235">
                  <c:v>46183</c:v>
                </c:pt>
                <c:pt idx="236">
                  <c:v>46184</c:v>
                </c:pt>
                <c:pt idx="237">
                  <c:v>46185</c:v>
                </c:pt>
                <c:pt idx="238">
                  <c:v>46188</c:v>
                </c:pt>
                <c:pt idx="239">
                  <c:v>46189</c:v>
                </c:pt>
                <c:pt idx="240">
                  <c:v>46190</c:v>
                </c:pt>
                <c:pt idx="241">
                  <c:v>46191</c:v>
                </c:pt>
                <c:pt idx="242">
                  <c:v>46192</c:v>
                </c:pt>
                <c:pt idx="243">
                  <c:v>46195</c:v>
                </c:pt>
                <c:pt idx="244">
                  <c:v>46196</c:v>
                </c:pt>
                <c:pt idx="245">
                  <c:v>46197</c:v>
                </c:pt>
                <c:pt idx="246">
                  <c:v>46198</c:v>
                </c:pt>
                <c:pt idx="247">
                  <c:v>46199</c:v>
                </c:pt>
                <c:pt idx="248">
                  <c:v>46202</c:v>
                </c:pt>
                <c:pt idx="249">
                  <c:v>46203</c:v>
                </c:pt>
                <c:pt idx="250">
                  <c:v>46204</c:v>
                </c:pt>
                <c:pt idx="251">
                  <c:v>46205</c:v>
                </c:pt>
                <c:pt idx="252">
                  <c:v>46206</c:v>
                </c:pt>
                <c:pt idx="253">
                  <c:v>46209</c:v>
                </c:pt>
                <c:pt idx="254">
                  <c:v>46210</c:v>
                </c:pt>
                <c:pt idx="255">
                  <c:v>46211</c:v>
                </c:pt>
                <c:pt idx="256">
                  <c:v>46212</c:v>
                </c:pt>
                <c:pt idx="257">
                  <c:v>46213</c:v>
                </c:pt>
                <c:pt idx="258">
                  <c:v>46216</c:v>
                </c:pt>
                <c:pt idx="259">
                  <c:v>46217</c:v>
                </c:pt>
                <c:pt idx="260">
                  <c:v>46218</c:v>
                </c:pt>
                <c:pt idx="261">
                  <c:v>46219</c:v>
                </c:pt>
                <c:pt idx="262">
                  <c:v>46220</c:v>
                </c:pt>
                <c:pt idx="263">
                  <c:v>46223</c:v>
                </c:pt>
                <c:pt idx="264">
                  <c:v>46224</c:v>
                </c:pt>
                <c:pt idx="265">
                  <c:v>46225</c:v>
                </c:pt>
                <c:pt idx="266">
                  <c:v>46226</c:v>
                </c:pt>
                <c:pt idx="267">
                  <c:v>46227</c:v>
                </c:pt>
                <c:pt idx="268">
                  <c:v>46230</c:v>
                </c:pt>
                <c:pt idx="269">
                  <c:v>46231</c:v>
                </c:pt>
                <c:pt idx="270">
                  <c:v>46232</c:v>
                </c:pt>
                <c:pt idx="271">
                  <c:v>46233</c:v>
                </c:pt>
                <c:pt idx="272">
                  <c:v>46234</c:v>
                </c:pt>
                <c:pt idx="273">
                  <c:v>46235</c:v>
                </c:pt>
                <c:pt idx="274">
                  <c:v>46237</c:v>
                </c:pt>
                <c:pt idx="275">
                  <c:v>46238</c:v>
                </c:pt>
                <c:pt idx="276">
                  <c:v>46239</c:v>
                </c:pt>
                <c:pt idx="277">
                  <c:v>46240</c:v>
                </c:pt>
              </c:numCache>
            </c:numRef>
          </c:cat>
          <c:val>
            <c:numRef>
              <c:f>NAV!$G$3:$G$1073</c:f>
              <c:numCache>
                <c:formatCode>#,##0.00</c:formatCode>
                <c:ptCount val="753"/>
                <c:pt idx="0">
                  <c:v>10000</c:v>
                </c:pt>
                <c:pt idx="1">
                  <c:v>9987.31</c:v>
                </c:pt>
                <c:pt idx="2">
                  <c:v>9987.4500000000007</c:v>
                </c:pt>
                <c:pt idx="3">
                  <c:v>9985.24</c:v>
                </c:pt>
                <c:pt idx="4">
                  <c:v>9987.31</c:v>
                </c:pt>
                <c:pt idx="5">
                  <c:v>9987.73</c:v>
                </c:pt>
                <c:pt idx="6">
                  <c:v>9983.35</c:v>
                </c:pt>
                <c:pt idx="7">
                  <c:v>9982.44</c:v>
                </c:pt>
                <c:pt idx="8">
                  <c:v>10038.27</c:v>
                </c:pt>
                <c:pt idx="9">
                  <c:v>10033.94</c:v>
                </c:pt>
                <c:pt idx="10">
                  <c:v>10035.870000000001</c:v>
                </c:pt>
                <c:pt idx="11">
                  <c:v>10038.67</c:v>
                </c:pt>
                <c:pt idx="12">
                  <c:v>10041.299999999999</c:v>
                </c:pt>
                <c:pt idx="13">
                  <c:v>10031.81</c:v>
                </c:pt>
                <c:pt idx="14">
                  <c:v>10036.459999999999</c:v>
                </c:pt>
                <c:pt idx="15">
                  <c:v>10035.41</c:v>
                </c:pt>
                <c:pt idx="16">
                  <c:v>10034.799999999999</c:v>
                </c:pt>
                <c:pt idx="17">
                  <c:v>10040.43</c:v>
                </c:pt>
                <c:pt idx="18">
                  <c:v>10046.370000000001</c:v>
                </c:pt>
                <c:pt idx="19">
                  <c:v>10052.16</c:v>
                </c:pt>
                <c:pt idx="20">
                  <c:v>10053.94</c:v>
                </c:pt>
                <c:pt idx="21">
                  <c:v>10054.11</c:v>
                </c:pt>
                <c:pt idx="22">
                  <c:v>10054.91</c:v>
                </c:pt>
                <c:pt idx="23">
                  <c:v>10058.1</c:v>
                </c:pt>
                <c:pt idx="24">
                  <c:v>10061.58</c:v>
                </c:pt>
                <c:pt idx="25">
                  <c:v>10071.07</c:v>
                </c:pt>
                <c:pt idx="26">
                  <c:v>10070.379999999999</c:v>
                </c:pt>
                <c:pt idx="27">
                  <c:v>10070.870000000001</c:v>
                </c:pt>
                <c:pt idx="28">
                  <c:v>10075.540000000001</c:v>
                </c:pt>
                <c:pt idx="29">
                  <c:v>10076.1</c:v>
                </c:pt>
                <c:pt idx="30">
                  <c:v>10083.620000000001</c:v>
                </c:pt>
                <c:pt idx="31">
                  <c:v>10080.209999999999</c:v>
                </c:pt>
                <c:pt idx="32">
                  <c:v>10072.26</c:v>
                </c:pt>
                <c:pt idx="33">
                  <c:v>10081.25</c:v>
                </c:pt>
                <c:pt idx="34">
                  <c:v>10086.780000000001</c:v>
                </c:pt>
                <c:pt idx="35">
                  <c:v>10106.84</c:v>
                </c:pt>
                <c:pt idx="36">
                  <c:v>10116.18</c:v>
                </c:pt>
                <c:pt idx="37">
                  <c:v>10117.23</c:v>
                </c:pt>
                <c:pt idx="38">
                  <c:v>10123.379999999999</c:v>
                </c:pt>
                <c:pt idx="39">
                  <c:v>10126.040000000001</c:v>
                </c:pt>
                <c:pt idx="40">
                  <c:v>10112.450000000001</c:v>
                </c:pt>
                <c:pt idx="41">
                  <c:v>10109.14</c:v>
                </c:pt>
                <c:pt idx="42">
                  <c:v>10109.290000000001</c:v>
                </c:pt>
                <c:pt idx="43">
                  <c:v>10113.030000000001</c:v>
                </c:pt>
                <c:pt idx="44">
                  <c:v>10129.17</c:v>
                </c:pt>
                <c:pt idx="45">
                  <c:v>10130.879999999999</c:v>
                </c:pt>
                <c:pt idx="46">
                  <c:v>10133.870000000001</c:v>
                </c:pt>
                <c:pt idx="47">
                  <c:v>10136.219999999999</c:v>
                </c:pt>
                <c:pt idx="48">
                  <c:v>10132.530000000001</c:v>
                </c:pt>
                <c:pt idx="49">
                  <c:v>10130.76</c:v>
                </c:pt>
                <c:pt idx="50">
                  <c:v>10128.6</c:v>
                </c:pt>
                <c:pt idx="51">
                  <c:v>10125.9</c:v>
                </c:pt>
                <c:pt idx="52">
                  <c:v>10129.32</c:v>
                </c:pt>
                <c:pt idx="53">
                  <c:v>10133.44</c:v>
                </c:pt>
                <c:pt idx="54">
                  <c:v>10131.129999999999</c:v>
                </c:pt>
                <c:pt idx="55">
                  <c:v>10131.129999999999</c:v>
                </c:pt>
                <c:pt idx="56">
                  <c:v>10131.52</c:v>
                </c:pt>
                <c:pt idx="57">
                  <c:v>10130.780000000001</c:v>
                </c:pt>
                <c:pt idx="58">
                  <c:v>10130.540000000001</c:v>
                </c:pt>
                <c:pt idx="59">
                  <c:v>10127.01</c:v>
                </c:pt>
                <c:pt idx="60">
                  <c:v>10128.790000000001</c:v>
                </c:pt>
                <c:pt idx="61">
                  <c:v>10132.23</c:v>
                </c:pt>
                <c:pt idx="62">
                  <c:v>10132.879999999999</c:v>
                </c:pt>
                <c:pt idx="63">
                  <c:v>10130.51</c:v>
                </c:pt>
                <c:pt idx="64">
                  <c:v>10132.709999999999</c:v>
                </c:pt>
                <c:pt idx="65">
                  <c:v>10130.780000000001</c:v>
                </c:pt>
                <c:pt idx="66">
                  <c:v>10133.530000000001</c:v>
                </c:pt>
                <c:pt idx="67">
                  <c:v>10131.299999999999</c:v>
                </c:pt>
                <c:pt idx="68">
                  <c:v>10133.94</c:v>
                </c:pt>
                <c:pt idx="69" formatCode="#,##0">
                  <c:v>10139</c:v>
                </c:pt>
                <c:pt idx="70">
                  <c:v>10149.81</c:v>
                </c:pt>
                <c:pt idx="71">
                  <c:v>10163.23</c:v>
                </c:pt>
                <c:pt idx="72">
                  <c:v>10171.11</c:v>
                </c:pt>
                <c:pt idx="73">
                  <c:v>10174.959999999999</c:v>
                </c:pt>
                <c:pt idx="74">
                  <c:v>10192.9</c:v>
                </c:pt>
                <c:pt idx="75">
                  <c:v>10187.56</c:v>
                </c:pt>
                <c:pt idx="76">
                  <c:v>10184.120000000001</c:v>
                </c:pt>
                <c:pt idx="77">
                  <c:v>10180.11</c:v>
                </c:pt>
                <c:pt idx="78">
                  <c:v>10183.33</c:v>
                </c:pt>
                <c:pt idx="79">
                  <c:v>10195.86</c:v>
                </c:pt>
                <c:pt idx="80">
                  <c:v>10195.75</c:v>
                </c:pt>
                <c:pt idx="81">
                  <c:v>10198.15</c:v>
                </c:pt>
                <c:pt idx="82">
                  <c:v>10201.459999999999</c:v>
                </c:pt>
                <c:pt idx="83">
                  <c:v>10191.780000000001</c:v>
                </c:pt>
                <c:pt idx="84">
                  <c:v>10192.61</c:v>
                </c:pt>
                <c:pt idx="85">
                  <c:v>10216.290000000001</c:v>
                </c:pt>
                <c:pt idx="86">
                  <c:v>10213.43</c:v>
                </c:pt>
                <c:pt idx="87">
                  <c:v>10219.39</c:v>
                </c:pt>
                <c:pt idx="88">
                  <c:v>10226.77</c:v>
                </c:pt>
                <c:pt idx="89">
                  <c:v>10223.82</c:v>
                </c:pt>
                <c:pt idx="90">
                  <c:v>10224.870000000001</c:v>
                </c:pt>
                <c:pt idx="91">
                  <c:v>10236.74</c:v>
                </c:pt>
                <c:pt idx="92">
                  <c:v>10238.16</c:v>
                </c:pt>
                <c:pt idx="93">
                  <c:v>10239.59</c:v>
                </c:pt>
                <c:pt idx="94">
                  <c:v>10238.969999999999</c:v>
                </c:pt>
                <c:pt idx="95">
                  <c:v>10240.4</c:v>
                </c:pt>
                <c:pt idx="96">
                  <c:v>10237.959999999999</c:v>
                </c:pt>
                <c:pt idx="97">
                  <c:v>10233.44</c:v>
                </c:pt>
                <c:pt idx="98">
                  <c:v>10228.19</c:v>
                </c:pt>
                <c:pt idx="99">
                  <c:v>10230.35</c:v>
                </c:pt>
                <c:pt idx="100">
                  <c:v>10248.049999999999</c:v>
                </c:pt>
                <c:pt idx="101">
                  <c:v>10246.959999999999</c:v>
                </c:pt>
                <c:pt idx="102">
                  <c:v>10264.06</c:v>
                </c:pt>
                <c:pt idx="103">
                  <c:v>10271.35</c:v>
                </c:pt>
                <c:pt idx="104">
                  <c:v>10267.67</c:v>
                </c:pt>
                <c:pt idx="105">
                  <c:v>10273.219999999999</c:v>
                </c:pt>
                <c:pt idx="106">
                  <c:v>10264.5</c:v>
                </c:pt>
                <c:pt idx="107">
                  <c:v>10269.209999999999</c:v>
                </c:pt>
                <c:pt idx="108">
                  <c:v>10262.67</c:v>
                </c:pt>
                <c:pt idx="109">
                  <c:v>10262.41</c:v>
                </c:pt>
                <c:pt idx="110">
                  <c:v>10260.44</c:v>
                </c:pt>
                <c:pt idx="111">
                  <c:v>10251.780000000001</c:v>
                </c:pt>
                <c:pt idx="112">
                  <c:v>10255.379999999999</c:v>
                </c:pt>
                <c:pt idx="113">
                  <c:v>10259.43</c:v>
                </c:pt>
                <c:pt idx="114">
                  <c:v>10267.120000000001</c:v>
                </c:pt>
                <c:pt idx="115">
                  <c:v>10267.25</c:v>
                </c:pt>
                <c:pt idx="116">
                  <c:v>10264.370000000001</c:v>
                </c:pt>
                <c:pt idx="117">
                  <c:v>10260.290000000001</c:v>
                </c:pt>
                <c:pt idx="118">
                  <c:v>10261.86</c:v>
                </c:pt>
                <c:pt idx="119">
                  <c:v>10266.59</c:v>
                </c:pt>
                <c:pt idx="120">
                  <c:v>10272.959999999999</c:v>
                </c:pt>
                <c:pt idx="121">
                  <c:v>10268.67</c:v>
                </c:pt>
                <c:pt idx="122">
                  <c:v>10285.74</c:v>
                </c:pt>
                <c:pt idx="123">
                  <c:v>10295.31</c:v>
                </c:pt>
                <c:pt idx="124">
                  <c:v>10291.129999999999</c:v>
                </c:pt>
                <c:pt idx="125">
                  <c:v>10292.549999999999</c:v>
                </c:pt>
                <c:pt idx="126">
                  <c:v>10296.799999999999</c:v>
                </c:pt>
                <c:pt idx="127">
                  <c:v>10281.219999999999</c:v>
                </c:pt>
                <c:pt idx="128">
                  <c:v>10277.799999999999</c:v>
                </c:pt>
                <c:pt idx="129">
                  <c:v>10298.969999999999</c:v>
                </c:pt>
                <c:pt idx="130">
                  <c:v>10303.709999999999</c:v>
                </c:pt>
                <c:pt idx="131">
                  <c:v>10309.49</c:v>
                </c:pt>
                <c:pt idx="132">
                  <c:v>10304.06</c:v>
                </c:pt>
                <c:pt idx="133">
                  <c:v>10304.94</c:v>
                </c:pt>
                <c:pt idx="134">
                  <c:v>10313.82</c:v>
                </c:pt>
                <c:pt idx="135">
                  <c:v>10334.27</c:v>
                </c:pt>
                <c:pt idx="136">
                  <c:v>10336.629999999999</c:v>
                </c:pt>
                <c:pt idx="137">
                  <c:v>10338.86</c:v>
                </c:pt>
                <c:pt idx="138">
                  <c:v>10339.43</c:v>
                </c:pt>
                <c:pt idx="139">
                  <c:v>10329.67</c:v>
                </c:pt>
                <c:pt idx="140">
                  <c:v>10324.65</c:v>
                </c:pt>
                <c:pt idx="141">
                  <c:v>10327.16</c:v>
                </c:pt>
                <c:pt idx="142">
                  <c:v>10330.52</c:v>
                </c:pt>
                <c:pt idx="143">
                  <c:v>10331.799999999999</c:v>
                </c:pt>
                <c:pt idx="144">
                  <c:v>10330.68</c:v>
                </c:pt>
                <c:pt idx="145">
                  <c:v>10336.290000000001</c:v>
                </c:pt>
                <c:pt idx="146">
                  <c:v>10333.799999999999</c:v>
                </c:pt>
                <c:pt idx="147">
                  <c:v>10335.5</c:v>
                </c:pt>
                <c:pt idx="148">
                  <c:v>10334.299999999999</c:v>
                </c:pt>
                <c:pt idx="149">
                  <c:v>10350.799999999999</c:v>
                </c:pt>
                <c:pt idx="150">
                  <c:v>10351.09</c:v>
                </c:pt>
                <c:pt idx="151">
                  <c:v>10342.709999999999</c:v>
                </c:pt>
                <c:pt idx="152">
                  <c:v>10365.15</c:v>
                </c:pt>
                <c:pt idx="153">
                  <c:v>10376.08</c:v>
                </c:pt>
                <c:pt idx="154">
                  <c:v>10368.719999999999</c:v>
                </c:pt>
                <c:pt idx="155">
                  <c:v>10372.35</c:v>
                </c:pt>
                <c:pt idx="156">
                  <c:v>10374.25</c:v>
                </c:pt>
                <c:pt idx="157" formatCode="#,##0">
                  <c:v>10373</c:v>
                </c:pt>
                <c:pt idx="158">
                  <c:v>10378.09</c:v>
                </c:pt>
                <c:pt idx="159">
                  <c:v>10389.09</c:v>
                </c:pt>
                <c:pt idx="160">
                  <c:v>10392.030000000001</c:v>
                </c:pt>
                <c:pt idx="161">
                  <c:v>10393.51</c:v>
                </c:pt>
                <c:pt idx="162">
                  <c:v>10397.299999999999</c:v>
                </c:pt>
                <c:pt idx="163">
                  <c:v>10405.02</c:v>
                </c:pt>
                <c:pt idx="164">
                  <c:v>10406.69</c:v>
                </c:pt>
                <c:pt idx="165">
                  <c:v>10410.629999999999</c:v>
                </c:pt>
                <c:pt idx="166">
                  <c:v>10392.19</c:v>
                </c:pt>
                <c:pt idx="167">
                  <c:v>10395.35</c:v>
                </c:pt>
                <c:pt idx="168">
                  <c:v>10389.11</c:v>
                </c:pt>
                <c:pt idx="169">
                  <c:v>10392.040000000001</c:v>
                </c:pt>
                <c:pt idx="170">
                  <c:v>10395.85</c:v>
                </c:pt>
                <c:pt idx="171">
                  <c:v>10415.299999999999</c:v>
                </c:pt>
                <c:pt idx="172">
                  <c:v>10404.25</c:v>
                </c:pt>
                <c:pt idx="173">
                  <c:v>10417.950000000001</c:v>
                </c:pt>
                <c:pt idx="174">
                  <c:v>10411.879999999999</c:v>
                </c:pt>
                <c:pt idx="175">
                  <c:v>10437.39</c:v>
                </c:pt>
                <c:pt idx="176">
                  <c:v>10444.780000000001</c:v>
                </c:pt>
                <c:pt idx="177">
                  <c:v>10438.11</c:v>
                </c:pt>
                <c:pt idx="178">
                  <c:v>10448.64</c:v>
                </c:pt>
                <c:pt idx="179">
                  <c:v>10440.4</c:v>
                </c:pt>
                <c:pt idx="180">
                  <c:v>10451.469999999999</c:v>
                </c:pt>
                <c:pt idx="181">
                  <c:v>10446.77</c:v>
                </c:pt>
                <c:pt idx="182">
                  <c:v>10451.52</c:v>
                </c:pt>
                <c:pt idx="183">
                  <c:v>10441.85</c:v>
                </c:pt>
                <c:pt idx="184">
                  <c:v>10464.370000000001</c:v>
                </c:pt>
                <c:pt idx="185">
                  <c:v>10456.43</c:v>
                </c:pt>
                <c:pt idx="186">
                  <c:v>10458.58</c:v>
                </c:pt>
                <c:pt idx="187">
                  <c:v>10467.31</c:v>
                </c:pt>
                <c:pt idx="188">
                  <c:v>10470.19</c:v>
                </c:pt>
                <c:pt idx="189">
                  <c:v>10470.209999999999</c:v>
                </c:pt>
                <c:pt idx="190">
                  <c:v>10473.709999999999</c:v>
                </c:pt>
                <c:pt idx="191">
                  <c:v>10483.64</c:v>
                </c:pt>
                <c:pt idx="192">
                  <c:v>10485.17</c:v>
                </c:pt>
                <c:pt idx="193">
                  <c:v>10482.040000000001</c:v>
                </c:pt>
                <c:pt idx="194">
                  <c:v>10486.03</c:v>
                </c:pt>
                <c:pt idx="195">
                  <c:v>10498.95</c:v>
                </c:pt>
                <c:pt idx="196">
                  <c:v>10497.43</c:v>
                </c:pt>
                <c:pt idx="197">
                  <c:v>10500.36</c:v>
                </c:pt>
                <c:pt idx="198">
                  <c:v>10506.95</c:v>
                </c:pt>
                <c:pt idx="199">
                  <c:v>10520.46</c:v>
                </c:pt>
                <c:pt idx="200">
                  <c:v>10508.74</c:v>
                </c:pt>
                <c:pt idx="201">
                  <c:v>10527.5</c:v>
                </c:pt>
                <c:pt idx="202">
                  <c:v>10525.39</c:v>
                </c:pt>
                <c:pt idx="203">
                  <c:v>10525.86</c:v>
                </c:pt>
                <c:pt idx="204">
                  <c:v>10538.57</c:v>
                </c:pt>
                <c:pt idx="205">
                  <c:v>10541.29</c:v>
                </c:pt>
                <c:pt idx="206">
                  <c:v>10540.13</c:v>
                </c:pt>
                <c:pt idx="207">
                  <c:v>10545.85</c:v>
                </c:pt>
                <c:pt idx="208">
                  <c:v>10558.71</c:v>
                </c:pt>
                <c:pt idx="209">
                  <c:v>10551.45</c:v>
                </c:pt>
                <c:pt idx="210">
                  <c:v>10561.92</c:v>
                </c:pt>
                <c:pt idx="211">
                  <c:v>10561.97</c:v>
                </c:pt>
                <c:pt idx="212">
                  <c:v>10564.77</c:v>
                </c:pt>
                <c:pt idx="213">
                  <c:v>10558.83</c:v>
                </c:pt>
                <c:pt idx="214">
                  <c:v>10560.28</c:v>
                </c:pt>
                <c:pt idx="215">
                  <c:v>10556.7</c:v>
                </c:pt>
                <c:pt idx="216">
                  <c:v>10562.16</c:v>
                </c:pt>
                <c:pt idx="217">
                  <c:v>10571.83</c:v>
                </c:pt>
                <c:pt idx="218">
                  <c:v>10571.59</c:v>
                </c:pt>
                <c:pt idx="219">
                  <c:v>10572.59</c:v>
                </c:pt>
                <c:pt idx="220">
                  <c:v>10574.31</c:v>
                </c:pt>
                <c:pt idx="221">
                  <c:v>10577.23</c:v>
                </c:pt>
                <c:pt idx="222">
                  <c:v>10581.69</c:v>
                </c:pt>
                <c:pt idx="223">
                  <c:v>10570.39</c:v>
                </c:pt>
                <c:pt idx="224">
                  <c:v>10581.82</c:v>
                </c:pt>
                <c:pt idx="225">
                  <c:v>10584.39</c:v>
                </c:pt>
                <c:pt idx="226">
                  <c:v>10583.79</c:v>
                </c:pt>
                <c:pt idx="227">
                  <c:v>10584.31</c:v>
                </c:pt>
                <c:pt idx="228">
                  <c:v>10584.31</c:v>
                </c:pt>
                <c:pt idx="229">
                  <c:v>10584.79</c:v>
                </c:pt>
                <c:pt idx="230">
                  <c:v>10581.83</c:v>
                </c:pt>
                <c:pt idx="231">
                  <c:v>10590.39</c:v>
                </c:pt>
                <c:pt idx="232">
                  <c:v>10591.24</c:v>
                </c:pt>
                <c:pt idx="233">
                  <c:v>10594.65</c:v>
                </c:pt>
                <c:pt idx="234">
                  <c:v>10606.5</c:v>
                </c:pt>
                <c:pt idx="235">
                  <c:v>10606.03</c:v>
                </c:pt>
                <c:pt idx="236">
                  <c:v>10603.13</c:v>
                </c:pt>
                <c:pt idx="237">
                  <c:v>10602.62</c:v>
                </c:pt>
                <c:pt idx="238">
                  <c:v>10614.77</c:v>
                </c:pt>
                <c:pt idx="239">
                  <c:v>10618.6</c:v>
                </c:pt>
                <c:pt idx="240">
                  <c:v>10617.75</c:v>
                </c:pt>
                <c:pt idx="241">
                  <c:v>10627.88</c:v>
                </c:pt>
                <c:pt idx="242">
                  <c:v>10627.61</c:v>
                </c:pt>
                <c:pt idx="243">
                  <c:v>10630.43</c:v>
                </c:pt>
                <c:pt idx="244">
                  <c:v>10622.25</c:v>
                </c:pt>
                <c:pt idx="245">
                  <c:v>10637.63</c:v>
                </c:pt>
                <c:pt idx="246">
                  <c:v>10631.93</c:v>
                </c:pt>
                <c:pt idx="247">
                  <c:v>10642.75</c:v>
                </c:pt>
                <c:pt idx="248">
                  <c:v>10680.33</c:v>
                </c:pt>
                <c:pt idx="249">
                  <c:v>10674.23</c:v>
                </c:pt>
                <c:pt idx="250">
                  <c:v>10703.37</c:v>
                </c:pt>
                <c:pt idx="251">
                  <c:v>10700.31</c:v>
                </c:pt>
                <c:pt idx="252">
                  <c:v>10703.4</c:v>
                </c:pt>
                <c:pt idx="253">
                  <c:v>10697.48</c:v>
                </c:pt>
                <c:pt idx="254">
                  <c:v>10682.7</c:v>
                </c:pt>
                <c:pt idx="255">
                  <c:v>10687.51</c:v>
                </c:pt>
                <c:pt idx="256">
                  <c:v>10696.2</c:v>
                </c:pt>
                <c:pt idx="257">
                  <c:v>10677.76</c:v>
                </c:pt>
                <c:pt idx="258">
                  <c:v>10698.82</c:v>
                </c:pt>
                <c:pt idx="259">
                  <c:v>10698.29</c:v>
                </c:pt>
                <c:pt idx="260">
                  <c:v>10700.96</c:v>
                </c:pt>
                <c:pt idx="261">
                  <c:v>10699.29</c:v>
                </c:pt>
                <c:pt idx="262">
                  <c:v>10707.46</c:v>
                </c:pt>
                <c:pt idx="263">
                  <c:v>10705.16</c:v>
                </c:pt>
                <c:pt idx="264">
                  <c:v>10721.23</c:v>
                </c:pt>
                <c:pt idx="265">
                  <c:v>10734.65</c:v>
                </c:pt>
                <c:pt idx="266">
                  <c:v>10725.35</c:v>
                </c:pt>
                <c:pt idx="267">
                  <c:v>10727.29</c:v>
                </c:pt>
                <c:pt idx="268">
                  <c:v>10725.14</c:v>
                </c:pt>
                <c:pt idx="269">
                  <c:v>10738.98</c:v>
                </c:pt>
                <c:pt idx="270">
                  <c:v>10724.9</c:v>
                </c:pt>
                <c:pt idx="271">
                  <c:v>10716.63</c:v>
                </c:pt>
                <c:pt idx="272">
                  <c:v>10728.92</c:v>
                </c:pt>
                <c:pt idx="273">
                  <c:v>10726.32</c:v>
                </c:pt>
                <c:pt idx="274">
                  <c:v>10730.22</c:v>
                </c:pt>
                <c:pt idx="275">
                  <c:v>10722.4</c:v>
                </c:pt>
                <c:pt idx="276">
                  <c:v>10726.15</c:v>
                </c:pt>
                <c:pt idx="277">
                  <c:v>10732.57</c:v>
                </c:pt>
              </c:numCache>
            </c:numRef>
          </c:val>
          <c:smooth val="0"/>
          <c:extLst>
            <c:ext xmlns:c16="http://schemas.microsoft.com/office/drawing/2014/chart" uri="{C3380CC4-5D6E-409C-BE32-E72D297353CC}">
              <c16:uniqueId val="{00000000-4454-47E2-95AF-99B045A9DA8B}"/>
            </c:ext>
          </c:extLst>
        </c:ser>
        <c:ser>
          <c:idx val="0"/>
          <c:order val="1"/>
          <c:tx>
            <c:strRef>
              <c:f>NAV!$G$2</c:f>
              <c:strCache>
                <c:ptCount val="1"/>
                <c:pt idx="0">
                  <c:v> NAV/1CCQ </c:v>
                </c:pt>
              </c:strCache>
            </c:strRef>
          </c:tx>
          <c:spPr>
            <a:ln w="28575" cap="rnd">
              <a:solidFill>
                <a:schemeClr val="accent6"/>
              </a:solidFill>
              <a:round/>
            </a:ln>
            <a:effectLst/>
          </c:spPr>
          <c:marker>
            <c:symbol val="none"/>
          </c:marker>
          <c:cat>
            <c:numRef>
              <c:f>NAV!$A$3:$A$1073</c:f>
              <c:numCache>
                <c:formatCode>m/d/yyyy</c:formatCode>
                <c:ptCount val="753"/>
                <c:pt idx="0">
                  <c:v>45376</c:v>
                </c:pt>
                <c:pt idx="1">
                  <c:v>45852</c:v>
                </c:pt>
                <c:pt idx="2">
                  <c:v>45853</c:v>
                </c:pt>
                <c:pt idx="3">
                  <c:v>45854</c:v>
                </c:pt>
                <c:pt idx="4">
                  <c:v>45855</c:v>
                </c:pt>
                <c:pt idx="5">
                  <c:v>45856</c:v>
                </c:pt>
                <c:pt idx="6">
                  <c:v>45859</c:v>
                </c:pt>
                <c:pt idx="7">
                  <c:v>45860</c:v>
                </c:pt>
                <c:pt idx="8">
                  <c:v>45861</c:v>
                </c:pt>
                <c:pt idx="9">
                  <c:v>45862</c:v>
                </c:pt>
                <c:pt idx="10">
                  <c:v>45863</c:v>
                </c:pt>
                <c:pt idx="11">
                  <c:v>45866</c:v>
                </c:pt>
                <c:pt idx="12">
                  <c:v>45867</c:v>
                </c:pt>
                <c:pt idx="13">
                  <c:v>45868</c:v>
                </c:pt>
                <c:pt idx="14">
                  <c:v>45869</c:v>
                </c:pt>
                <c:pt idx="15">
                  <c:v>45870</c:v>
                </c:pt>
                <c:pt idx="16">
                  <c:v>45873</c:v>
                </c:pt>
                <c:pt idx="17">
                  <c:v>45874</c:v>
                </c:pt>
                <c:pt idx="18">
                  <c:v>45875</c:v>
                </c:pt>
                <c:pt idx="19">
                  <c:v>45876</c:v>
                </c:pt>
                <c:pt idx="20">
                  <c:v>45877</c:v>
                </c:pt>
                <c:pt idx="21">
                  <c:v>45880</c:v>
                </c:pt>
                <c:pt idx="22">
                  <c:v>45881</c:v>
                </c:pt>
                <c:pt idx="23">
                  <c:v>45882</c:v>
                </c:pt>
                <c:pt idx="24">
                  <c:v>45883</c:v>
                </c:pt>
                <c:pt idx="25">
                  <c:v>45884</c:v>
                </c:pt>
                <c:pt idx="26">
                  <c:v>45887</c:v>
                </c:pt>
                <c:pt idx="27">
                  <c:v>45888</c:v>
                </c:pt>
                <c:pt idx="28">
                  <c:v>45889</c:v>
                </c:pt>
                <c:pt idx="29">
                  <c:v>45890</c:v>
                </c:pt>
                <c:pt idx="30">
                  <c:v>45891</c:v>
                </c:pt>
                <c:pt idx="31">
                  <c:v>45894</c:v>
                </c:pt>
                <c:pt idx="32">
                  <c:v>45895</c:v>
                </c:pt>
                <c:pt idx="33">
                  <c:v>45896</c:v>
                </c:pt>
                <c:pt idx="34">
                  <c:v>45897</c:v>
                </c:pt>
                <c:pt idx="35">
                  <c:v>45898</c:v>
                </c:pt>
                <c:pt idx="36">
                  <c:v>45900</c:v>
                </c:pt>
                <c:pt idx="37">
                  <c:v>45903</c:v>
                </c:pt>
                <c:pt idx="38">
                  <c:v>45904</c:v>
                </c:pt>
                <c:pt idx="39">
                  <c:v>45905</c:v>
                </c:pt>
                <c:pt idx="40">
                  <c:v>45908</c:v>
                </c:pt>
                <c:pt idx="41">
                  <c:v>45909</c:v>
                </c:pt>
                <c:pt idx="42">
                  <c:v>45910</c:v>
                </c:pt>
                <c:pt idx="43">
                  <c:v>45911</c:v>
                </c:pt>
                <c:pt idx="44">
                  <c:v>45912</c:v>
                </c:pt>
                <c:pt idx="45">
                  <c:v>45915</c:v>
                </c:pt>
                <c:pt idx="46">
                  <c:v>45916</c:v>
                </c:pt>
                <c:pt idx="47">
                  <c:v>45917</c:v>
                </c:pt>
                <c:pt idx="48">
                  <c:v>45918</c:v>
                </c:pt>
                <c:pt idx="49">
                  <c:v>45919</c:v>
                </c:pt>
                <c:pt idx="50">
                  <c:v>45922</c:v>
                </c:pt>
                <c:pt idx="51">
                  <c:v>45923</c:v>
                </c:pt>
                <c:pt idx="52">
                  <c:v>45924</c:v>
                </c:pt>
                <c:pt idx="53">
                  <c:v>45925</c:v>
                </c:pt>
                <c:pt idx="54">
                  <c:v>45926</c:v>
                </c:pt>
                <c:pt idx="55">
                  <c:v>45929</c:v>
                </c:pt>
                <c:pt idx="56">
                  <c:v>45930</c:v>
                </c:pt>
                <c:pt idx="57">
                  <c:v>45931</c:v>
                </c:pt>
                <c:pt idx="58">
                  <c:v>45932</c:v>
                </c:pt>
                <c:pt idx="59">
                  <c:v>45933</c:v>
                </c:pt>
                <c:pt idx="60">
                  <c:v>45936</c:v>
                </c:pt>
                <c:pt idx="61">
                  <c:v>45937</c:v>
                </c:pt>
                <c:pt idx="62">
                  <c:v>45938</c:v>
                </c:pt>
                <c:pt idx="63">
                  <c:v>45939</c:v>
                </c:pt>
                <c:pt idx="64">
                  <c:v>45940</c:v>
                </c:pt>
                <c:pt idx="65">
                  <c:v>45943</c:v>
                </c:pt>
                <c:pt idx="66">
                  <c:v>45944</c:v>
                </c:pt>
                <c:pt idx="67">
                  <c:v>45945</c:v>
                </c:pt>
                <c:pt idx="68">
                  <c:v>45946</c:v>
                </c:pt>
                <c:pt idx="69">
                  <c:v>45947</c:v>
                </c:pt>
                <c:pt idx="70">
                  <c:v>45950</c:v>
                </c:pt>
                <c:pt idx="71">
                  <c:v>45951</c:v>
                </c:pt>
                <c:pt idx="72">
                  <c:v>45952</c:v>
                </c:pt>
                <c:pt idx="73">
                  <c:v>45953</c:v>
                </c:pt>
                <c:pt idx="74">
                  <c:v>45954</c:v>
                </c:pt>
                <c:pt idx="75">
                  <c:v>45957</c:v>
                </c:pt>
                <c:pt idx="76">
                  <c:v>45958</c:v>
                </c:pt>
                <c:pt idx="77">
                  <c:v>45959</c:v>
                </c:pt>
                <c:pt idx="78">
                  <c:v>45960</c:v>
                </c:pt>
                <c:pt idx="79">
                  <c:v>45961</c:v>
                </c:pt>
                <c:pt idx="80">
                  <c:v>45962</c:v>
                </c:pt>
                <c:pt idx="81">
                  <c:v>45964</c:v>
                </c:pt>
                <c:pt idx="82">
                  <c:v>45965</c:v>
                </c:pt>
                <c:pt idx="83">
                  <c:v>45966</c:v>
                </c:pt>
                <c:pt idx="84">
                  <c:v>45967</c:v>
                </c:pt>
                <c:pt idx="85">
                  <c:v>45968</c:v>
                </c:pt>
                <c:pt idx="86">
                  <c:v>45971</c:v>
                </c:pt>
                <c:pt idx="87">
                  <c:v>45972</c:v>
                </c:pt>
                <c:pt idx="88">
                  <c:v>45973</c:v>
                </c:pt>
                <c:pt idx="89">
                  <c:v>45974</c:v>
                </c:pt>
                <c:pt idx="90">
                  <c:v>45975</c:v>
                </c:pt>
                <c:pt idx="91">
                  <c:v>45978</c:v>
                </c:pt>
                <c:pt idx="92">
                  <c:v>45979</c:v>
                </c:pt>
                <c:pt idx="93">
                  <c:v>45980</c:v>
                </c:pt>
                <c:pt idx="94">
                  <c:v>45981</c:v>
                </c:pt>
                <c:pt idx="95">
                  <c:v>45982</c:v>
                </c:pt>
                <c:pt idx="96">
                  <c:v>45985</c:v>
                </c:pt>
                <c:pt idx="97">
                  <c:v>45986</c:v>
                </c:pt>
                <c:pt idx="98">
                  <c:v>45987</c:v>
                </c:pt>
                <c:pt idx="99">
                  <c:v>45988</c:v>
                </c:pt>
                <c:pt idx="100">
                  <c:v>45989</c:v>
                </c:pt>
                <c:pt idx="101">
                  <c:v>45992</c:v>
                </c:pt>
                <c:pt idx="102">
                  <c:v>45993</c:v>
                </c:pt>
                <c:pt idx="103">
                  <c:v>45994</c:v>
                </c:pt>
                <c:pt idx="104">
                  <c:v>45995</c:v>
                </c:pt>
                <c:pt idx="105">
                  <c:v>45996</c:v>
                </c:pt>
                <c:pt idx="106">
                  <c:v>45999</c:v>
                </c:pt>
                <c:pt idx="107">
                  <c:v>46000</c:v>
                </c:pt>
                <c:pt idx="108">
                  <c:v>46001</c:v>
                </c:pt>
                <c:pt idx="109">
                  <c:v>46002</c:v>
                </c:pt>
                <c:pt idx="110">
                  <c:v>46003</c:v>
                </c:pt>
                <c:pt idx="111">
                  <c:v>46006</c:v>
                </c:pt>
                <c:pt idx="112">
                  <c:v>46007</c:v>
                </c:pt>
                <c:pt idx="113">
                  <c:v>46008</c:v>
                </c:pt>
                <c:pt idx="114">
                  <c:v>46009</c:v>
                </c:pt>
                <c:pt idx="115">
                  <c:v>46010</c:v>
                </c:pt>
                <c:pt idx="116">
                  <c:v>46013</c:v>
                </c:pt>
                <c:pt idx="117">
                  <c:v>46014</c:v>
                </c:pt>
                <c:pt idx="118">
                  <c:v>46015</c:v>
                </c:pt>
                <c:pt idx="119">
                  <c:v>46016</c:v>
                </c:pt>
                <c:pt idx="120">
                  <c:v>46017</c:v>
                </c:pt>
                <c:pt idx="121">
                  <c:v>46020</c:v>
                </c:pt>
                <c:pt idx="122">
                  <c:v>46021</c:v>
                </c:pt>
                <c:pt idx="123">
                  <c:v>46022</c:v>
                </c:pt>
                <c:pt idx="124">
                  <c:v>46023</c:v>
                </c:pt>
                <c:pt idx="125">
                  <c:v>46024</c:v>
                </c:pt>
                <c:pt idx="126">
                  <c:v>46027</c:v>
                </c:pt>
                <c:pt idx="127">
                  <c:v>46028</c:v>
                </c:pt>
                <c:pt idx="128">
                  <c:v>46029</c:v>
                </c:pt>
                <c:pt idx="129">
                  <c:v>46030</c:v>
                </c:pt>
                <c:pt idx="130">
                  <c:v>46031</c:v>
                </c:pt>
                <c:pt idx="131">
                  <c:v>46034</c:v>
                </c:pt>
                <c:pt idx="132">
                  <c:v>46035</c:v>
                </c:pt>
                <c:pt idx="133">
                  <c:v>46036</c:v>
                </c:pt>
                <c:pt idx="134">
                  <c:v>46037</c:v>
                </c:pt>
                <c:pt idx="135">
                  <c:v>46038</c:v>
                </c:pt>
                <c:pt idx="136">
                  <c:v>46041</c:v>
                </c:pt>
                <c:pt idx="137">
                  <c:v>46042</c:v>
                </c:pt>
                <c:pt idx="138">
                  <c:v>46043</c:v>
                </c:pt>
                <c:pt idx="139">
                  <c:v>46044</c:v>
                </c:pt>
                <c:pt idx="140">
                  <c:v>46045</c:v>
                </c:pt>
                <c:pt idx="141">
                  <c:v>46048</c:v>
                </c:pt>
                <c:pt idx="142">
                  <c:v>46049</c:v>
                </c:pt>
                <c:pt idx="143">
                  <c:v>46050</c:v>
                </c:pt>
                <c:pt idx="144">
                  <c:v>46051</c:v>
                </c:pt>
                <c:pt idx="145">
                  <c:v>46052</c:v>
                </c:pt>
                <c:pt idx="146">
                  <c:v>46053</c:v>
                </c:pt>
                <c:pt idx="147">
                  <c:v>46055</c:v>
                </c:pt>
                <c:pt idx="148">
                  <c:v>46056</c:v>
                </c:pt>
                <c:pt idx="149">
                  <c:v>46057</c:v>
                </c:pt>
                <c:pt idx="150">
                  <c:v>46058</c:v>
                </c:pt>
                <c:pt idx="151">
                  <c:v>46059</c:v>
                </c:pt>
                <c:pt idx="152">
                  <c:v>46062</c:v>
                </c:pt>
                <c:pt idx="153">
                  <c:v>46063</c:v>
                </c:pt>
                <c:pt idx="154">
                  <c:v>46064</c:v>
                </c:pt>
                <c:pt idx="155">
                  <c:v>46065</c:v>
                </c:pt>
                <c:pt idx="156">
                  <c:v>46066</c:v>
                </c:pt>
                <c:pt idx="157">
                  <c:v>46073</c:v>
                </c:pt>
                <c:pt idx="158">
                  <c:v>46076</c:v>
                </c:pt>
                <c:pt idx="159">
                  <c:v>46077</c:v>
                </c:pt>
                <c:pt idx="160">
                  <c:v>46078</c:v>
                </c:pt>
                <c:pt idx="161">
                  <c:v>46079</c:v>
                </c:pt>
                <c:pt idx="162">
                  <c:v>46080</c:v>
                </c:pt>
                <c:pt idx="163">
                  <c:v>46081</c:v>
                </c:pt>
                <c:pt idx="164">
                  <c:v>46083</c:v>
                </c:pt>
                <c:pt idx="165">
                  <c:v>46084</c:v>
                </c:pt>
                <c:pt idx="166">
                  <c:v>46085</c:v>
                </c:pt>
                <c:pt idx="167">
                  <c:v>46086</c:v>
                </c:pt>
                <c:pt idx="168">
                  <c:v>46087</c:v>
                </c:pt>
                <c:pt idx="169">
                  <c:v>46090</c:v>
                </c:pt>
                <c:pt idx="170">
                  <c:v>46091</c:v>
                </c:pt>
                <c:pt idx="171">
                  <c:v>46092</c:v>
                </c:pt>
                <c:pt idx="172">
                  <c:v>46093</c:v>
                </c:pt>
                <c:pt idx="173">
                  <c:v>46094</c:v>
                </c:pt>
                <c:pt idx="174">
                  <c:v>46097</c:v>
                </c:pt>
                <c:pt idx="175">
                  <c:v>46098</c:v>
                </c:pt>
                <c:pt idx="176">
                  <c:v>46099</c:v>
                </c:pt>
                <c:pt idx="177">
                  <c:v>46100</c:v>
                </c:pt>
                <c:pt idx="178">
                  <c:v>46101</c:v>
                </c:pt>
                <c:pt idx="179">
                  <c:v>46104</c:v>
                </c:pt>
                <c:pt idx="180">
                  <c:v>46105</c:v>
                </c:pt>
                <c:pt idx="181">
                  <c:v>46106</c:v>
                </c:pt>
                <c:pt idx="182">
                  <c:v>46107</c:v>
                </c:pt>
                <c:pt idx="183">
                  <c:v>46108</c:v>
                </c:pt>
                <c:pt idx="184">
                  <c:v>46111</c:v>
                </c:pt>
                <c:pt idx="185">
                  <c:v>46112</c:v>
                </c:pt>
                <c:pt idx="186">
                  <c:v>46113</c:v>
                </c:pt>
                <c:pt idx="187">
                  <c:v>46114</c:v>
                </c:pt>
                <c:pt idx="188">
                  <c:v>46115</c:v>
                </c:pt>
                <c:pt idx="189">
                  <c:v>46118</c:v>
                </c:pt>
                <c:pt idx="190">
                  <c:v>46119</c:v>
                </c:pt>
                <c:pt idx="191">
                  <c:v>46120</c:v>
                </c:pt>
                <c:pt idx="192">
                  <c:v>46121</c:v>
                </c:pt>
                <c:pt idx="193">
                  <c:v>46122</c:v>
                </c:pt>
                <c:pt idx="194">
                  <c:v>46125</c:v>
                </c:pt>
                <c:pt idx="195">
                  <c:v>46126</c:v>
                </c:pt>
                <c:pt idx="196">
                  <c:v>46127</c:v>
                </c:pt>
                <c:pt idx="197">
                  <c:v>46128</c:v>
                </c:pt>
                <c:pt idx="198">
                  <c:v>46129</c:v>
                </c:pt>
                <c:pt idx="199">
                  <c:v>46132</c:v>
                </c:pt>
                <c:pt idx="200">
                  <c:v>46133</c:v>
                </c:pt>
                <c:pt idx="201">
                  <c:v>46134</c:v>
                </c:pt>
                <c:pt idx="202">
                  <c:v>46135</c:v>
                </c:pt>
                <c:pt idx="203">
                  <c:v>46136</c:v>
                </c:pt>
                <c:pt idx="204">
                  <c:v>46140</c:v>
                </c:pt>
                <c:pt idx="205">
                  <c:v>46141</c:v>
                </c:pt>
                <c:pt idx="206">
                  <c:v>46142</c:v>
                </c:pt>
                <c:pt idx="207">
                  <c:v>46146</c:v>
                </c:pt>
                <c:pt idx="208">
                  <c:v>46147</c:v>
                </c:pt>
                <c:pt idx="209">
                  <c:v>46148</c:v>
                </c:pt>
                <c:pt idx="210">
                  <c:v>46149</c:v>
                </c:pt>
                <c:pt idx="211">
                  <c:v>46150</c:v>
                </c:pt>
                <c:pt idx="212">
                  <c:v>46153</c:v>
                </c:pt>
                <c:pt idx="213">
                  <c:v>46154</c:v>
                </c:pt>
                <c:pt idx="214">
                  <c:v>46155</c:v>
                </c:pt>
                <c:pt idx="215">
                  <c:v>46156</c:v>
                </c:pt>
                <c:pt idx="216">
                  <c:v>46157</c:v>
                </c:pt>
                <c:pt idx="217">
                  <c:v>46160</c:v>
                </c:pt>
                <c:pt idx="218">
                  <c:v>46161</c:v>
                </c:pt>
                <c:pt idx="219">
                  <c:v>46162</c:v>
                </c:pt>
                <c:pt idx="220">
                  <c:v>46163</c:v>
                </c:pt>
                <c:pt idx="221">
                  <c:v>46164</c:v>
                </c:pt>
                <c:pt idx="222">
                  <c:v>46167</c:v>
                </c:pt>
                <c:pt idx="223">
                  <c:v>46168</c:v>
                </c:pt>
                <c:pt idx="224">
                  <c:v>46169</c:v>
                </c:pt>
                <c:pt idx="225">
                  <c:v>46170</c:v>
                </c:pt>
                <c:pt idx="226">
                  <c:v>46171</c:v>
                </c:pt>
                <c:pt idx="227">
                  <c:v>46173</c:v>
                </c:pt>
                <c:pt idx="228">
                  <c:v>46174</c:v>
                </c:pt>
                <c:pt idx="229">
                  <c:v>46175</c:v>
                </c:pt>
                <c:pt idx="230">
                  <c:v>46176</c:v>
                </c:pt>
                <c:pt idx="231">
                  <c:v>46177</c:v>
                </c:pt>
                <c:pt idx="232">
                  <c:v>46178</c:v>
                </c:pt>
                <c:pt idx="233">
                  <c:v>46181</c:v>
                </c:pt>
                <c:pt idx="234">
                  <c:v>46182</c:v>
                </c:pt>
                <c:pt idx="235">
                  <c:v>46183</c:v>
                </c:pt>
                <c:pt idx="236">
                  <c:v>46184</c:v>
                </c:pt>
                <c:pt idx="237">
                  <c:v>46185</c:v>
                </c:pt>
                <c:pt idx="238">
                  <c:v>46188</c:v>
                </c:pt>
                <c:pt idx="239">
                  <c:v>46189</c:v>
                </c:pt>
                <c:pt idx="240">
                  <c:v>46190</c:v>
                </c:pt>
                <c:pt idx="241">
                  <c:v>46191</c:v>
                </c:pt>
                <c:pt idx="242">
                  <c:v>46192</c:v>
                </c:pt>
                <c:pt idx="243">
                  <c:v>46195</c:v>
                </c:pt>
                <c:pt idx="244">
                  <c:v>46196</c:v>
                </c:pt>
                <c:pt idx="245">
                  <c:v>46197</c:v>
                </c:pt>
                <c:pt idx="246">
                  <c:v>46198</c:v>
                </c:pt>
                <c:pt idx="247">
                  <c:v>46199</c:v>
                </c:pt>
                <c:pt idx="248">
                  <c:v>46202</c:v>
                </c:pt>
                <c:pt idx="249">
                  <c:v>46203</c:v>
                </c:pt>
                <c:pt idx="250">
                  <c:v>46204</c:v>
                </c:pt>
                <c:pt idx="251">
                  <c:v>46205</c:v>
                </c:pt>
                <c:pt idx="252">
                  <c:v>46206</c:v>
                </c:pt>
                <c:pt idx="253">
                  <c:v>46209</c:v>
                </c:pt>
                <c:pt idx="254">
                  <c:v>46210</c:v>
                </c:pt>
                <c:pt idx="255">
                  <c:v>46211</c:v>
                </c:pt>
                <c:pt idx="256">
                  <c:v>46212</c:v>
                </c:pt>
                <c:pt idx="257">
                  <c:v>46213</c:v>
                </c:pt>
                <c:pt idx="258">
                  <c:v>46216</c:v>
                </c:pt>
                <c:pt idx="259">
                  <c:v>46217</c:v>
                </c:pt>
                <c:pt idx="260">
                  <c:v>46218</c:v>
                </c:pt>
                <c:pt idx="261">
                  <c:v>46219</c:v>
                </c:pt>
                <c:pt idx="262">
                  <c:v>46220</c:v>
                </c:pt>
                <c:pt idx="263">
                  <c:v>46223</c:v>
                </c:pt>
                <c:pt idx="264">
                  <c:v>46224</c:v>
                </c:pt>
                <c:pt idx="265">
                  <c:v>46225</c:v>
                </c:pt>
                <c:pt idx="266">
                  <c:v>46226</c:v>
                </c:pt>
                <c:pt idx="267">
                  <c:v>46227</c:v>
                </c:pt>
                <c:pt idx="268">
                  <c:v>46230</c:v>
                </c:pt>
                <c:pt idx="269">
                  <c:v>46231</c:v>
                </c:pt>
                <c:pt idx="270">
                  <c:v>46232</c:v>
                </c:pt>
                <c:pt idx="271">
                  <c:v>46233</c:v>
                </c:pt>
                <c:pt idx="272">
                  <c:v>46234</c:v>
                </c:pt>
                <c:pt idx="273">
                  <c:v>46235</c:v>
                </c:pt>
                <c:pt idx="274">
                  <c:v>46237</c:v>
                </c:pt>
                <c:pt idx="275">
                  <c:v>46238</c:v>
                </c:pt>
                <c:pt idx="276">
                  <c:v>46239</c:v>
                </c:pt>
                <c:pt idx="277">
                  <c:v>46240</c:v>
                </c:pt>
              </c:numCache>
            </c:numRef>
          </c:cat>
          <c:val>
            <c:numRef>
              <c:f>NAV!$G$3:$G$1073</c:f>
              <c:numCache>
                <c:formatCode>#,##0.00</c:formatCode>
                <c:ptCount val="753"/>
                <c:pt idx="0">
                  <c:v>10000</c:v>
                </c:pt>
                <c:pt idx="1">
                  <c:v>9987.31</c:v>
                </c:pt>
                <c:pt idx="2">
                  <c:v>9987.4500000000007</c:v>
                </c:pt>
                <c:pt idx="3">
                  <c:v>9985.24</c:v>
                </c:pt>
                <c:pt idx="4">
                  <c:v>9987.31</c:v>
                </c:pt>
                <c:pt idx="5">
                  <c:v>9987.73</c:v>
                </c:pt>
                <c:pt idx="6">
                  <c:v>9983.35</c:v>
                </c:pt>
                <c:pt idx="7">
                  <c:v>9982.44</c:v>
                </c:pt>
                <c:pt idx="8">
                  <c:v>10038.27</c:v>
                </c:pt>
                <c:pt idx="9">
                  <c:v>10033.94</c:v>
                </c:pt>
                <c:pt idx="10">
                  <c:v>10035.870000000001</c:v>
                </c:pt>
                <c:pt idx="11">
                  <c:v>10038.67</c:v>
                </c:pt>
                <c:pt idx="12">
                  <c:v>10041.299999999999</c:v>
                </c:pt>
                <c:pt idx="13">
                  <c:v>10031.81</c:v>
                </c:pt>
                <c:pt idx="14">
                  <c:v>10036.459999999999</c:v>
                </c:pt>
                <c:pt idx="15">
                  <c:v>10035.41</c:v>
                </c:pt>
                <c:pt idx="16">
                  <c:v>10034.799999999999</c:v>
                </c:pt>
                <c:pt idx="17">
                  <c:v>10040.43</c:v>
                </c:pt>
                <c:pt idx="18">
                  <c:v>10046.370000000001</c:v>
                </c:pt>
                <c:pt idx="19">
                  <c:v>10052.16</c:v>
                </c:pt>
                <c:pt idx="20">
                  <c:v>10053.94</c:v>
                </c:pt>
                <c:pt idx="21">
                  <c:v>10054.11</c:v>
                </c:pt>
                <c:pt idx="22">
                  <c:v>10054.91</c:v>
                </c:pt>
                <c:pt idx="23">
                  <c:v>10058.1</c:v>
                </c:pt>
                <c:pt idx="24">
                  <c:v>10061.58</c:v>
                </c:pt>
                <c:pt idx="25">
                  <c:v>10071.07</c:v>
                </c:pt>
                <c:pt idx="26">
                  <c:v>10070.379999999999</c:v>
                </c:pt>
                <c:pt idx="27">
                  <c:v>10070.870000000001</c:v>
                </c:pt>
                <c:pt idx="28">
                  <c:v>10075.540000000001</c:v>
                </c:pt>
                <c:pt idx="29">
                  <c:v>10076.1</c:v>
                </c:pt>
                <c:pt idx="30">
                  <c:v>10083.620000000001</c:v>
                </c:pt>
                <c:pt idx="31">
                  <c:v>10080.209999999999</c:v>
                </c:pt>
                <c:pt idx="32">
                  <c:v>10072.26</c:v>
                </c:pt>
                <c:pt idx="33">
                  <c:v>10081.25</c:v>
                </c:pt>
                <c:pt idx="34">
                  <c:v>10086.780000000001</c:v>
                </c:pt>
                <c:pt idx="35">
                  <c:v>10106.84</c:v>
                </c:pt>
                <c:pt idx="36">
                  <c:v>10116.18</c:v>
                </c:pt>
                <c:pt idx="37">
                  <c:v>10117.23</c:v>
                </c:pt>
                <c:pt idx="38">
                  <c:v>10123.379999999999</c:v>
                </c:pt>
                <c:pt idx="39">
                  <c:v>10126.040000000001</c:v>
                </c:pt>
                <c:pt idx="40">
                  <c:v>10112.450000000001</c:v>
                </c:pt>
                <c:pt idx="41">
                  <c:v>10109.14</c:v>
                </c:pt>
                <c:pt idx="42">
                  <c:v>10109.290000000001</c:v>
                </c:pt>
                <c:pt idx="43">
                  <c:v>10113.030000000001</c:v>
                </c:pt>
                <c:pt idx="44">
                  <c:v>10129.17</c:v>
                </c:pt>
                <c:pt idx="45">
                  <c:v>10130.879999999999</c:v>
                </c:pt>
                <c:pt idx="46">
                  <c:v>10133.870000000001</c:v>
                </c:pt>
                <c:pt idx="47">
                  <c:v>10136.219999999999</c:v>
                </c:pt>
                <c:pt idx="48">
                  <c:v>10132.530000000001</c:v>
                </c:pt>
                <c:pt idx="49">
                  <c:v>10130.76</c:v>
                </c:pt>
                <c:pt idx="50">
                  <c:v>10128.6</c:v>
                </c:pt>
                <c:pt idx="51">
                  <c:v>10125.9</c:v>
                </c:pt>
                <c:pt idx="52">
                  <c:v>10129.32</c:v>
                </c:pt>
                <c:pt idx="53">
                  <c:v>10133.44</c:v>
                </c:pt>
                <c:pt idx="54">
                  <c:v>10131.129999999999</c:v>
                </c:pt>
                <c:pt idx="55">
                  <c:v>10131.129999999999</c:v>
                </c:pt>
                <c:pt idx="56">
                  <c:v>10131.52</c:v>
                </c:pt>
                <c:pt idx="57">
                  <c:v>10130.780000000001</c:v>
                </c:pt>
                <c:pt idx="58">
                  <c:v>10130.540000000001</c:v>
                </c:pt>
                <c:pt idx="59">
                  <c:v>10127.01</c:v>
                </c:pt>
                <c:pt idx="60">
                  <c:v>10128.790000000001</c:v>
                </c:pt>
                <c:pt idx="61">
                  <c:v>10132.23</c:v>
                </c:pt>
                <c:pt idx="62">
                  <c:v>10132.879999999999</c:v>
                </c:pt>
                <c:pt idx="63">
                  <c:v>10130.51</c:v>
                </c:pt>
                <c:pt idx="64">
                  <c:v>10132.709999999999</c:v>
                </c:pt>
                <c:pt idx="65">
                  <c:v>10130.780000000001</c:v>
                </c:pt>
                <c:pt idx="66">
                  <c:v>10133.530000000001</c:v>
                </c:pt>
                <c:pt idx="67">
                  <c:v>10131.299999999999</c:v>
                </c:pt>
                <c:pt idx="68">
                  <c:v>10133.94</c:v>
                </c:pt>
                <c:pt idx="69" formatCode="#,##0">
                  <c:v>10139</c:v>
                </c:pt>
                <c:pt idx="70">
                  <c:v>10149.81</c:v>
                </c:pt>
                <c:pt idx="71">
                  <c:v>10163.23</c:v>
                </c:pt>
                <c:pt idx="72">
                  <c:v>10171.11</c:v>
                </c:pt>
                <c:pt idx="73">
                  <c:v>10174.959999999999</c:v>
                </c:pt>
                <c:pt idx="74">
                  <c:v>10192.9</c:v>
                </c:pt>
                <c:pt idx="75">
                  <c:v>10187.56</c:v>
                </c:pt>
                <c:pt idx="76">
                  <c:v>10184.120000000001</c:v>
                </c:pt>
                <c:pt idx="77">
                  <c:v>10180.11</c:v>
                </c:pt>
                <c:pt idx="78">
                  <c:v>10183.33</c:v>
                </c:pt>
                <c:pt idx="79">
                  <c:v>10195.86</c:v>
                </c:pt>
                <c:pt idx="80">
                  <c:v>10195.75</c:v>
                </c:pt>
                <c:pt idx="81">
                  <c:v>10198.15</c:v>
                </c:pt>
                <c:pt idx="82">
                  <c:v>10201.459999999999</c:v>
                </c:pt>
                <c:pt idx="83">
                  <c:v>10191.780000000001</c:v>
                </c:pt>
                <c:pt idx="84">
                  <c:v>10192.61</c:v>
                </c:pt>
                <c:pt idx="85">
                  <c:v>10216.290000000001</c:v>
                </c:pt>
                <c:pt idx="86">
                  <c:v>10213.43</c:v>
                </c:pt>
                <c:pt idx="87">
                  <c:v>10219.39</c:v>
                </c:pt>
                <c:pt idx="88">
                  <c:v>10226.77</c:v>
                </c:pt>
                <c:pt idx="89">
                  <c:v>10223.82</c:v>
                </c:pt>
                <c:pt idx="90">
                  <c:v>10224.870000000001</c:v>
                </c:pt>
                <c:pt idx="91">
                  <c:v>10236.74</c:v>
                </c:pt>
                <c:pt idx="92">
                  <c:v>10238.16</c:v>
                </c:pt>
                <c:pt idx="93">
                  <c:v>10239.59</c:v>
                </c:pt>
                <c:pt idx="94">
                  <c:v>10238.969999999999</c:v>
                </c:pt>
                <c:pt idx="95">
                  <c:v>10240.4</c:v>
                </c:pt>
                <c:pt idx="96">
                  <c:v>10237.959999999999</c:v>
                </c:pt>
                <c:pt idx="97">
                  <c:v>10233.44</c:v>
                </c:pt>
                <c:pt idx="98">
                  <c:v>10228.19</c:v>
                </c:pt>
                <c:pt idx="99">
                  <c:v>10230.35</c:v>
                </c:pt>
                <c:pt idx="100">
                  <c:v>10248.049999999999</c:v>
                </c:pt>
                <c:pt idx="101">
                  <c:v>10246.959999999999</c:v>
                </c:pt>
                <c:pt idx="102">
                  <c:v>10264.06</c:v>
                </c:pt>
                <c:pt idx="103">
                  <c:v>10271.35</c:v>
                </c:pt>
                <c:pt idx="104">
                  <c:v>10267.67</c:v>
                </c:pt>
                <c:pt idx="105">
                  <c:v>10273.219999999999</c:v>
                </c:pt>
                <c:pt idx="106">
                  <c:v>10264.5</c:v>
                </c:pt>
                <c:pt idx="107">
                  <c:v>10269.209999999999</c:v>
                </c:pt>
                <c:pt idx="108">
                  <c:v>10262.67</c:v>
                </c:pt>
                <c:pt idx="109">
                  <c:v>10262.41</c:v>
                </c:pt>
                <c:pt idx="110">
                  <c:v>10260.44</c:v>
                </c:pt>
                <c:pt idx="111">
                  <c:v>10251.780000000001</c:v>
                </c:pt>
                <c:pt idx="112">
                  <c:v>10255.379999999999</c:v>
                </c:pt>
                <c:pt idx="113">
                  <c:v>10259.43</c:v>
                </c:pt>
                <c:pt idx="114">
                  <c:v>10267.120000000001</c:v>
                </c:pt>
                <c:pt idx="115">
                  <c:v>10267.25</c:v>
                </c:pt>
                <c:pt idx="116">
                  <c:v>10264.370000000001</c:v>
                </c:pt>
                <c:pt idx="117">
                  <c:v>10260.290000000001</c:v>
                </c:pt>
                <c:pt idx="118">
                  <c:v>10261.86</c:v>
                </c:pt>
                <c:pt idx="119">
                  <c:v>10266.59</c:v>
                </c:pt>
                <c:pt idx="120">
                  <c:v>10272.959999999999</c:v>
                </c:pt>
                <c:pt idx="121">
                  <c:v>10268.67</c:v>
                </c:pt>
                <c:pt idx="122">
                  <c:v>10285.74</c:v>
                </c:pt>
                <c:pt idx="123">
                  <c:v>10295.31</c:v>
                </c:pt>
                <c:pt idx="124">
                  <c:v>10291.129999999999</c:v>
                </c:pt>
                <c:pt idx="125">
                  <c:v>10292.549999999999</c:v>
                </c:pt>
                <c:pt idx="126">
                  <c:v>10296.799999999999</c:v>
                </c:pt>
                <c:pt idx="127">
                  <c:v>10281.219999999999</c:v>
                </c:pt>
                <c:pt idx="128">
                  <c:v>10277.799999999999</c:v>
                </c:pt>
                <c:pt idx="129">
                  <c:v>10298.969999999999</c:v>
                </c:pt>
                <c:pt idx="130">
                  <c:v>10303.709999999999</c:v>
                </c:pt>
                <c:pt idx="131">
                  <c:v>10309.49</c:v>
                </c:pt>
                <c:pt idx="132">
                  <c:v>10304.06</c:v>
                </c:pt>
                <c:pt idx="133">
                  <c:v>10304.94</c:v>
                </c:pt>
                <c:pt idx="134">
                  <c:v>10313.82</c:v>
                </c:pt>
                <c:pt idx="135">
                  <c:v>10334.27</c:v>
                </c:pt>
                <c:pt idx="136">
                  <c:v>10336.629999999999</c:v>
                </c:pt>
                <c:pt idx="137">
                  <c:v>10338.86</c:v>
                </c:pt>
                <c:pt idx="138">
                  <c:v>10339.43</c:v>
                </c:pt>
                <c:pt idx="139">
                  <c:v>10329.67</c:v>
                </c:pt>
                <c:pt idx="140">
                  <c:v>10324.65</c:v>
                </c:pt>
                <c:pt idx="141">
                  <c:v>10327.16</c:v>
                </c:pt>
                <c:pt idx="142">
                  <c:v>10330.52</c:v>
                </c:pt>
                <c:pt idx="143">
                  <c:v>10331.799999999999</c:v>
                </c:pt>
                <c:pt idx="144">
                  <c:v>10330.68</c:v>
                </c:pt>
                <c:pt idx="145">
                  <c:v>10336.290000000001</c:v>
                </c:pt>
                <c:pt idx="146">
                  <c:v>10333.799999999999</c:v>
                </c:pt>
                <c:pt idx="147">
                  <c:v>10335.5</c:v>
                </c:pt>
                <c:pt idx="148">
                  <c:v>10334.299999999999</c:v>
                </c:pt>
                <c:pt idx="149">
                  <c:v>10350.799999999999</c:v>
                </c:pt>
                <c:pt idx="150">
                  <c:v>10351.09</c:v>
                </c:pt>
                <c:pt idx="151">
                  <c:v>10342.709999999999</c:v>
                </c:pt>
                <c:pt idx="152">
                  <c:v>10365.15</c:v>
                </c:pt>
                <c:pt idx="153">
                  <c:v>10376.08</c:v>
                </c:pt>
                <c:pt idx="154">
                  <c:v>10368.719999999999</c:v>
                </c:pt>
                <c:pt idx="155">
                  <c:v>10372.35</c:v>
                </c:pt>
                <c:pt idx="156">
                  <c:v>10374.25</c:v>
                </c:pt>
                <c:pt idx="157" formatCode="#,##0">
                  <c:v>10373</c:v>
                </c:pt>
                <c:pt idx="158">
                  <c:v>10378.09</c:v>
                </c:pt>
                <c:pt idx="159">
                  <c:v>10389.09</c:v>
                </c:pt>
                <c:pt idx="160">
                  <c:v>10392.030000000001</c:v>
                </c:pt>
                <c:pt idx="161">
                  <c:v>10393.51</c:v>
                </c:pt>
                <c:pt idx="162">
                  <c:v>10397.299999999999</c:v>
                </c:pt>
                <c:pt idx="163">
                  <c:v>10405.02</c:v>
                </c:pt>
                <c:pt idx="164">
                  <c:v>10406.69</c:v>
                </c:pt>
                <c:pt idx="165">
                  <c:v>10410.629999999999</c:v>
                </c:pt>
                <c:pt idx="166">
                  <c:v>10392.19</c:v>
                </c:pt>
                <c:pt idx="167">
                  <c:v>10395.35</c:v>
                </c:pt>
                <c:pt idx="168">
                  <c:v>10389.11</c:v>
                </c:pt>
                <c:pt idx="169">
                  <c:v>10392.040000000001</c:v>
                </c:pt>
                <c:pt idx="170">
                  <c:v>10395.85</c:v>
                </c:pt>
                <c:pt idx="171">
                  <c:v>10415.299999999999</c:v>
                </c:pt>
                <c:pt idx="172">
                  <c:v>10404.25</c:v>
                </c:pt>
                <c:pt idx="173">
                  <c:v>10417.950000000001</c:v>
                </c:pt>
                <c:pt idx="174">
                  <c:v>10411.879999999999</c:v>
                </c:pt>
                <c:pt idx="175">
                  <c:v>10437.39</c:v>
                </c:pt>
                <c:pt idx="176">
                  <c:v>10444.780000000001</c:v>
                </c:pt>
                <c:pt idx="177">
                  <c:v>10438.11</c:v>
                </c:pt>
                <c:pt idx="178">
                  <c:v>10448.64</c:v>
                </c:pt>
                <c:pt idx="179">
                  <c:v>10440.4</c:v>
                </c:pt>
                <c:pt idx="180">
                  <c:v>10451.469999999999</c:v>
                </c:pt>
                <c:pt idx="181">
                  <c:v>10446.77</c:v>
                </c:pt>
                <c:pt idx="182">
                  <c:v>10451.52</c:v>
                </c:pt>
                <c:pt idx="183">
                  <c:v>10441.85</c:v>
                </c:pt>
                <c:pt idx="184">
                  <c:v>10464.370000000001</c:v>
                </c:pt>
                <c:pt idx="185">
                  <c:v>10456.43</c:v>
                </c:pt>
                <c:pt idx="186">
                  <c:v>10458.58</c:v>
                </c:pt>
                <c:pt idx="187">
                  <c:v>10467.31</c:v>
                </c:pt>
                <c:pt idx="188">
                  <c:v>10470.19</c:v>
                </c:pt>
                <c:pt idx="189">
                  <c:v>10470.209999999999</c:v>
                </c:pt>
                <c:pt idx="190">
                  <c:v>10473.709999999999</c:v>
                </c:pt>
                <c:pt idx="191">
                  <c:v>10483.64</c:v>
                </c:pt>
                <c:pt idx="192">
                  <c:v>10485.17</c:v>
                </c:pt>
                <c:pt idx="193">
                  <c:v>10482.040000000001</c:v>
                </c:pt>
                <c:pt idx="194">
                  <c:v>10486.03</c:v>
                </c:pt>
                <c:pt idx="195">
                  <c:v>10498.95</c:v>
                </c:pt>
                <c:pt idx="196">
                  <c:v>10497.43</c:v>
                </c:pt>
                <c:pt idx="197">
                  <c:v>10500.36</c:v>
                </c:pt>
                <c:pt idx="198">
                  <c:v>10506.95</c:v>
                </c:pt>
                <c:pt idx="199">
                  <c:v>10520.46</c:v>
                </c:pt>
                <c:pt idx="200">
                  <c:v>10508.74</c:v>
                </c:pt>
                <c:pt idx="201">
                  <c:v>10527.5</c:v>
                </c:pt>
                <c:pt idx="202">
                  <c:v>10525.39</c:v>
                </c:pt>
                <c:pt idx="203">
                  <c:v>10525.86</c:v>
                </c:pt>
                <c:pt idx="204">
                  <c:v>10538.57</c:v>
                </c:pt>
                <c:pt idx="205">
                  <c:v>10541.29</c:v>
                </c:pt>
                <c:pt idx="206">
                  <c:v>10540.13</c:v>
                </c:pt>
                <c:pt idx="207">
                  <c:v>10545.85</c:v>
                </c:pt>
                <c:pt idx="208">
                  <c:v>10558.71</c:v>
                </c:pt>
                <c:pt idx="209">
                  <c:v>10551.45</c:v>
                </c:pt>
                <c:pt idx="210">
                  <c:v>10561.92</c:v>
                </c:pt>
                <c:pt idx="211">
                  <c:v>10561.97</c:v>
                </c:pt>
                <c:pt idx="212">
                  <c:v>10564.77</c:v>
                </c:pt>
                <c:pt idx="213">
                  <c:v>10558.83</c:v>
                </c:pt>
                <c:pt idx="214">
                  <c:v>10560.28</c:v>
                </c:pt>
                <c:pt idx="215">
                  <c:v>10556.7</c:v>
                </c:pt>
                <c:pt idx="216">
                  <c:v>10562.16</c:v>
                </c:pt>
                <c:pt idx="217">
                  <c:v>10571.83</c:v>
                </c:pt>
                <c:pt idx="218">
                  <c:v>10571.59</c:v>
                </c:pt>
                <c:pt idx="219">
                  <c:v>10572.59</c:v>
                </c:pt>
                <c:pt idx="220">
                  <c:v>10574.31</c:v>
                </c:pt>
                <c:pt idx="221">
                  <c:v>10577.23</c:v>
                </c:pt>
                <c:pt idx="222">
                  <c:v>10581.69</c:v>
                </c:pt>
                <c:pt idx="223">
                  <c:v>10570.39</c:v>
                </c:pt>
                <c:pt idx="224">
                  <c:v>10581.82</c:v>
                </c:pt>
                <c:pt idx="225">
                  <c:v>10584.39</c:v>
                </c:pt>
                <c:pt idx="226">
                  <c:v>10583.79</c:v>
                </c:pt>
                <c:pt idx="227">
                  <c:v>10584.31</c:v>
                </c:pt>
                <c:pt idx="228">
                  <c:v>10584.31</c:v>
                </c:pt>
                <c:pt idx="229">
                  <c:v>10584.79</c:v>
                </c:pt>
                <c:pt idx="230">
                  <c:v>10581.83</c:v>
                </c:pt>
                <c:pt idx="231">
                  <c:v>10590.39</c:v>
                </c:pt>
                <c:pt idx="232">
                  <c:v>10591.24</c:v>
                </c:pt>
                <c:pt idx="233">
                  <c:v>10594.65</c:v>
                </c:pt>
                <c:pt idx="234">
                  <c:v>10606.5</c:v>
                </c:pt>
                <c:pt idx="235">
                  <c:v>10606.03</c:v>
                </c:pt>
                <c:pt idx="236">
                  <c:v>10603.13</c:v>
                </c:pt>
                <c:pt idx="237">
                  <c:v>10602.62</c:v>
                </c:pt>
                <c:pt idx="238">
                  <c:v>10614.77</c:v>
                </c:pt>
                <c:pt idx="239">
                  <c:v>10618.6</c:v>
                </c:pt>
                <c:pt idx="240">
                  <c:v>10617.75</c:v>
                </c:pt>
                <c:pt idx="241">
                  <c:v>10627.88</c:v>
                </c:pt>
                <c:pt idx="242">
                  <c:v>10627.61</c:v>
                </c:pt>
                <c:pt idx="243">
                  <c:v>10630.43</c:v>
                </c:pt>
                <c:pt idx="244">
                  <c:v>10622.25</c:v>
                </c:pt>
                <c:pt idx="245">
                  <c:v>10637.63</c:v>
                </c:pt>
                <c:pt idx="246">
                  <c:v>10631.93</c:v>
                </c:pt>
                <c:pt idx="247">
                  <c:v>10642.75</c:v>
                </c:pt>
                <c:pt idx="248">
                  <c:v>10680.33</c:v>
                </c:pt>
                <c:pt idx="249">
                  <c:v>10674.23</c:v>
                </c:pt>
                <c:pt idx="250">
                  <c:v>10703.37</c:v>
                </c:pt>
                <c:pt idx="251">
                  <c:v>10700.31</c:v>
                </c:pt>
                <c:pt idx="252">
                  <c:v>10703.4</c:v>
                </c:pt>
                <c:pt idx="253">
                  <c:v>10697.48</c:v>
                </c:pt>
                <c:pt idx="254">
                  <c:v>10682.7</c:v>
                </c:pt>
                <c:pt idx="255">
                  <c:v>10687.51</c:v>
                </c:pt>
                <c:pt idx="256">
                  <c:v>10696.2</c:v>
                </c:pt>
                <c:pt idx="257">
                  <c:v>10677.76</c:v>
                </c:pt>
                <c:pt idx="258">
                  <c:v>10698.82</c:v>
                </c:pt>
                <c:pt idx="259">
                  <c:v>10698.29</c:v>
                </c:pt>
                <c:pt idx="260">
                  <c:v>10700.96</c:v>
                </c:pt>
                <c:pt idx="261">
                  <c:v>10699.29</c:v>
                </c:pt>
                <c:pt idx="262">
                  <c:v>10707.46</c:v>
                </c:pt>
                <c:pt idx="263">
                  <c:v>10705.16</c:v>
                </c:pt>
                <c:pt idx="264">
                  <c:v>10721.23</c:v>
                </c:pt>
                <c:pt idx="265">
                  <c:v>10734.65</c:v>
                </c:pt>
                <c:pt idx="266">
                  <c:v>10725.35</c:v>
                </c:pt>
                <c:pt idx="267">
                  <c:v>10727.29</c:v>
                </c:pt>
                <c:pt idx="268">
                  <c:v>10725.14</c:v>
                </c:pt>
                <c:pt idx="269">
                  <c:v>10738.98</c:v>
                </c:pt>
                <c:pt idx="270">
                  <c:v>10724.9</c:v>
                </c:pt>
                <c:pt idx="271">
                  <c:v>10716.63</c:v>
                </c:pt>
                <c:pt idx="272">
                  <c:v>10728.92</c:v>
                </c:pt>
                <c:pt idx="273">
                  <c:v>10726.32</c:v>
                </c:pt>
                <c:pt idx="274">
                  <c:v>10730.22</c:v>
                </c:pt>
                <c:pt idx="275">
                  <c:v>10722.4</c:v>
                </c:pt>
                <c:pt idx="276">
                  <c:v>10726.15</c:v>
                </c:pt>
                <c:pt idx="277">
                  <c:v>10732.57</c:v>
                </c:pt>
              </c:numCache>
            </c:numRef>
          </c:val>
          <c:smooth val="0"/>
          <c:extLst>
            <c:ext xmlns:c16="http://schemas.microsoft.com/office/drawing/2014/chart" uri="{C3380CC4-5D6E-409C-BE32-E72D297353CC}">
              <c16:uniqueId val="{00000001-4454-47E2-95AF-99B045A9DA8B}"/>
            </c:ext>
          </c:extLst>
        </c:ser>
        <c:dLbls>
          <c:showLegendKey val="0"/>
          <c:showVal val="0"/>
          <c:showCatName val="0"/>
          <c:showSerName val="0"/>
          <c:showPercent val="0"/>
          <c:showBubbleSize val="0"/>
        </c:dLbls>
        <c:smooth val="0"/>
        <c:axId val="816886336"/>
        <c:axId val="816886880"/>
      </c:lineChart>
      <c:dateAx>
        <c:axId val="816886336"/>
        <c:scaling>
          <c:orientation val="minMax"/>
          <c:max val="46234"/>
          <c:min val="45859"/>
        </c:scaling>
        <c:delete val="0"/>
        <c:axPos val="b"/>
        <c:minorGridlines>
          <c:spPr>
            <a:ln w="9525" cap="flat" cmpd="dbl" algn="ctr">
              <a:gradFill>
                <a:gsLst>
                  <a:gs pos="0">
                    <a:schemeClr val="accent1">
                      <a:lumMod val="5000"/>
                      <a:lumOff val="95000"/>
                    </a:schemeClr>
                  </a:gs>
                  <a:gs pos="7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a:glow>
                <a:schemeClr val="accent1">
                  <a:alpha val="1000"/>
                </a:schemeClr>
              </a:glow>
              <a:outerShdw blurRad="1270000" dir="15420000" algn="ctr" rotWithShape="0">
                <a:srgbClr val="000000">
                  <a:alpha val="43137"/>
                </a:srgbClr>
              </a:outerShdw>
            </a:effectLst>
          </c:spPr>
        </c:minorGridlines>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6886880"/>
        <c:crosses val="autoZero"/>
        <c:auto val="1"/>
        <c:lblOffset val="100"/>
        <c:baseTimeUnit val="days"/>
        <c:majorUnit val="11"/>
        <c:majorTimeUnit val="days"/>
        <c:minorUnit val="1"/>
        <c:minorTimeUnit val="months"/>
      </c:dateAx>
      <c:valAx>
        <c:axId val="816886880"/>
        <c:scaling>
          <c:orientation val="minMax"/>
          <c:max val="11000"/>
          <c:min val="9980"/>
        </c:scaling>
        <c:delete val="0"/>
        <c:axPos val="l"/>
        <c:majorGridlines>
          <c:spPr>
            <a:ln w="9525" cap="flat" cmpd="sng" algn="ctr">
              <a:noFill/>
              <a:round/>
            </a:ln>
            <a:effectLst/>
          </c:spPr>
        </c:majorGridlines>
        <c:minorGridlines>
          <c:spPr>
            <a:ln w="9525" cap="flat" cmpd="sng" algn="ctr">
              <a:solidFill>
                <a:schemeClr val="tx1">
                  <a:lumMod val="5000"/>
                  <a:lumOff val="95000"/>
                </a:schemeClr>
              </a:solidFill>
              <a:round/>
            </a:ln>
            <a:effectLst/>
          </c:spPr>
        </c:minorGridlines>
        <c:numFmt formatCode="#,##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6886336"/>
        <c:crosses val="autoZero"/>
        <c:crossBetween val="between"/>
        <c:majorUnit val="100"/>
        <c:minorUnit val="20"/>
      </c:valAx>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3093EA-8D63-8DA6-1F0B-45E24EAC74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F1FCD0D-2DDC-BE6D-E5F7-8DF627C6A6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88A38D-335A-4059-A6C8-38BF81B19462}" type="datetimeFigureOut">
              <a:rPr lang="en-US" smtClean="0"/>
              <a:t>8/6/2026</a:t>
            </a:fld>
            <a:endParaRPr lang="en-US"/>
          </a:p>
        </p:txBody>
      </p:sp>
      <p:sp>
        <p:nvSpPr>
          <p:cNvPr id="4" name="Footer Placeholder 3">
            <a:extLst>
              <a:ext uri="{FF2B5EF4-FFF2-40B4-BE49-F238E27FC236}">
                <a16:creationId xmlns:a16="http://schemas.microsoft.com/office/drawing/2014/main" id="{C249D48B-9F95-54F2-80C2-1B0DF63892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7254FA-CB03-4C5C-293B-905DA90D7EB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C0B951-9583-4DF2-B712-EC017BC2C17D}" type="slidenum">
              <a:rPr lang="en-US" smtClean="0"/>
              <a:t>‹#›</a:t>
            </a:fld>
            <a:endParaRPr lang="en-US"/>
          </a:p>
        </p:txBody>
      </p:sp>
    </p:spTree>
    <p:extLst>
      <p:ext uri="{BB962C8B-B14F-4D97-AF65-F5344CB8AC3E}">
        <p14:creationId xmlns:p14="http://schemas.microsoft.com/office/powerpoint/2010/main" val="28632350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47AB4-D04B-4DDE-86E4-957DB8E956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F469D-064C-A7AB-7DC6-5CD77EC8E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61EAC-E81D-324A-FDC9-7F055D0FCB4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3CF6298E-2A46-4DBF-E0BF-8BF4262E3BA2}"/>
              </a:ext>
            </a:extLst>
          </p:cNvPr>
          <p:cNvSpPr>
            <a:spLocks noGrp="1"/>
          </p:cNvSpPr>
          <p:nvPr>
            <p:ph type="sldNum" sz="quarter" idx="10"/>
          </p:nvPr>
        </p:nvSpPr>
        <p:spPr/>
        <p:txBody>
          <a:bodyPr/>
          <a:lstStyle/>
          <a:p>
            <a:fld id="{23504A2E-60C9-4BEC-8977-5D90142D5E9C}" type="slidenum">
              <a:rPr lang="en-US" smtClean="0"/>
              <a:pPr/>
              <a:t>1</a:t>
            </a:fld>
            <a:endParaRPr lang="en-US"/>
          </a:p>
        </p:txBody>
      </p:sp>
    </p:spTree>
    <p:extLst>
      <p:ext uri="{BB962C8B-B14F-4D97-AF65-F5344CB8AC3E}">
        <p14:creationId xmlns:p14="http://schemas.microsoft.com/office/powerpoint/2010/main" val="1158016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29" name="Google Shape;129;p7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0">
          <a:extLst>
            <a:ext uri="{FF2B5EF4-FFF2-40B4-BE49-F238E27FC236}">
              <a16:creationId xmlns:a16="http://schemas.microsoft.com/office/drawing/2014/main" id="{161E6138-E80C-00E7-4564-556C01ADC7BB}"/>
            </a:ext>
          </a:extLst>
        </p:cNvPr>
        <p:cNvGrpSpPr/>
        <p:nvPr/>
      </p:nvGrpSpPr>
      <p:grpSpPr>
        <a:xfrm>
          <a:off x="0" y="0"/>
          <a:ext cx="0" cy="0"/>
          <a:chOff x="0" y="0"/>
          <a:chExt cx="0" cy="0"/>
        </a:xfrm>
      </p:grpSpPr>
      <p:sp>
        <p:nvSpPr>
          <p:cNvPr id="7991" name="Google Shape;7991;p341:notes">
            <a:extLst>
              <a:ext uri="{FF2B5EF4-FFF2-40B4-BE49-F238E27FC236}">
                <a16:creationId xmlns:a16="http://schemas.microsoft.com/office/drawing/2014/main" id="{C4C39B99-8F04-4733-23C6-92B346D75A3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92" name="Google Shape;7992;p341:notes">
            <a:extLst>
              <a:ext uri="{FF2B5EF4-FFF2-40B4-BE49-F238E27FC236}">
                <a16:creationId xmlns:a16="http://schemas.microsoft.com/office/drawing/2014/main" id="{4D477B79-0D56-933D-976B-C5F6154420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2234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4A2E-60C9-4BEC-8977-5D90142D5E9C}" type="slidenum">
              <a:rPr lang="en-US" smtClean="0"/>
              <a:pPr/>
              <a:t>4</a:t>
            </a:fld>
            <a:endParaRPr lang="en-US"/>
          </a:p>
        </p:txBody>
      </p:sp>
    </p:spTree>
    <p:extLst>
      <p:ext uri="{BB962C8B-B14F-4D97-AF65-F5344CB8AC3E}">
        <p14:creationId xmlns:p14="http://schemas.microsoft.com/office/powerpoint/2010/main" val="2785900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47AB4-D04B-4DDE-86E4-957DB8E956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F469D-064C-A7AB-7DC6-5CD77EC8E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61EAC-E81D-324A-FDC9-7F055D0FCB4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3CF6298E-2A46-4DBF-E0BF-8BF4262E3BA2}"/>
              </a:ext>
            </a:extLst>
          </p:cNvPr>
          <p:cNvSpPr>
            <a:spLocks noGrp="1"/>
          </p:cNvSpPr>
          <p:nvPr>
            <p:ph type="sldNum" sz="quarter" idx="10"/>
          </p:nvPr>
        </p:nvSpPr>
        <p:spPr/>
        <p:txBody>
          <a:bodyPr/>
          <a:lstStyle/>
          <a:p>
            <a:fld id="{23504A2E-60C9-4BEC-8977-5D90142D5E9C}" type="slidenum">
              <a:rPr lang="en-US" smtClean="0"/>
              <a:pPr/>
              <a:t>5</a:t>
            </a:fld>
            <a:endParaRPr lang="en-US"/>
          </a:p>
        </p:txBody>
      </p:sp>
    </p:spTree>
    <p:extLst>
      <p:ext uri="{BB962C8B-B14F-4D97-AF65-F5344CB8AC3E}">
        <p14:creationId xmlns:p14="http://schemas.microsoft.com/office/powerpoint/2010/main" val="4095544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FFE4D-2B40-F545-2D38-14CBEF13F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F2B1A-B9F4-EBB1-D5C0-8D8B2FCADA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92F153-8213-2F48-1183-16ED8E94CDDB}"/>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0FB711FB-602A-8D9F-E382-118E020ECDC1}"/>
              </a:ext>
            </a:extLst>
          </p:cNvPr>
          <p:cNvSpPr>
            <a:spLocks noGrp="1"/>
          </p:cNvSpPr>
          <p:nvPr>
            <p:ph type="sldNum" sz="quarter" idx="10"/>
          </p:nvPr>
        </p:nvSpPr>
        <p:spPr/>
        <p:txBody>
          <a:bodyPr/>
          <a:lstStyle/>
          <a:p>
            <a:fld id="{23504A2E-60C9-4BEC-8977-5D90142D5E9C}" type="slidenum">
              <a:rPr lang="en-US" smtClean="0"/>
              <a:pPr/>
              <a:t>6</a:t>
            </a:fld>
            <a:endParaRPr lang="en-US"/>
          </a:p>
        </p:txBody>
      </p:sp>
    </p:spTree>
    <p:extLst>
      <p:ext uri="{BB962C8B-B14F-4D97-AF65-F5344CB8AC3E}">
        <p14:creationId xmlns:p14="http://schemas.microsoft.com/office/powerpoint/2010/main" val="119438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0">
          <a:extLst>
            <a:ext uri="{FF2B5EF4-FFF2-40B4-BE49-F238E27FC236}">
              <a16:creationId xmlns:a16="http://schemas.microsoft.com/office/drawing/2014/main" id="{331F8522-7D2B-01A3-AF43-D381D8D73ADF}"/>
            </a:ext>
          </a:extLst>
        </p:cNvPr>
        <p:cNvGrpSpPr/>
        <p:nvPr/>
      </p:nvGrpSpPr>
      <p:grpSpPr>
        <a:xfrm>
          <a:off x="0" y="0"/>
          <a:ext cx="0" cy="0"/>
          <a:chOff x="0" y="0"/>
          <a:chExt cx="0" cy="0"/>
        </a:xfrm>
      </p:grpSpPr>
      <p:sp>
        <p:nvSpPr>
          <p:cNvPr id="7991" name="Google Shape;7991;p341:notes">
            <a:extLst>
              <a:ext uri="{FF2B5EF4-FFF2-40B4-BE49-F238E27FC236}">
                <a16:creationId xmlns:a16="http://schemas.microsoft.com/office/drawing/2014/main" id="{ADC41A24-63C1-030E-DF8C-03CBA46D3CE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92" name="Google Shape;7992;p341:notes">
            <a:extLst>
              <a:ext uri="{FF2B5EF4-FFF2-40B4-BE49-F238E27FC236}">
                <a16:creationId xmlns:a16="http://schemas.microsoft.com/office/drawing/2014/main" id="{EE8EF6BB-861A-DFB3-AA32-62E0512A5AA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2622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46_Custom Layout">
  <p:cSld name="146_Custom Layout">
    <p:spTree>
      <p:nvGrpSpPr>
        <p:cNvPr id="1" name="Shape 142"/>
        <p:cNvGrpSpPr/>
        <p:nvPr/>
      </p:nvGrpSpPr>
      <p:grpSpPr>
        <a:xfrm>
          <a:off x="0" y="0"/>
          <a:ext cx="0" cy="0"/>
          <a:chOff x="0" y="0"/>
          <a:chExt cx="0" cy="0"/>
        </a:xfrm>
      </p:grpSpPr>
      <p:sp>
        <p:nvSpPr>
          <p:cNvPr id="143" name="Google Shape;143;p546"/>
          <p:cNvSpPr>
            <a:spLocks noGrp="1"/>
          </p:cNvSpPr>
          <p:nvPr>
            <p:ph type="pic" idx="2"/>
          </p:nvPr>
        </p:nvSpPr>
        <p:spPr>
          <a:xfrm>
            <a:off x="7115175" y="0"/>
            <a:ext cx="5076825"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txBody>
          <a:bodyPr/>
          <a:lstStyle/>
          <a:p>
            <a:endParaRPr lang="en-US"/>
          </a:p>
        </p:txBody>
      </p:sp>
      <p:sp>
        <p:nvSpPr>
          <p:cNvPr id="144" name="Google Shape;144;p546"/>
          <p:cNvSpPr txBox="1">
            <a:spLocks noGrp="1"/>
          </p:cNvSpPr>
          <p:nvPr>
            <p:ph type="title"/>
          </p:nvPr>
        </p:nvSpPr>
        <p:spPr>
          <a:xfrm>
            <a:off x="2027239" y="695690"/>
            <a:ext cx="4068762"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2_Custom Layout">
  <p:cSld name="102_Custom Layout">
    <p:spTree>
      <p:nvGrpSpPr>
        <p:cNvPr id="1" name="Shape 1434"/>
        <p:cNvGrpSpPr/>
        <p:nvPr/>
      </p:nvGrpSpPr>
      <p:grpSpPr>
        <a:xfrm>
          <a:off x="0" y="0"/>
          <a:ext cx="0" cy="0"/>
          <a:chOff x="0" y="0"/>
          <a:chExt cx="0" cy="0"/>
        </a:xfrm>
      </p:grpSpPr>
      <p:sp>
        <p:nvSpPr>
          <p:cNvPr id="1435" name="Google Shape;1435;p778"/>
          <p:cNvSpPr>
            <a:spLocks noGrp="1"/>
          </p:cNvSpPr>
          <p:nvPr>
            <p:ph type="pic" idx="2"/>
          </p:nvPr>
        </p:nvSpPr>
        <p:spPr>
          <a:xfrm>
            <a:off x="7112000"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36" name="Google Shape;1436;p778"/>
          <p:cNvSpPr txBox="1">
            <a:spLocks noGrp="1"/>
          </p:cNvSpPr>
          <p:nvPr>
            <p:ph type="title"/>
          </p:nvPr>
        </p:nvSpPr>
        <p:spPr>
          <a:xfrm>
            <a:off x="2028825" y="5023955"/>
            <a:ext cx="4067176"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35"/>
                                        </p:tgtEl>
                                        <p:attrNameLst>
                                          <p:attrName>style.visibility</p:attrName>
                                        </p:attrNameLst>
                                      </p:cBhvr>
                                      <p:to>
                                        <p:strVal val="visible"/>
                                      </p:to>
                                    </p:set>
                                    <p:animEffect transition="in" filter="fade">
                                      <p:cBhvr>
                                        <p:cTn id="7" dur="500"/>
                                        <p:tgtEl>
                                          <p:spTgt spid="1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70_Custom Layout">
  <p:cSld name="70_Custom Layout">
    <p:spTree>
      <p:nvGrpSpPr>
        <p:cNvPr id="1" name="Shape 1437"/>
        <p:cNvGrpSpPr/>
        <p:nvPr/>
      </p:nvGrpSpPr>
      <p:grpSpPr>
        <a:xfrm>
          <a:off x="0" y="0"/>
          <a:ext cx="0" cy="0"/>
          <a:chOff x="0" y="0"/>
          <a:chExt cx="0" cy="0"/>
        </a:xfrm>
      </p:grpSpPr>
      <p:sp>
        <p:nvSpPr>
          <p:cNvPr id="1438" name="Google Shape;1438;p779"/>
          <p:cNvSpPr txBox="1">
            <a:spLocks noGrp="1"/>
          </p:cNvSpPr>
          <p:nvPr>
            <p:ph type="title"/>
          </p:nvPr>
        </p:nvSpPr>
        <p:spPr>
          <a:xfrm>
            <a:off x="1026213" y="2624344"/>
            <a:ext cx="10146612" cy="1499981"/>
          </a:xfrm>
          <a:prstGeom prst="rect">
            <a:avLst/>
          </a:prstGeom>
          <a:noFill/>
          <a:ln>
            <a:noFill/>
          </a:ln>
          <a:effectLst>
            <a:outerShdw blurRad="762000" dist="381000" dir="5400000" algn="t" rotWithShape="0">
              <a:srgbClr val="000000">
                <a:alpha val="29411"/>
              </a:srgbClr>
            </a:outerShdw>
          </a:effectLst>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9600"/>
              <a:buFont typeface="Arial"/>
              <a:buNone/>
              <a:defRPr sz="96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438"/>
                                        </p:tgtEl>
                                        <p:attrNameLst>
                                          <p:attrName>style.visibility</p:attrName>
                                        </p:attrNameLst>
                                      </p:cBhvr>
                                      <p:to>
                                        <p:strVal val="visible"/>
                                      </p:to>
                                    </p:set>
                                    <p:anim calcmode="lin" valueType="num">
                                      <p:cBhvr additive="base">
                                        <p:cTn id="7" dur="1000"/>
                                        <p:tgtEl>
                                          <p:spTgt spid="14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94_Custom Layout">
  <p:cSld name="94_Custom Layout">
    <p:spTree>
      <p:nvGrpSpPr>
        <p:cNvPr id="1" name="Shape 1439"/>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3_Custom Layout">
  <p:cSld name="173_Custom Layout">
    <p:bg>
      <p:bgPr>
        <a:solidFill>
          <a:schemeClr val="lt1"/>
        </a:solidFill>
        <a:effectLst/>
      </p:bgPr>
    </p:bg>
    <p:spTree>
      <p:nvGrpSpPr>
        <p:cNvPr id="1" name="Shape 1440"/>
        <p:cNvGrpSpPr/>
        <p:nvPr/>
      </p:nvGrpSpPr>
      <p:grpSpPr>
        <a:xfrm>
          <a:off x="0" y="0"/>
          <a:ext cx="0" cy="0"/>
          <a:chOff x="0" y="0"/>
          <a:chExt cx="0" cy="0"/>
        </a:xfrm>
      </p:grpSpPr>
      <p:sp>
        <p:nvSpPr>
          <p:cNvPr id="1441" name="Google Shape;1441;p781"/>
          <p:cNvSpPr>
            <a:spLocks noGrp="1"/>
          </p:cNvSpPr>
          <p:nvPr>
            <p:ph type="pic" idx="2"/>
          </p:nvPr>
        </p:nvSpPr>
        <p:spPr>
          <a:xfrm>
            <a:off x="9151985" y="3625131"/>
            <a:ext cx="2028930" cy="1194003"/>
          </a:xfrm>
          <a:prstGeom prst="rect">
            <a:avLst/>
          </a:prstGeom>
          <a:solidFill>
            <a:schemeClr val="lt1"/>
          </a:solidFill>
          <a:ln>
            <a:noFill/>
          </a:ln>
          <a:effectLst>
            <a:outerShdw blurRad="762000" dist="254000" dir="5400000" algn="t" rotWithShape="0">
              <a:srgbClr val="000000">
                <a:alpha val="29411"/>
              </a:srgbClr>
            </a:outerShdw>
          </a:effectLst>
        </p:spPr>
      </p:sp>
      <p:sp>
        <p:nvSpPr>
          <p:cNvPr id="1442" name="Google Shape;1442;p781"/>
          <p:cNvSpPr txBox="1">
            <a:spLocks noGrp="1"/>
          </p:cNvSpPr>
          <p:nvPr>
            <p:ph type="title"/>
          </p:nvPr>
        </p:nvSpPr>
        <p:spPr>
          <a:xfrm>
            <a:off x="2028824" y="695689"/>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43" name="Google Shape;1443;p781"/>
          <p:cNvSpPr>
            <a:spLocks noGrp="1"/>
          </p:cNvSpPr>
          <p:nvPr>
            <p:ph type="pic" idx="3"/>
          </p:nvPr>
        </p:nvSpPr>
        <p:spPr>
          <a:xfrm>
            <a:off x="6776530" y="4023360"/>
            <a:ext cx="2032431" cy="118472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44" name="Google Shape;1444;p781"/>
          <p:cNvSpPr>
            <a:spLocks noGrp="1"/>
          </p:cNvSpPr>
          <p:nvPr>
            <p:ph type="pic" idx="4"/>
          </p:nvPr>
        </p:nvSpPr>
        <p:spPr>
          <a:xfrm>
            <a:off x="2028823" y="4023360"/>
            <a:ext cx="2032431" cy="118472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45" name="Google Shape;1445;p781"/>
          <p:cNvSpPr>
            <a:spLocks noGrp="1"/>
          </p:cNvSpPr>
          <p:nvPr>
            <p:ph type="pic" idx="5"/>
          </p:nvPr>
        </p:nvSpPr>
        <p:spPr>
          <a:xfrm>
            <a:off x="4404426" y="3625132"/>
            <a:ext cx="2028930" cy="1194003"/>
          </a:xfrm>
          <a:prstGeom prst="rect">
            <a:avLst/>
          </a:prstGeom>
          <a:solidFill>
            <a:schemeClr val="lt1"/>
          </a:solidFill>
          <a:ln>
            <a:noFill/>
          </a:ln>
          <a:effectLst>
            <a:outerShdw blurRad="762000" dist="254000" dir="5400000" algn="t" rotWithShape="0">
              <a:srgbClr val="000000">
                <a:alpha val="29411"/>
              </a:srgbClr>
            </a:outerShdw>
          </a:effectLst>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4"/>
                                        </p:tgtEl>
                                        <p:attrNameLst>
                                          <p:attrName>style.visibility</p:attrName>
                                        </p:attrNameLst>
                                      </p:cBhvr>
                                      <p:to>
                                        <p:strVal val="visible"/>
                                      </p:to>
                                    </p:set>
                                    <p:animEffect transition="in" filter="fade">
                                      <p:cBhvr>
                                        <p:cTn id="7" dur="500"/>
                                        <p:tgtEl>
                                          <p:spTgt spid="1444"/>
                                        </p:tgtEl>
                                      </p:cBhvr>
                                    </p:animEffect>
                                  </p:childTnLst>
                                </p:cTn>
                              </p:par>
                              <p:par>
                                <p:cTn id="8" presetID="10" presetClass="entr" presetSubtype="0" fill="hold" nodeType="withEffect">
                                  <p:stCondLst>
                                    <p:cond delay="250"/>
                                  </p:stCondLst>
                                  <p:childTnLst>
                                    <p:set>
                                      <p:cBhvr>
                                        <p:cTn id="9" dur="1" fill="hold">
                                          <p:stCondLst>
                                            <p:cond delay="0"/>
                                          </p:stCondLst>
                                        </p:cTn>
                                        <p:tgtEl>
                                          <p:spTgt spid="1445"/>
                                        </p:tgtEl>
                                        <p:attrNameLst>
                                          <p:attrName>style.visibility</p:attrName>
                                        </p:attrNameLst>
                                      </p:cBhvr>
                                      <p:to>
                                        <p:strVal val="visible"/>
                                      </p:to>
                                    </p:set>
                                    <p:animEffect transition="in" filter="fade">
                                      <p:cBhvr>
                                        <p:cTn id="10" dur="500"/>
                                        <p:tgtEl>
                                          <p:spTgt spid="1445"/>
                                        </p:tgtEl>
                                      </p:cBhvr>
                                    </p:animEffect>
                                  </p:childTnLst>
                                </p:cTn>
                              </p:par>
                              <p:par>
                                <p:cTn id="11" presetID="10" presetClass="entr" presetSubtype="0" fill="hold" nodeType="withEffect">
                                  <p:stCondLst>
                                    <p:cond delay="500"/>
                                  </p:stCondLst>
                                  <p:childTnLst>
                                    <p:set>
                                      <p:cBhvr>
                                        <p:cTn id="12" dur="1" fill="hold">
                                          <p:stCondLst>
                                            <p:cond delay="0"/>
                                          </p:stCondLst>
                                        </p:cTn>
                                        <p:tgtEl>
                                          <p:spTgt spid="1443"/>
                                        </p:tgtEl>
                                        <p:attrNameLst>
                                          <p:attrName>style.visibility</p:attrName>
                                        </p:attrNameLst>
                                      </p:cBhvr>
                                      <p:to>
                                        <p:strVal val="visible"/>
                                      </p:to>
                                    </p:set>
                                    <p:animEffect transition="in" filter="fade">
                                      <p:cBhvr>
                                        <p:cTn id="13" dur="500"/>
                                        <p:tgtEl>
                                          <p:spTgt spid="1443"/>
                                        </p:tgtEl>
                                      </p:cBhvr>
                                    </p:animEffect>
                                  </p:childTnLst>
                                </p:cTn>
                              </p:par>
                              <p:par>
                                <p:cTn id="14" presetID="10" presetClass="entr" presetSubtype="0" fill="hold" nodeType="withEffect">
                                  <p:stCondLst>
                                    <p:cond delay="750"/>
                                  </p:stCondLst>
                                  <p:childTnLst>
                                    <p:set>
                                      <p:cBhvr>
                                        <p:cTn id="15" dur="1" fill="hold">
                                          <p:stCondLst>
                                            <p:cond delay="0"/>
                                          </p:stCondLst>
                                        </p:cTn>
                                        <p:tgtEl>
                                          <p:spTgt spid="1441"/>
                                        </p:tgtEl>
                                        <p:attrNameLst>
                                          <p:attrName>style.visibility</p:attrName>
                                        </p:attrNameLst>
                                      </p:cBhvr>
                                      <p:to>
                                        <p:strVal val="visible"/>
                                      </p:to>
                                    </p:set>
                                    <p:animEffect transition="in" filter="fade">
                                      <p:cBhvr>
                                        <p:cTn id="16" dur="500"/>
                                        <p:tgtEl>
                                          <p:spTgt spid="1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74_Custom Layout">
  <p:cSld name="174_Custom Layout">
    <p:bg>
      <p:bgPr>
        <a:solidFill>
          <a:schemeClr val="lt1"/>
        </a:solidFill>
        <a:effectLst/>
      </p:bgPr>
    </p:bg>
    <p:spTree>
      <p:nvGrpSpPr>
        <p:cNvPr id="1" name="Shape 1446"/>
        <p:cNvGrpSpPr/>
        <p:nvPr/>
      </p:nvGrpSpPr>
      <p:grpSpPr>
        <a:xfrm>
          <a:off x="0" y="0"/>
          <a:ext cx="0" cy="0"/>
          <a:chOff x="0" y="0"/>
          <a:chExt cx="0" cy="0"/>
        </a:xfrm>
      </p:grpSpPr>
      <p:sp>
        <p:nvSpPr>
          <p:cNvPr id="1447" name="Google Shape;1447;p782"/>
          <p:cNvSpPr>
            <a:spLocks noGrp="1"/>
          </p:cNvSpPr>
          <p:nvPr>
            <p:ph type="pic" idx="2"/>
          </p:nvPr>
        </p:nvSpPr>
        <p:spPr>
          <a:xfrm>
            <a:off x="9804531" y="2243001"/>
            <a:ext cx="1372287" cy="118300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48" name="Google Shape;1448;p782"/>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49" name="Google Shape;1449;p782"/>
          <p:cNvSpPr>
            <a:spLocks noGrp="1"/>
          </p:cNvSpPr>
          <p:nvPr>
            <p:ph type="pic" idx="3"/>
          </p:nvPr>
        </p:nvSpPr>
        <p:spPr>
          <a:xfrm>
            <a:off x="2028824" y="2243001"/>
            <a:ext cx="1375772" cy="118601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0" name="Google Shape;1450;p782"/>
          <p:cNvSpPr>
            <a:spLocks noGrp="1"/>
          </p:cNvSpPr>
          <p:nvPr>
            <p:ph type="pic" idx="4"/>
          </p:nvPr>
        </p:nvSpPr>
        <p:spPr>
          <a:xfrm>
            <a:off x="5910256" y="2243001"/>
            <a:ext cx="1372287" cy="1183006"/>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9"/>
                                        </p:tgtEl>
                                        <p:attrNameLst>
                                          <p:attrName>style.visibility</p:attrName>
                                        </p:attrNameLst>
                                      </p:cBhvr>
                                      <p:to>
                                        <p:strVal val="visible"/>
                                      </p:to>
                                    </p:set>
                                    <p:animEffect transition="in" filter="fade">
                                      <p:cBhvr>
                                        <p:cTn id="7" dur="500"/>
                                        <p:tgtEl>
                                          <p:spTgt spid="1449"/>
                                        </p:tgtEl>
                                      </p:cBhvr>
                                    </p:animEffect>
                                  </p:childTnLst>
                                </p:cTn>
                              </p:par>
                              <p:par>
                                <p:cTn id="8" presetID="10" presetClass="entr" presetSubtype="0" fill="hold" nodeType="withEffect">
                                  <p:stCondLst>
                                    <p:cond delay="500"/>
                                  </p:stCondLst>
                                  <p:childTnLst>
                                    <p:set>
                                      <p:cBhvr>
                                        <p:cTn id="9" dur="1" fill="hold">
                                          <p:stCondLst>
                                            <p:cond delay="0"/>
                                          </p:stCondLst>
                                        </p:cTn>
                                        <p:tgtEl>
                                          <p:spTgt spid="1450"/>
                                        </p:tgtEl>
                                        <p:attrNameLst>
                                          <p:attrName>style.visibility</p:attrName>
                                        </p:attrNameLst>
                                      </p:cBhvr>
                                      <p:to>
                                        <p:strVal val="visible"/>
                                      </p:to>
                                    </p:set>
                                    <p:animEffect transition="in" filter="fade">
                                      <p:cBhvr>
                                        <p:cTn id="10" dur="500"/>
                                        <p:tgtEl>
                                          <p:spTgt spid="1450"/>
                                        </p:tgtEl>
                                      </p:cBhvr>
                                    </p:animEffect>
                                  </p:childTnLst>
                                </p:cTn>
                              </p:par>
                              <p:par>
                                <p:cTn id="11" presetID="10" presetClass="entr" presetSubtype="0" fill="hold" nodeType="withEffect">
                                  <p:stCondLst>
                                    <p:cond delay="1000"/>
                                  </p:stCondLst>
                                  <p:childTnLst>
                                    <p:set>
                                      <p:cBhvr>
                                        <p:cTn id="12" dur="1" fill="hold">
                                          <p:stCondLst>
                                            <p:cond delay="0"/>
                                          </p:stCondLst>
                                        </p:cTn>
                                        <p:tgtEl>
                                          <p:spTgt spid="1447"/>
                                        </p:tgtEl>
                                        <p:attrNameLst>
                                          <p:attrName>style.visibility</p:attrName>
                                        </p:attrNameLst>
                                      </p:cBhvr>
                                      <p:to>
                                        <p:strVal val="visible"/>
                                      </p:to>
                                    </p:set>
                                    <p:animEffect transition="in" filter="fade">
                                      <p:cBhvr>
                                        <p:cTn id="13" dur="500"/>
                                        <p:tgtEl>
                                          <p:spTgt spid="1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76_Custom Layout">
  <p:cSld name="176_Custom Layout">
    <p:bg>
      <p:bgPr>
        <a:solidFill>
          <a:schemeClr val="lt1"/>
        </a:solidFill>
        <a:effectLst/>
      </p:bgPr>
    </p:bg>
    <p:spTree>
      <p:nvGrpSpPr>
        <p:cNvPr id="1" name="Shape 1451"/>
        <p:cNvGrpSpPr/>
        <p:nvPr/>
      </p:nvGrpSpPr>
      <p:grpSpPr>
        <a:xfrm>
          <a:off x="0" y="0"/>
          <a:ext cx="0" cy="0"/>
          <a:chOff x="0" y="0"/>
          <a:chExt cx="0" cy="0"/>
        </a:xfrm>
      </p:grpSpPr>
      <p:sp>
        <p:nvSpPr>
          <p:cNvPr id="1452" name="Google Shape;1452;p783"/>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53" name="Google Shape;1453;p783"/>
          <p:cNvSpPr>
            <a:spLocks noGrp="1"/>
          </p:cNvSpPr>
          <p:nvPr>
            <p:ph type="pic" idx="2"/>
          </p:nvPr>
        </p:nvSpPr>
        <p:spPr>
          <a:xfrm>
            <a:off x="2028824" y="2459489"/>
            <a:ext cx="2246536" cy="193666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4" name="Google Shape;1454;p783"/>
          <p:cNvSpPr>
            <a:spLocks noGrp="1"/>
          </p:cNvSpPr>
          <p:nvPr>
            <p:ph type="pic" idx="3"/>
          </p:nvPr>
        </p:nvSpPr>
        <p:spPr>
          <a:xfrm>
            <a:off x="8926289" y="2459489"/>
            <a:ext cx="2246536" cy="193666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5" name="Google Shape;1455;p783"/>
          <p:cNvSpPr>
            <a:spLocks noGrp="1"/>
          </p:cNvSpPr>
          <p:nvPr>
            <p:ph type="pic" idx="4"/>
          </p:nvPr>
        </p:nvSpPr>
        <p:spPr>
          <a:xfrm>
            <a:off x="5477557" y="2459489"/>
            <a:ext cx="2246536" cy="193666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3"/>
                                        </p:tgtEl>
                                        <p:attrNameLst>
                                          <p:attrName>style.visibility</p:attrName>
                                        </p:attrNameLst>
                                      </p:cBhvr>
                                      <p:to>
                                        <p:strVal val="visible"/>
                                      </p:to>
                                    </p:set>
                                    <p:animEffect transition="in" filter="fade">
                                      <p:cBhvr>
                                        <p:cTn id="7" dur="500"/>
                                        <p:tgtEl>
                                          <p:spTgt spid="1453"/>
                                        </p:tgtEl>
                                      </p:cBhvr>
                                    </p:animEffect>
                                  </p:childTnLst>
                                </p:cTn>
                              </p:par>
                              <p:par>
                                <p:cTn id="8" presetID="10" presetClass="entr" presetSubtype="0" fill="hold" nodeType="withEffect">
                                  <p:stCondLst>
                                    <p:cond delay="250"/>
                                  </p:stCondLst>
                                  <p:childTnLst>
                                    <p:set>
                                      <p:cBhvr>
                                        <p:cTn id="9" dur="1" fill="hold">
                                          <p:stCondLst>
                                            <p:cond delay="0"/>
                                          </p:stCondLst>
                                        </p:cTn>
                                        <p:tgtEl>
                                          <p:spTgt spid="1455"/>
                                        </p:tgtEl>
                                        <p:attrNameLst>
                                          <p:attrName>style.visibility</p:attrName>
                                        </p:attrNameLst>
                                      </p:cBhvr>
                                      <p:to>
                                        <p:strVal val="visible"/>
                                      </p:to>
                                    </p:set>
                                    <p:animEffect transition="in" filter="fade">
                                      <p:cBhvr>
                                        <p:cTn id="10" dur="500"/>
                                        <p:tgtEl>
                                          <p:spTgt spid="1455"/>
                                        </p:tgtEl>
                                      </p:cBhvr>
                                    </p:animEffect>
                                  </p:childTnLst>
                                </p:cTn>
                              </p:par>
                              <p:par>
                                <p:cTn id="11" presetID="10" presetClass="entr" presetSubtype="0" fill="hold" nodeType="withEffect">
                                  <p:stCondLst>
                                    <p:cond delay="500"/>
                                  </p:stCondLst>
                                  <p:childTnLst>
                                    <p:set>
                                      <p:cBhvr>
                                        <p:cTn id="12" dur="1" fill="hold">
                                          <p:stCondLst>
                                            <p:cond delay="0"/>
                                          </p:stCondLst>
                                        </p:cTn>
                                        <p:tgtEl>
                                          <p:spTgt spid="1454"/>
                                        </p:tgtEl>
                                        <p:attrNameLst>
                                          <p:attrName>style.visibility</p:attrName>
                                        </p:attrNameLst>
                                      </p:cBhvr>
                                      <p:to>
                                        <p:strVal val="visible"/>
                                      </p:to>
                                    </p:set>
                                    <p:animEffect transition="in" filter="fade">
                                      <p:cBhvr>
                                        <p:cTn id="13" dur="500"/>
                                        <p:tgtEl>
                                          <p:spTgt spid="1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75_Custom Layout">
  <p:cSld name="175_Custom Layout">
    <p:bg>
      <p:bgPr>
        <a:solidFill>
          <a:schemeClr val="lt1"/>
        </a:solidFill>
        <a:effectLst/>
      </p:bgPr>
    </p:bg>
    <p:spTree>
      <p:nvGrpSpPr>
        <p:cNvPr id="1" name="Shape 1456"/>
        <p:cNvGrpSpPr/>
        <p:nvPr/>
      </p:nvGrpSpPr>
      <p:grpSpPr>
        <a:xfrm>
          <a:off x="0" y="0"/>
          <a:ext cx="0" cy="0"/>
          <a:chOff x="0" y="0"/>
          <a:chExt cx="0" cy="0"/>
        </a:xfrm>
      </p:grpSpPr>
      <p:sp>
        <p:nvSpPr>
          <p:cNvPr id="1457" name="Google Shape;1457;p784"/>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8" name="Google Shape;1458;p784"/>
          <p:cNvSpPr>
            <a:spLocks noGrp="1"/>
          </p:cNvSpPr>
          <p:nvPr>
            <p:ph type="pic" idx="2"/>
          </p:nvPr>
        </p:nvSpPr>
        <p:spPr>
          <a:xfrm>
            <a:off x="2028824"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59" name="Google Shape;1459;p784"/>
          <p:cNvSpPr>
            <a:spLocks noGrp="1"/>
          </p:cNvSpPr>
          <p:nvPr>
            <p:ph type="pic" idx="3"/>
          </p:nvPr>
        </p:nvSpPr>
        <p:spPr>
          <a:xfrm>
            <a:off x="5809952"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60" name="Google Shape;1460;p784"/>
          <p:cNvSpPr>
            <a:spLocks noGrp="1"/>
          </p:cNvSpPr>
          <p:nvPr>
            <p:ph type="pic" idx="4"/>
          </p:nvPr>
        </p:nvSpPr>
        <p:spPr>
          <a:xfrm>
            <a:off x="3919388"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61" name="Google Shape;1461;p784"/>
          <p:cNvSpPr>
            <a:spLocks noGrp="1"/>
          </p:cNvSpPr>
          <p:nvPr>
            <p:ph type="pic" idx="5"/>
          </p:nvPr>
        </p:nvSpPr>
        <p:spPr>
          <a:xfrm>
            <a:off x="7700516"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62" name="Google Shape;1462;p784"/>
          <p:cNvSpPr>
            <a:spLocks noGrp="1"/>
          </p:cNvSpPr>
          <p:nvPr>
            <p:ph type="pic" idx="6"/>
          </p:nvPr>
        </p:nvSpPr>
        <p:spPr>
          <a:xfrm>
            <a:off x="9591079" y="2433363"/>
            <a:ext cx="1581746" cy="1363574"/>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8"/>
                                        </p:tgtEl>
                                        <p:attrNameLst>
                                          <p:attrName>style.visibility</p:attrName>
                                        </p:attrNameLst>
                                      </p:cBhvr>
                                      <p:to>
                                        <p:strVal val="visible"/>
                                      </p:to>
                                    </p:set>
                                    <p:animEffect transition="in" filter="fade">
                                      <p:cBhvr>
                                        <p:cTn id="7" dur="500"/>
                                        <p:tgtEl>
                                          <p:spTgt spid="1458"/>
                                        </p:tgtEl>
                                      </p:cBhvr>
                                    </p:animEffect>
                                  </p:childTnLst>
                                </p:cTn>
                              </p:par>
                              <p:par>
                                <p:cTn id="8" presetID="10" presetClass="entr" presetSubtype="0" fill="hold" nodeType="withEffect">
                                  <p:stCondLst>
                                    <p:cond delay="250"/>
                                  </p:stCondLst>
                                  <p:childTnLst>
                                    <p:set>
                                      <p:cBhvr>
                                        <p:cTn id="9" dur="1" fill="hold">
                                          <p:stCondLst>
                                            <p:cond delay="0"/>
                                          </p:stCondLst>
                                        </p:cTn>
                                        <p:tgtEl>
                                          <p:spTgt spid="1460"/>
                                        </p:tgtEl>
                                        <p:attrNameLst>
                                          <p:attrName>style.visibility</p:attrName>
                                        </p:attrNameLst>
                                      </p:cBhvr>
                                      <p:to>
                                        <p:strVal val="visible"/>
                                      </p:to>
                                    </p:set>
                                    <p:animEffect transition="in" filter="fade">
                                      <p:cBhvr>
                                        <p:cTn id="10" dur="500"/>
                                        <p:tgtEl>
                                          <p:spTgt spid="1460"/>
                                        </p:tgtEl>
                                      </p:cBhvr>
                                    </p:animEffect>
                                  </p:childTnLst>
                                </p:cTn>
                              </p:par>
                              <p:par>
                                <p:cTn id="11" presetID="10" presetClass="entr" presetSubtype="0" fill="hold" nodeType="withEffect">
                                  <p:stCondLst>
                                    <p:cond delay="500"/>
                                  </p:stCondLst>
                                  <p:childTnLst>
                                    <p:set>
                                      <p:cBhvr>
                                        <p:cTn id="12" dur="1" fill="hold">
                                          <p:stCondLst>
                                            <p:cond delay="0"/>
                                          </p:stCondLst>
                                        </p:cTn>
                                        <p:tgtEl>
                                          <p:spTgt spid="1459"/>
                                        </p:tgtEl>
                                        <p:attrNameLst>
                                          <p:attrName>style.visibility</p:attrName>
                                        </p:attrNameLst>
                                      </p:cBhvr>
                                      <p:to>
                                        <p:strVal val="visible"/>
                                      </p:to>
                                    </p:set>
                                    <p:animEffect transition="in" filter="fade">
                                      <p:cBhvr>
                                        <p:cTn id="13" dur="500"/>
                                        <p:tgtEl>
                                          <p:spTgt spid="1459"/>
                                        </p:tgtEl>
                                      </p:cBhvr>
                                    </p:animEffect>
                                  </p:childTnLst>
                                </p:cTn>
                              </p:par>
                              <p:par>
                                <p:cTn id="14" presetID="10" presetClass="entr" presetSubtype="0" fill="hold" nodeType="withEffect">
                                  <p:stCondLst>
                                    <p:cond delay="750"/>
                                  </p:stCondLst>
                                  <p:childTnLst>
                                    <p:set>
                                      <p:cBhvr>
                                        <p:cTn id="15" dur="1" fill="hold">
                                          <p:stCondLst>
                                            <p:cond delay="0"/>
                                          </p:stCondLst>
                                        </p:cTn>
                                        <p:tgtEl>
                                          <p:spTgt spid="1461"/>
                                        </p:tgtEl>
                                        <p:attrNameLst>
                                          <p:attrName>style.visibility</p:attrName>
                                        </p:attrNameLst>
                                      </p:cBhvr>
                                      <p:to>
                                        <p:strVal val="visible"/>
                                      </p:to>
                                    </p:set>
                                    <p:animEffect transition="in" filter="fade">
                                      <p:cBhvr>
                                        <p:cTn id="16" dur="500"/>
                                        <p:tgtEl>
                                          <p:spTgt spid="1461"/>
                                        </p:tgtEl>
                                      </p:cBhvr>
                                    </p:animEffect>
                                  </p:childTnLst>
                                </p:cTn>
                              </p:par>
                              <p:par>
                                <p:cTn id="17" presetID="10" presetClass="entr" presetSubtype="0" fill="hold" nodeType="withEffect">
                                  <p:stCondLst>
                                    <p:cond delay="750"/>
                                  </p:stCondLst>
                                  <p:childTnLst>
                                    <p:set>
                                      <p:cBhvr>
                                        <p:cTn id="18" dur="1" fill="hold">
                                          <p:stCondLst>
                                            <p:cond delay="0"/>
                                          </p:stCondLst>
                                        </p:cTn>
                                        <p:tgtEl>
                                          <p:spTgt spid="1462"/>
                                        </p:tgtEl>
                                        <p:attrNameLst>
                                          <p:attrName>style.visibility</p:attrName>
                                        </p:attrNameLst>
                                      </p:cBhvr>
                                      <p:to>
                                        <p:strVal val="visible"/>
                                      </p:to>
                                    </p:set>
                                    <p:animEffect transition="in" filter="fade">
                                      <p:cBhvr>
                                        <p:cTn id="19" dur="500"/>
                                        <p:tgtEl>
                                          <p:spTgt spid="1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ster Title Slide">
  <p:cSld name="Master Title Slide">
    <p:bg>
      <p:bgPr>
        <a:solidFill>
          <a:schemeClr val="lt1"/>
        </a:solidFill>
        <a:effectLst/>
      </p:bgPr>
    </p:bg>
    <p:spTree>
      <p:nvGrpSpPr>
        <p:cNvPr id="1" name="Shape 1463"/>
        <p:cNvGrpSpPr/>
        <p:nvPr/>
      </p:nvGrpSpPr>
      <p:grpSpPr>
        <a:xfrm>
          <a:off x="0" y="0"/>
          <a:ext cx="0" cy="0"/>
          <a:chOff x="0" y="0"/>
          <a:chExt cx="0" cy="0"/>
        </a:xfrm>
      </p:grpSpPr>
      <p:sp>
        <p:nvSpPr>
          <p:cNvPr id="1464" name="Google Shape;1464;p785"/>
          <p:cNvSpPr txBox="1">
            <a:spLocks noGrp="1"/>
          </p:cNvSpPr>
          <p:nvPr>
            <p:ph type="ctrTitle"/>
          </p:nvPr>
        </p:nvSpPr>
        <p:spPr>
          <a:xfrm>
            <a:off x="967945" y="1741990"/>
            <a:ext cx="3653481" cy="2568676"/>
          </a:xfrm>
          <a:prstGeom prst="rect">
            <a:avLst/>
          </a:prstGeom>
          <a:noFill/>
          <a:ln>
            <a:noFill/>
          </a:ln>
        </p:spPr>
        <p:txBody>
          <a:bodyPr spcFirstLastPara="1" wrap="square" lIns="0" tIns="192000" rIns="0" bIns="0" anchor="ctr" anchorCtr="0">
            <a:noAutofit/>
          </a:bodyPr>
          <a:lstStyle>
            <a:lvl1pPr lvl="0" algn="l">
              <a:lnSpc>
                <a:spcPct val="100000"/>
              </a:lnSpc>
              <a:spcBef>
                <a:spcPts val="0"/>
              </a:spcBef>
              <a:spcAft>
                <a:spcPts val="0"/>
              </a:spcAft>
              <a:buClr>
                <a:srgbClr val="775C48"/>
              </a:buClr>
              <a:buSzPts val="4800"/>
              <a:buFont typeface="Arial"/>
              <a:buNone/>
              <a:defRPr sz="4800">
                <a:solidFill>
                  <a:srgbClr val="775C4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5" name="Google Shape;1465;p785"/>
          <p:cNvSpPr txBox="1">
            <a:spLocks noGrp="1"/>
          </p:cNvSpPr>
          <p:nvPr>
            <p:ph type="subTitle" idx="1"/>
          </p:nvPr>
        </p:nvSpPr>
        <p:spPr>
          <a:xfrm>
            <a:off x="967945" y="4581871"/>
            <a:ext cx="3653481" cy="877329"/>
          </a:xfrm>
          <a:prstGeom prst="rect">
            <a:avLst/>
          </a:prstGeom>
          <a:noFill/>
          <a:ln>
            <a:noFill/>
          </a:ln>
        </p:spPr>
        <p:txBody>
          <a:bodyPr spcFirstLastPara="1" wrap="square" lIns="0" tIns="0" rIns="0" bIns="0" anchor="ctr" anchorCtr="0">
            <a:normAutofit/>
          </a:bodyPr>
          <a:lstStyle>
            <a:lvl1pPr lvl="0" algn="l">
              <a:lnSpc>
                <a:spcPct val="90000"/>
              </a:lnSpc>
              <a:spcBef>
                <a:spcPts val="1000"/>
              </a:spcBef>
              <a:spcAft>
                <a:spcPts val="0"/>
              </a:spcAft>
              <a:buClr>
                <a:srgbClr val="296D4B"/>
              </a:buClr>
              <a:buSzPts val="2400"/>
              <a:buNone/>
              <a:defRPr sz="2400">
                <a:solidFill>
                  <a:srgbClr val="296D4B"/>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466" name="Google Shape;1466;p785"/>
          <p:cNvPicPr preferRelativeResize="0"/>
          <p:nvPr/>
        </p:nvPicPr>
        <p:blipFill rotWithShape="1">
          <a:blip r:embed="rId2">
            <a:alphaModFix/>
          </a:blip>
          <a:srcRect/>
          <a:stretch/>
        </p:blipFill>
        <p:spPr>
          <a:xfrm>
            <a:off x="1046602" y="1098300"/>
            <a:ext cx="1699662" cy="392429"/>
          </a:xfrm>
          <a:prstGeom prst="rect">
            <a:avLst/>
          </a:prstGeom>
          <a:noFill/>
          <a:ln>
            <a:noFill/>
          </a:ln>
        </p:spPr>
      </p:pic>
      <p:sp>
        <p:nvSpPr>
          <p:cNvPr id="1467" name="Google Shape;1467;p785"/>
          <p:cNvSpPr>
            <a:spLocks noGrp="1"/>
          </p:cNvSpPr>
          <p:nvPr>
            <p:ph type="pic" idx="2"/>
          </p:nvPr>
        </p:nvSpPr>
        <p:spPr>
          <a:xfrm>
            <a:off x="5662247" y="0"/>
            <a:ext cx="6529754" cy="6858000"/>
          </a:xfrm>
          <a:prstGeom prst="rect">
            <a:avLst/>
          </a:prstGeom>
          <a:noFill/>
          <a:ln>
            <a:noFill/>
          </a:ln>
        </p:spPr>
      </p:sp>
      <p:cxnSp>
        <p:nvCxnSpPr>
          <p:cNvPr id="1468" name="Google Shape;1468;p785"/>
          <p:cNvCxnSpPr/>
          <p:nvPr/>
        </p:nvCxnSpPr>
        <p:spPr>
          <a:xfrm>
            <a:off x="962781" y="5649510"/>
            <a:ext cx="402102" cy="0"/>
          </a:xfrm>
          <a:prstGeom prst="straightConnector1">
            <a:avLst/>
          </a:prstGeom>
          <a:noFill/>
          <a:ln w="19050" cap="flat" cmpd="sng">
            <a:solidFill>
              <a:srgbClr val="775C48"/>
            </a:solidFill>
            <a:prstDash val="solid"/>
            <a:miter lim="800000"/>
            <a:headEnd type="none" w="sm" len="sm"/>
            <a:tailEnd type="none" w="sm" len="sm"/>
          </a:ln>
        </p:spPr>
      </p:cxnSp>
      <p:cxnSp>
        <p:nvCxnSpPr>
          <p:cNvPr id="1469" name="Google Shape;1469;p785"/>
          <p:cNvCxnSpPr/>
          <p:nvPr/>
        </p:nvCxnSpPr>
        <p:spPr>
          <a:xfrm>
            <a:off x="962781" y="5729023"/>
            <a:ext cx="402102" cy="0"/>
          </a:xfrm>
          <a:prstGeom prst="straightConnector1">
            <a:avLst/>
          </a:prstGeom>
          <a:noFill/>
          <a:ln w="19050" cap="flat" cmpd="sng">
            <a:solidFill>
              <a:srgbClr val="775C48"/>
            </a:solidFill>
            <a:prstDash val="solid"/>
            <a:miter lim="800000"/>
            <a:headEnd type="none" w="sm" len="sm"/>
            <a:tailEnd type="none" w="sm" len="sm"/>
          </a:ln>
        </p:spPr>
      </p:cxnSp>
      <p:sp>
        <p:nvSpPr>
          <p:cNvPr id="1470" name="Google Shape;1470;p785"/>
          <p:cNvSpPr txBox="1"/>
          <p:nvPr/>
        </p:nvSpPr>
        <p:spPr>
          <a:xfrm>
            <a:off x="962781" y="6482258"/>
            <a:ext cx="609600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6D4B"/>
              </a:buClr>
              <a:buSzPts val="1200"/>
              <a:buFont typeface="Arial"/>
              <a:buNone/>
            </a:pPr>
            <a:r>
              <a:rPr lang="en-US" sz="1200" b="0" i="0" u="none" strike="noStrike" cap="none">
                <a:solidFill>
                  <a:srgbClr val="296D4B"/>
                </a:solidFill>
                <a:latin typeface="Arial"/>
                <a:ea typeface="Arial"/>
                <a:cs typeface="Arial"/>
                <a:sym typeface="Arial"/>
              </a:rPr>
              <a:t>© 2022 – CÔNG TY CỔ PHẦN QUẢN LÝ QUỸ GENESIS</a:t>
            </a: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70_Custom Layout">
  <p:cSld name="270_Custom Layout">
    <p:spTree>
      <p:nvGrpSpPr>
        <p:cNvPr id="1" name="Shape 1471"/>
        <p:cNvGrpSpPr/>
        <p:nvPr/>
      </p:nvGrpSpPr>
      <p:grpSpPr>
        <a:xfrm>
          <a:off x="0" y="0"/>
          <a:ext cx="0" cy="0"/>
          <a:chOff x="0" y="0"/>
          <a:chExt cx="0" cy="0"/>
        </a:xfrm>
      </p:grpSpPr>
      <p:sp>
        <p:nvSpPr>
          <p:cNvPr id="1472" name="Google Shape;1472;p786"/>
          <p:cNvSpPr>
            <a:spLocks noGrp="1"/>
          </p:cNvSpPr>
          <p:nvPr>
            <p:ph type="pic" idx="2"/>
          </p:nvPr>
        </p:nvSpPr>
        <p:spPr>
          <a:xfrm>
            <a:off x="2027237" y="1125538"/>
            <a:ext cx="9145587" cy="3229179"/>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472"/>
                                        </p:tgtEl>
                                        <p:attrNameLst>
                                          <p:attrName>style.visibility</p:attrName>
                                        </p:attrNameLst>
                                      </p:cBhvr>
                                      <p:to>
                                        <p:strVal val="visible"/>
                                      </p:to>
                                    </p:set>
                                    <p:animEffect transition="in" filter="fade">
                                      <p:cBhvr>
                                        <p:cTn id="7" dur="750"/>
                                        <p:tgtEl>
                                          <p:spTgt spid="1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2212032" y="157758"/>
            <a:ext cx="6248400" cy="685800"/>
          </a:xfrm>
          <a:prstGeom prst="rect">
            <a:avLst/>
          </a:prstGeom>
          <a:noFill/>
          <a:ln>
            <a:noFill/>
          </a:ln>
        </p:spPr>
        <p:txBody>
          <a:bodyPr spcFirstLastPara="1" wrap="square" lIns="91425" tIns="91425" rIns="91425" bIns="91425" anchor="ctr" anchorCtr="0">
            <a:noAutofit/>
          </a:bodyPr>
          <a:lstStyle>
            <a:lvl1pPr lvl="0" algn="l">
              <a:lnSpc>
                <a:spcPct val="85000"/>
              </a:lnSpc>
              <a:spcBef>
                <a:spcPts val="0"/>
              </a:spcBef>
              <a:spcAft>
                <a:spcPts val="0"/>
              </a:spcAft>
              <a:buSzPts val="2000"/>
              <a:buNone/>
              <a:defRPr sz="3600" b="1">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395536" y="1005576"/>
            <a:ext cx="8280920" cy="3726414"/>
          </a:xfrm>
          <a:prstGeom prst="rect">
            <a:avLst/>
          </a:prstGeom>
          <a:noFill/>
          <a:ln>
            <a:noFill/>
          </a:ln>
        </p:spPr>
        <p:txBody>
          <a:bodyPr spcFirstLastPara="1" wrap="square" lIns="91425" tIns="91425" rIns="91425" bIns="91425" anchor="t" anchorCtr="0">
            <a:noAutofit/>
          </a:bodyPr>
          <a:lstStyle>
            <a:lvl1pPr marL="457200" lvl="0" indent="-342900" algn="l">
              <a:lnSpc>
                <a:spcPct val="110000"/>
              </a:lnSpc>
              <a:spcBef>
                <a:spcPts val="600"/>
              </a:spcBef>
              <a:spcAft>
                <a:spcPts val="0"/>
              </a:spcAft>
              <a:buSzPts val="1800"/>
              <a:buFont typeface="Noto Sans Symbols"/>
              <a:buChar char="❖"/>
              <a:defRPr/>
            </a:lvl1pPr>
            <a:lvl2pPr marL="914400" lvl="1" indent="-309880" algn="l">
              <a:lnSpc>
                <a:spcPct val="110000"/>
              </a:lnSpc>
              <a:spcBef>
                <a:spcPts val="600"/>
              </a:spcBef>
              <a:spcAft>
                <a:spcPts val="0"/>
              </a:spcAft>
              <a:buSzPts val="1280"/>
              <a:buChar char="o"/>
              <a:defRPr/>
            </a:lvl2pPr>
            <a:lvl3pPr marL="1371600" lvl="2" indent="-317500" algn="l">
              <a:lnSpc>
                <a:spcPct val="110000"/>
              </a:lnSpc>
              <a:spcBef>
                <a:spcPts val="600"/>
              </a:spcBef>
              <a:spcAft>
                <a:spcPts val="0"/>
              </a:spcAft>
              <a:buSzPts val="1400"/>
              <a:buChar char="•"/>
              <a:defRPr/>
            </a:lvl3pPr>
            <a:lvl4pPr marL="1828800" lvl="3" indent="-317500" algn="l">
              <a:lnSpc>
                <a:spcPct val="110000"/>
              </a:lnSpc>
              <a:spcBef>
                <a:spcPts val="600"/>
              </a:spcBef>
              <a:spcAft>
                <a:spcPts val="0"/>
              </a:spcAft>
              <a:buSzPts val="1400"/>
              <a:buChar char="-"/>
              <a:defRPr/>
            </a:lvl4pPr>
            <a:lvl5pPr marL="2286000" lvl="4" indent="-317500" algn="l">
              <a:lnSpc>
                <a:spcPct val="110000"/>
              </a:lnSpc>
              <a:spcBef>
                <a:spcPts val="600"/>
              </a:spcBef>
              <a:spcAft>
                <a:spcPts val="0"/>
              </a:spcAft>
              <a:buSzPts val="1400"/>
              <a:buChar char="»"/>
              <a:defRPr/>
            </a:lvl5pPr>
            <a:lvl6pPr marL="2743200" lvl="5" indent="-317500" algn="l">
              <a:lnSpc>
                <a:spcPct val="90000"/>
              </a:lnSpc>
              <a:spcBef>
                <a:spcPts val="6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400"/>
              </a:spcAft>
              <a:buSzPts val="1400"/>
              <a:buChar char="◦"/>
              <a:defRPr/>
            </a:lvl9pPr>
          </a:lstStyle>
          <a:p>
            <a:endParaRPr/>
          </a:p>
        </p:txBody>
      </p:sp>
    </p:spTree>
    <p:extLst>
      <p:ext uri="{BB962C8B-B14F-4D97-AF65-F5344CB8AC3E}">
        <p14:creationId xmlns:p14="http://schemas.microsoft.com/office/powerpoint/2010/main" val="3053469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51_Custom Layout">
  <p:cSld name="151_Custom Layout">
    <p:bg>
      <p:bgPr>
        <a:solidFill>
          <a:schemeClr val="lt1"/>
        </a:solidFill>
        <a:effectLst/>
      </p:bgPr>
    </p:bg>
    <p:spTree>
      <p:nvGrpSpPr>
        <p:cNvPr id="1" name="Shape 1401"/>
        <p:cNvGrpSpPr/>
        <p:nvPr/>
      </p:nvGrpSpPr>
      <p:grpSpPr>
        <a:xfrm>
          <a:off x="0" y="0"/>
          <a:ext cx="0" cy="0"/>
          <a:chOff x="0" y="0"/>
          <a:chExt cx="0" cy="0"/>
        </a:xfrm>
      </p:grpSpPr>
      <p:sp>
        <p:nvSpPr>
          <p:cNvPr id="1402" name="Google Shape;1402;p767"/>
          <p:cNvSpPr txBox="1">
            <a:spLocks noGrp="1"/>
          </p:cNvSpPr>
          <p:nvPr>
            <p:ph type="title"/>
          </p:nvPr>
        </p:nvSpPr>
        <p:spPr>
          <a:xfrm>
            <a:off x="2028824" y="695690"/>
            <a:ext cx="9152697" cy="1249845"/>
          </a:xfrm>
          <a:prstGeom prst="rect">
            <a:avLst/>
          </a:prstGeom>
          <a:noFill/>
          <a:ln>
            <a:noFill/>
          </a:ln>
        </p:spPr>
        <p:txBody>
          <a:bodyPr spcFirstLastPara="1" wrap="square" lIns="0" tIns="192000" rIns="0" bIns="0" anchor="t" anchorCtr="0">
            <a:noAutofit/>
          </a:bodyPr>
          <a:lstStyle>
            <a:lvl1pPr lvl="0" algn="r">
              <a:lnSpc>
                <a:spcPct val="80000"/>
              </a:lnSpc>
              <a:spcBef>
                <a:spcPts val="0"/>
              </a:spcBef>
              <a:spcAft>
                <a:spcPts val="0"/>
              </a:spcAft>
              <a:buClr>
                <a:schemeClr val="dk1"/>
              </a:buClr>
              <a:buSzPts val="3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59_Custom Layout">
  <p:cSld name="59_Custom Layout">
    <p:spTree>
      <p:nvGrpSpPr>
        <p:cNvPr id="1" name="Shape 18"/>
        <p:cNvGrpSpPr/>
        <p:nvPr/>
      </p:nvGrpSpPr>
      <p:grpSpPr>
        <a:xfrm>
          <a:off x="0" y="0"/>
          <a:ext cx="0" cy="0"/>
          <a:chOff x="0" y="0"/>
          <a:chExt cx="0" cy="0"/>
        </a:xfrm>
      </p:grpSpPr>
      <p:sp>
        <p:nvSpPr>
          <p:cNvPr id="19" name="Google Shape;19;p510"/>
          <p:cNvSpPr>
            <a:spLocks noGrp="1"/>
          </p:cNvSpPr>
          <p:nvPr>
            <p:ph type="pic" idx="2"/>
          </p:nvPr>
        </p:nvSpPr>
        <p:spPr>
          <a:xfrm>
            <a:off x="1016000"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txBody>
          <a:bodyPr/>
          <a:lstStyle/>
          <a:p>
            <a:endParaRPr lang="en-US"/>
          </a:p>
        </p:txBody>
      </p:sp>
    </p:spTree>
    <p:extLst>
      <p:ext uri="{BB962C8B-B14F-4D97-AF65-F5344CB8AC3E}">
        <p14:creationId xmlns:p14="http://schemas.microsoft.com/office/powerpoint/2010/main" val="3789053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1406"/>
        <p:cNvGrpSpPr/>
        <p:nvPr/>
      </p:nvGrpSpPr>
      <p:grpSpPr>
        <a:xfrm>
          <a:off x="0" y="0"/>
          <a:ext cx="0" cy="0"/>
          <a:chOff x="0" y="0"/>
          <a:chExt cx="0" cy="0"/>
        </a:xfrm>
      </p:grpSpPr>
      <p:sp>
        <p:nvSpPr>
          <p:cNvPr id="1407" name="Google Shape;1407;p769"/>
          <p:cNvSpPr txBox="1">
            <a:spLocks noGrp="1"/>
          </p:cNvSpPr>
          <p:nvPr>
            <p:ph type="title"/>
          </p:nvPr>
        </p:nvSpPr>
        <p:spPr>
          <a:xfrm>
            <a:off x="2028824" y="695690"/>
            <a:ext cx="9152697"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8" name="Google Shape;1408;p769"/>
          <p:cNvSpPr>
            <a:spLocks noGrp="1"/>
          </p:cNvSpPr>
          <p:nvPr>
            <p:ph type="pic" idx="2"/>
          </p:nvPr>
        </p:nvSpPr>
        <p:spPr>
          <a:xfrm>
            <a:off x="1016000" y="4572000"/>
            <a:ext cx="11176000" cy="2286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08"/>
                                        </p:tgtEl>
                                        <p:attrNameLst>
                                          <p:attrName>style.visibility</p:attrName>
                                        </p:attrNameLst>
                                      </p:cBhvr>
                                      <p:to>
                                        <p:strVal val="visible"/>
                                      </p:to>
                                    </p:set>
                                    <p:animEffect transition="in" filter="fade">
                                      <p:cBhvr>
                                        <p:cTn id="7" dur="500"/>
                                        <p:tgtEl>
                                          <p:spTgt spid="1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52_Custom Layout">
  <p:cSld name="152_Custom Layout">
    <p:spTree>
      <p:nvGrpSpPr>
        <p:cNvPr id="1" name="Shape 1409"/>
        <p:cNvGrpSpPr/>
        <p:nvPr/>
      </p:nvGrpSpPr>
      <p:grpSpPr>
        <a:xfrm>
          <a:off x="0" y="0"/>
          <a:ext cx="0" cy="0"/>
          <a:chOff x="0" y="0"/>
          <a:chExt cx="0" cy="0"/>
        </a:xfrm>
      </p:grpSpPr>
      <p:sp>
        <p:nvSpPr>
          <p:cNvPr id="1410" name="Google Shape;1410;p770"/>
          <p:cNvSpPr txBox="1">
            <a:spLocks noGrp="1"/>
          </p:cNvSpPr>
          <p:nvPr>
            <p:ph type="title"/>
          </p:nvPr>
        </p:nvSpPr>
        <p:spPr>
          <a:xfrm>
            <a:off x="1019175" y="695689"/>
            <a:ext cx="4079681"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1" name="Google Shape;1411;p770"/>
          <p:cNvSpPr>
            <a:spLocks noGrp="1"/>
          </p:cNvSpPr>
          <p:nvPr>
            <p:ph type="pic" idx="2"/>
          </p:nvPr>
        </p:nvSpPr>
        <p:spPr>
          <a:xfrm>
            <a:off x="6106919"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1"/>
                                        </p:tgtEl>
                                        <p:attrNameLst>
                                          <p:attrName>style.visibility</p:attrName>
                                        </p:attrNameLst>
                                      </p:cBhvr>
                                      <p:to>
                                        <p:strVal val="visible"/>
                                      </p:to>
                                    </p:set>
                                    <p:animEffect transition="in" filter="fade">
                                      <p:cBhvr>
                                        <p:cTn id="7" dur="500"/>
                                        <p:tgtEl>
                                          <p:spTgt spid="1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53_Custom Layout">
  <p:cSld name="153_Custom Layout">
    <p:spTree>
      <p:nvGrpSpPr>
        <p:cNvPr id="1" name="Shape 1412"/>
        <p:cNvGrpSpPr/>
        <p:nvPr/>
      </p:nvGrpSpPr>
      <p:grpSpPr>
        <a:xfrm>
          <a:off x="0" y="0"/>
          <a:ext cx="0" cy="0"/>
          <a:chOff x="0" y="0"/>
          <a:chExt cx="0" cy="0"/>
        </a:xfrm>
      </p:grpSpPr>
      <p:sp>
        <p:nvSpPr>
          <p:cNvPr id="1413" name="Google Shape;1413;p771"/>
          <p:cNvSpPr txBox="1">
            <a:spLocks noGrp="1"/>
          </p:cNvSpPr>
          <p:nvPr>
            <p:ph type="title"/>
          </p:nvPr>
        </p:nvSpPr>
        <p:spPr>
          <a:xfrm>
            <a:off x="1019175" y="5023955"/>
            <a:ext cx="4079681"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4" name="Google Shape;1414;p771"/>
          <p:cNvSpPr>
            <a:spLocks noGrp="1"/>
          </p:cNvSpPr>
          <p:nvPr>
            <p:ph type="pic" idx="2"/>
          </p:nvPr>
        </p:nvSpPr>
        <p:spPr>
          <a:xfrm>
            <a:off x="6092825" y="0"/>
            <a:ext cx="5080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4"/>
                                        </p:tgtEl>
                                        <p:attrNameLst>
                                          <p:attrName>style.visibility</p:attrName>
                                        </p:attrNameLst>
                                      </p:cBhvr>
                                      <p:to>
                                        <p:strVal val="visible"/>
                                      </p:to>
                                    </p:set>
                                    <p:animEffect transition="in" filter="fade">
                                      <p:cBhvr>
                                        <p:cTn id="7" dur="500"/>
                                        <p:tgtEl>
                                          <p:spTgt spid="1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67_Custom Layout">
  <p:cSld name="67_Custom Layout">
    <p:spTree>
      <p:nvGrpSpPr>
        <p:cNvPr id="1" name="Shape 1420"/>
        <p:cNvGrpSpPr/>
        <p:nvPr/>
      </p:nvGrpSpPr>
      <p:grpSpPr>
        <a:xfrm>
          <a:off x="0" y="0"/>
          <a:ext cx="0" cy="0"/>
          <a:chOff x="0" y="0"/>
          <a:chExt cx="0" cy="0"/>
        </a:xfrm>
      </p:grpSpPr>
      <p:sp>
        <p:nvSpPr>
          <p:cNvPr id="1421" name="Google Shape;1421;p774"/>
          <p:cNvSpPr txBox="1">
            <a:spLocks noGrp="1"/>
          </p:cNvSpPr>
          <p:nvPr>
            <p:ph type="title"/>
          </p:nvPr>
        </p:nvSpPr>
        <p:spPr>
          <a:xfrm>
            <a:off x="2028825" y="695689"/>
            <a:ext cx="4067176"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22" name="Google Shape;1422;p774"/>
          <p:cNvSpPr>
            <a:spLocks noGrp="1"/>
          </p:cNvSpPr>
          <p:nvPr>
            <p:ph type="pic" idx="2"/>
          </p:nvPr>
        </p:nvSpPr>
        <p:spPr>
          <a:xfrm rot="-2292151">
            <a:off x="7597951" y="2463457"/>
            <a:ext cx="1917131" cy="4834932"/>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23" name="Google Shape;1423;p774"/>
          <p:cNvSpPr>
            <a:spLocks noGrp="1"/>
          </p:cNvSpPr>
          <p:nvPr>
            <p:ph type="pic" idx="3"/>
          </p:nvPr>
        </p:nvSpPr>
        <p:spPr>
          <a:xfrm rot="2445785">
            <a:off x="10178826" y="1101403"/>
            <a:ext cx="1366859" cy="5144145"/>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48_Custom Layout">
  <p:cSld name="148_Custom Layout">
    <p:spTree>
      <p:nvGrpSpPr>
        <p:cNvPr id="1" name="Shape 1424"/>
        <p:cNvGrpSpPr/>
        <p:nvPr/>
      </p:nvGrpSpPr>
      <p:grpSpPr>
        <a:xfrm>
          <a:off x="0" y="0"/>
          <a:ext cx="0" cy="0"/>
          <a:chOff x="0" y="0"/>
          <a:chExt cx="0" cy="0"/>
        </a:xfrm>
      </p:grpSpPr>
      <p:sp>
        <p:nvSpPr>
          <p:cNvPr id="1425" name="Google Shape;1425;p775"/>
          <p:cNvSpPr txBox="1">
            <a:spLocks noGrp="1"/>
          </p:cNvSpPr>
          <p:nvPr>
            <p:ph type="title"/>
          </p:nvPr>
        </p:nvSpPr>
        <p:spPr>
          <a:xfrm>
            <a:off x="7105649" y="946702"/>
            <a:ext cx="4067176" cy="1249845"/>
          </a:xfrm>
          <a:prstGeom prst="rect">
            <a:avLst/>
          </a:prstGeom>
          <a:noFill/>
          <a:ln>
            <a:noFill/>
          </a:ln>
        </p:spPr>
        <p:txBody>
          <a:bodyPr spcFirstLastPara="1" wrap="square" lIns="0" tIns="192000" rIns="0" bIns="0" anchor="t" anchorCtr="0">
            <a:noAutofit/>
          </a:bodyPr>
          <a:lstStyle>
            <a:lvl1pPr lvl="0" algn="r">
              <a:lnSpc>
                <a:spcPct val="80000"/>
              </a:lnSpc>
              <a:spcBef>
                <a:spcPts val="0"/>
              </a:spcBef>
              <a:spcAft>
                <a:spcPts val="0"/>
              </a:spcAft>
              <a:buClr>
                <a:schemeClr val="dk1"/>
              </a:buClr>
              <a:buSzPts val="3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6" name="Google Shape;1426;p775"/>
          <p:cNvSpPr>
            <a:spLocks noGrp="1"/>
          </p:cNvSpPr>
          <p:nvPr>
            <p:ph type="pic" idx="2"/>
          </p:nvPr>
        </p:nvSpPr>
        <p:spPr>
          <a:xfrm>
            <a:off x="7105649" y="3429000"/>
            <a:ext cx="4067176" cy="3429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00"/>
                                  </p:stCondLst>
                                  <p:childTnLst>
                                    <p:set>
                                      <p:cBhvr>
                                        <p:cTn id="6" dur="1" fill="hold">
                                          <p:stCondLst>
                                            <p:cond delay="0"/>
                                          </p:stCondLst>
                                        </p:cTn>
                                        <p:tgtEl>
                                          <p:spTgt spid="1426"/>
                                        </p:tgtEl>
                                        <p:attrNameLst>
                                          <p:attrName>style.visibility</p:attrName>
                                        </p:attrNameLst>
                                      </p:cBhvr>
                                      <p:to>
                                        <p:strVal val="visible"/>
                                      </p:to>
                                    </p:set>
                                    <p:animEffect transition="in" filter="fade">
                                      <p:cBhvr>
                                        <p:cTn id="7" dur="500"/>
                                        <p:tgtEl>
                                          <p:spTgt spid="1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82_Custom Layout">
  <p:cSld name="82_Custom Layout">
    <p:spTree>
      <p:nvGrpSpPr>
        <p:cNvPr id="1" name="Shape 1427"/>
        <p:cNvGrpSpPr/>
        <p:nvPr/>
      </p:nvGrpSpPr>
      <p:grpSpPr>
        <a:xfrm>
          <a:off x="0" y="0"/>
          <a:ext cx="0" cy="0"/>
          <a:chOff x="0" y="0"/>
          <a:chExt cx="0" cy="0"/>
        </a:xfrm>
      </p:grpSpPr>
      <p:sp>
        <p:nvSpPr>
          <p:cNvPr id="1428" name="Google Shape;1428;p776"/>
          <p:cNvSpPr txBox="1">
            <a:spLocks noGrp="1"/>
          </p:cNvSpPr>
          <p:nvPr>
            <p:ph type="title"/>
          </p:nvPr>
        </p:nvSpPr>
        <p:spPr>
          <a:xfrm>
            <a:off x="2028825" y="4877352"/>
            <a:ext cx="4057016" cy="1388284"/>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9" name="Google Shape;1429;p776"/>
          <p:cNvSpPr>
            <a:spLocks noGrp="1"/>
          </p:cNvSpPr>
          <p:nvPr>
            <p:ph type="pic" idx="2"/>
          </p:nvPr>
        </p:nvSpPr>
        <p:spPr>
          <a:xfrm>
            <a:off x="2027238" y="0"/>
            <a:ext cx="3058160" cy="3413760"/>
          </a:xfrm>
          <a:prstGeom prst="rect">
            <a:avLst/>
          </a:prstGeom>
          <a:solidFill>
            <a:schemeClr val="lt1"/>
          </a:solidFill>
          <a:ln>
            <a:noFill/>
          </a:ln>
          <a:effectLst>
            <a:outerShdw blurRad="762000" dist="254000" dir="5400000" algn="t" rotWithShape="0">
              <a:srgbClr val="000000">
                <a:alpha val="29411"/>
              </a:srgbClr>
            </a:outerShdw>
          </a:effectLst>
        </p:spPr>
      </p:sp>
      <p:sp>
        <p:nvSpPr>
          <p:cNvPr id="1430" name="Google Shape;1430;p776"/>
          <p:cNvSpPr>
            <a:spLocks noGrp="1"/>
          </p:cNvSpPr>
          <p:nvPr>
            <p:ph type="pic" idx="3"/>
          </p:nvPr>
        </p:nvSpPr>
        <p:spPr>
          <a:xfrm>
            <a:off x="9133840" y="3413760"/>
            <a:ext cx="3048000" cy="344424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29"/>
                                        </p:tgtEl>
                                        <p:attrNameLst>
                                          <p:attrName>style.visibility</p:attrName>
                                        </p:attrNameLst>
                                      </p:cBhvr>
                                      <p:to>
                                        <p:strVal val="visible"/>
                                      </p:to>
                                    </p:set>
                                    <p:animEffect transition="in" filter="fade">
                                      <p:cBhvr>
                                        <p:cTn id="7" dur="500"/>
                                        <p:tgtEl>
                                          <p:spTgt spid="1429"/>
                                        </p:tgtEl>
                                      </p:cBhvr>
                                    </p:animEffect>
                                  </p:childTnLst>
                                </p:cTn>
                              </p:par>
                              <p:par>
                                <p:cTn id="8" presetID="10" presetClass="entr" presetSubtype="0" fill="hold" nodeType="withEffect">
                                  <p:stCondLst>
                                    <p:cond delay="300"/>
                                  </p:stCondLst>
                                  <p:childTnLst>
                                    <p:set>
                                      <p:cBhvr>
                                        <p:cTn id="9" dur="1" fill="hold">
                                          <p:stCondLst>
                                            <p:cond delay="0"/>
                                          </p:stCondLst>
                                        </p:cTn>
                                        <p:tgtEl>
                                          <p:spTgt spid="1430"/>
                                        </p:tgtEl>
                                        <p:attrNameLst>
                                          <p:attrName>style.visibility</p:attrName>
                                        </p:attrNameLst>
                                      </p:cBhvr>
                                      <p:to>
                                        <p:strVal val="visible"/>
                                      </p:to>
                                    </p:set>
                                    <p:animEffect transition="in" filter="fade">
                                      <p:cBhvr>
                                        <p:cTn id="10" dur="500"/>
                                        <p:tgtEl>
                                          <p:spTgt spid="1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85_Custom Layout">
  <p:cSld name="85_Custom Layout">
    <p:spTree>
      <p:nvGrpSpPr>
        <p:cNvPr id="1" name="Shape 1431"/>
        <p:cNvGrpSpPr/>
        <p:nvPr/>
      </p:nvGrpSpPr>
      <p:grpSpPr>
        <a:xfrm>
          <a:off x="0" y="0"/>
          <a:ext cx="0" cy="0"/>
          <a:chOff x="0" y="0"/>
          <a:chExt cx="0" cy="0"/>
        </a:xfrm>
      </p:grpSpPr>
      <p:sp>
        <p:nvSpPr>
          <p:cNvPr id="1432" name="Google Shape;1432;p777"/>
          <p:cNvSpPr>
            <a:spLocks noGrp="1"/>
          </p:cNvSpPr>
          <p:nvPr>
            <p:ph type="pic" idx="2"/>
          </p:nvPr>
        </p:nvSpPr>
        <p:spPr>
          <a:xfrm>
            <a:off x="0" y="0"/>
            <a:ext cx="12192000" cy="6858000"/>
          </a:xfrm>
          <a:prstGeom prst="rect">
            <a:avLst/>
          </a:prstGeom>
          <a:gradFill>
            <a:gsLst>
              <a:gs pos="0">
                <a:srgbClr val="0D281B">
                  <a:alpha val="40000"/>
                </a:srgbClr>
              </a:gs>
              <a:gs pos="99000">
                <a:srgbClr val="0D281B">
                  <a:alpha val="20000"/>
                </a:srgbClr>
              </a:gs>
              <a:gs pos="100000">
                <a:srgbClr val="0D281B">
                  <a:alpha val="20000"/>
                </a:srgbClr>
              </a:gs>
            </a:gsLst>
            <a:lin ang="5400000" scaled="0"/>
          </a:gradFill>
          <a:ln>
            <a:noFill/>
          </a:ln>
        </p:spPr>
      </p:sp>
      <p:sp>
        <p:nvSpPr>
          <p:cNvPr id="1433" name="Google Shape;1433;p777"/>
          <p:cNvSpPr txBox="1">
            <a:spLocks noGrp="1"/>
          </p:cNvSpPr>
          <p:nvPr>
            <p:ph type="title"/>
          </p:nvPr>
        </p:nvSpPr>
        <p:spPr>
          <a:xfrm>
            <a:off x="5067300" y="946702"/>
            <a:ext cx="6114221" cy="124984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1"/>
          <p:cNvSpPr txBox="1">
            <a:spLocks noGrp="1"/>
          </p:cNvSpPr>
          <p:nvPr>
            <p:ph type="title"/>
          </p:nvPr>
        </p:nvSpPr>
        <p:spPr>
          <a:xfrm>
            <a:off x="2028824" y="946702"/>
            <a:ext cx="9152697" cy="1249845"/>
          </a:xfrm>
          <a:prstGeom prst="rect">
            <a:avLst/>
          </a:prstGeom>
          <a:noFill/>
          <a:ln>
            <a:noFill/>
          </a:ln>
        </p:spPr>
        <p:txBody>
          <a:bodyPr spcFirstLastPara="1" wrap="square" lIns="0" tIns="192000" rIns="0" bIns="0" anchor="t" anchorCtr="0">
            <a:noAutofit/>
          </a:bodyPr>
          <a:lstStyle>
            <a:lvl1pPr marR="0" lvl="0" algn="l"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01"/>
          <p:cNvSpPr txBox="1">
            <a:spLocks noGrp="1"/>
          </p:cNvSpPr>
          <p:nvPr>
            <p:ph type="body" idx="1"/>
          </p:nvPr>
        </p:nvSpPr>
        <p:spPr>
          <a:xfrm>
            <a:off x="2028824" y="2514600"/>
            <a:ext cx="9152698" cy="3429000"/>
          </a:xfrm>
          <a:prstGeom prst="rect">
            <a:avLst/>
          </a:prstGeom>
          <a:noFill/>
          <a:ln>
            <a:noFill/>
          </a:ln>
        </p:spPr>
        <p:txBody>
          <a:bodyPr spcFirstLastPara="1" wrap="square" lIns="0" tIns="0" rIns="0" bIns="0" anchor="t" anchorCtr="0">
            <a:normAutofit/>
          </a:bodyPr>
          <a:lstStyle>
            <a:lvl1pPr marL="457200" marR="0" lvl="0" indent="-228600" algn="l" rtl="0">
              <a:lnSpc>
                <a:spcPct val="15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228600" algn="l" rtl="0">
              <a:lnSpc>
                <a:spcPct val="150000"/>
              </a:lnSpc>
              <a:spcBef>
                <a:spcPts val="499"/>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150000"/>
              </a:lnSpc>
              <a:spcBef>
                <a:spcPts val="499"/>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150000"/>
              </a:lnSpc>
              <a:spcBef>
                <a:spcPts val="499"/>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01"/>
          <p:cNvSpPr/>
          <p:nvPr/>
        </p:nvSpPr>
        <p:spPr>
          <a:xfrm>
            <a:off x="0" y="6291470"/>
            <a:ext cx="1003853" cy="56652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3" name="Google Shape;13;p501"/>
          <p:cNvCxnSpPr/>
          <p:nvPr/>
        </p:nvCxnSpPr>
        <p:spPr>
          <a:xfrm>
            <a:off x="315367" y="3389244"/>
            <a:ext cx="402102" cy="0"/>
          </a:xfrm>
          <a:prstGeom prst="straightConnector1">
            <a:avLst/>
          </a:prstGeom>
          <a:noFill/>
          <a:ln w="19050" cap="flat" cmpd="sng">
            <a:solidFill>
              <a:schemeClr val="dk1"/>
            </a:solidFill>
            <a:prstDash val="solid"/>
            <a:miter lim="800000"/>
            <a:headEnd type="none" w="sm" len="sm"/>
            <a:tailEnd type="none" w="sm" len="sm"/>
          </a:ln>
        </p:spPr>
      </p:cxnSp>
      <p:cxnSp>
        <p:nvCxnSpPr>
          <p:cNvPr id="14" name="Google Shape;14;p501"/>
          <p:cNvCxnSpPr/>
          <p:nvPr/>
        </p:nvCxnSpPr>
        <p:spPr>
          <a:xfrm>
            <a:off x="315367" y="3468757"/>
            <a:ext cx="201051" cy="0"/>
          </a:xfrm>
          <a:prstGeom prst="straightConnector1">
            <a:avLst/>
          </a:prstGeom>
          <a:noFill/>
          <a:ln w="19050" cap="flat" cmpd="sng">
            <a:solidFill>
              <a:schemeClr val="dk1"/>
            </a:solidFill>
            <a:prstDash val="solid"/>
            <a:miter lim="800000"/>
            <a:headEnd type="none" w="sm" len="sm"/>
            <a:tailEnd type="none" w="sm" len="sm"/>
          </a:ln>
        </p:spPr>
      </p:cxnSp>
      <p:sp>
        <p:nvSpPr>
          <p:cNvPr id="15" name="Google Shape;15;p501"/>
          <p:cNvSpPr txBox="1"/>
          <p:nvPr/>
        </p:nvSpPr>
        <p:spPr>
          <a:xfrm>
            <a:off x="0" y="6376228"/>
            <a:ext cx="1003852"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US" sz="800" b="1" i="0" u="none" strike="noStrike" cap="none">
                <a:solidFill>
                  <a:schemeClr val="dk1"/>
                </a:solidFill>
                <a:latin typeface="Open Sans SemiBold"/>
                <a:ea typeface="Open Sans SemiBold"/>
                <a:cs typeface="Open Sans SemiBold"/>
                <a:sym typeface="Open Sans SemiBold"/>
              </a:rPr>
              <a:t>‹#›</a:t>
            </a:fld>
            <a:endParaRPr sz="800" b="1" i="0" u="none" strike="noStrike" cap="none">
              <a:solidFill>
                <a:schemeClr val="dk1"/>
              </a:solidFill>
              <a:latin typeface="Open Sans SemiBold"/>
              <a:ea typeface="Open Sans SemiBold"/>
              <a:cs typeface="Open Sans SemiBold"/>
              <a:sym typeface="Open Sans SemiBold"/>
            </a:endParaRPr>
          </a:p>
        </p:txBody>
      </p:sp>
      <p:pic>
        <p:nvPicPr>
          <p:cNvPr id="3" name="Graphic 2">
            <a:extLst>
              <a:ext uri="{FF2B5EF4-FFF2-40B4-BE49-F238E27FC236}">
                <a16:creationId xmlns:a16="http://schemas.microsoft.com/office/drawing/2014/main" id="{BA518F2A-CD46-A6E4-6202-C9DFBDE4A763}"/>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150893" y="116647"/>
            <a:ext cx="731050" cy="268052"/>
          </a:xfrm>
          <a:prstGeom prst="rect">
            <a:avLst/>
          </a:prstGeom>
        </p:spPr>
      </p:pic>
    </p:spTree>
  </p:cSld>
  <p:clrMap bg1="lt1" tx1="dk1" bg2="dk2" tx2="lt2" accent1="accent1" accent2="accent2" accent3="accent3" accent4="accent4" accent5="accent5" accent6="accent6" hlink="hlink" folHlink="folHlink"/>
  <p:sldLayoutIdLst>
    <p:sldLayoutId id="2147483687" r:id="rId1"/>
    <p:sldLayoutId id="2147483908" r:id="rId2"/>
    <p:sldLayoutId id="2147483910" r:id="rId3"/>
    <p:sldLayoutId id="2147483911" r:id="rId4"/>
    <p:sldLayoutId id="2147483912"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 id="2147483923" r:id="rId14"/>
    <p:sldLayoutId id="2147483924" r:id="rId15"/>
    <p:sldLayoutId id="2147483925" r:id="rId16"/>
    <p:sldLayoutId id="2147483926" r:id="rId17"/>
    <p:sldLayoutId id="2147483927" r:id="rId18"/>
    <p:sldLayoutId id="2147483932" r:id="rId19"/>
    <p:sldLayoutId id="2147483933"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orient="horz" pos="346">
          <p15:clr>
            <a:srgbClr val="F26B43"/>
          </p15:clr>
        </p15:guide>
        <p15:guide id="4" orient="horz" pos="3952">
          <p15:clr>
            <a:srgbClr val="F26B43"/>
          </p15:clr>
        </p15:guide>
        <p15:guide id="5" pos="642">
          <p15:clr>
            <a:srgbClr val="F26B43"/>
          </p15:clr>
        </p15:guide>
        <p15:guide id="6" pos="7038">
          <p15:clr>
            <a:srgbClr val="F26B43"/>
          </p15:clr>
        </p15:guide>
        <p15:guide id="7">
          <p15:clr>
            <a:srgbClr val="F26B43"/>
          </p15:clr>
        </p15:guide>
        <p15:guide id="8" pos="7680">
          <p15:clr>
            <a:srgbClr val="F26B43"/>
          </p15:clr>
        </p15:guide>
        <p15:guide id="9" orient="horz">
          <p15:clr>
            <a:srgbClr val="F26B43"/>
          </p15:clr>
        </p15:guide>
        <p15:guide id="10" orient="horz" pos="4320">
          <p15:clr>
            <a:srgbClr val="F26B43"/>
          </p15:clr>
        </p15:guide>
        <p15:guide id="11" pos="1277">
          <p15:clr>
            <a:srgbClr val="F26B43"/>
          </p15:clr>
        </p15:guide>
        <p15:guide id="12" orient="horz" pos="709">
          <p15:clr>
            <a:srgbClr val="F26B43"/>
          </p15:clr>
        </p15:guide>
        <p15:guide id="13" pos="191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microsoft.com/office/2007/relationships/hdphoto" Target="../media/hdphoto1.wdp"/><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EAB3A-3420-7594-E019-E30F28A0E60D}"/>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EFE5AC27-11E4-451F-A78A-E878E8177CF9}"/>
              </a:ext>
            </a:extLst>
          </p:cNvPr>
          <p:cNvGrpSpPr/>
          <p:nvPr/>
        </p:nvGrpSpPr>
        <p:grpSpPr>
          <a:xfrm>
            <a:off x="1443970" y="3066811"/>
            <a:ext cx="7379730" cy="6087163"/>
            <a:chOff x="1819678" y="523949"/>
            <a:chExt cx="326113" cy="268994"/>
          </a:xfrm>
          <a:solidFill>
            <a:schemeClr val="accent1">
              <a:alpha val="10000"/>
            </a:schemeClr>
          </a:solidFill>
        </p:grpSpPr>
        <p:sp>
          <p:nvSpPr>
            <p:cNvPr id="11" name="Freeform: Shape 10">
              <a:extLst>
                <a:ext uri="{FF2B5EF4-FFF2-40B4-BE49-F238E27FC236}">
                  <a16:creationId xmlns:a16="http://schemas.microsoft.com/office/drawing/2014/main" id="{F90A2945-9042-4D5B-BEC2-A091AC378819}"/>
                </a:ext>
              </a:extLst>
            </p:cNvPr>
            <p:cNvSpPr/>
            <p:nvPr/>
          </p:nvSpPr>
          <p:spPr>
            <a:xfrm>
              <a:off x="1819678" y="629860"/>
              <a:ext cx="326113" cy="163083"/>
            </a:xfrm>
            <a:custGeom>
              <a:avLst/>
              <a:gdLst>
                <a:gd name="connsiteX0" fmla="*/ 163083 w 326113"/>
                <a:gd name="connsiteY0" fmla="*/ 105911 h 163083"/>
                <a:gd name="connsiteX1" fmla="*/ 57172 w 326113"/>
                <a:gd name="connsiteY1" fmla="*/ 0 h 163083"/>
                <a:gd name="connsiteX2" fmla="*/ 0 w 326113"/>
                <a:gd name="connsiteY2" fmla="*/ 0 h 163083"/>
                <a:gd name="connsiteX3" fmla="*/ 163083 w 326113"/>
                <a:gd name="connsiteY3" fmla="*/ 163083 h 163083"/>
                <a:gd name="connsiteX4" fmla="*/ 326113 w 326113"/>
                <a:gd name="connsiteY4" fmla="*/ 0 h 163083"/>
                <a:gd name="connsiteX5" fmla="*/ 268942 w 326113"/>
                <a:gd name="connsiteY5" fmla="*/ 0 h 163083"/>
                <a:gd name="connsiteX6" fmla="*/ 163030 w 326113"/>
                <a:gd name="connsiteY6" fmla="*/ 105911 h 16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113" h="163083">
                  <a:moveTo>
                    <a:pt x="163083" y="105911"/>
                  </a:moveTo>
                  <a:cubicBezTo>
                    <a:pt x="104586" y="105911"/>
                    <a:pt x="57172" y="58498"/>
                    <a:pt x="57172" y="0"/>
                  </a:cubicBezTo>
                  <a:lnTo>
                    <a:pt x="0" y="0"/>
                  </a:lnTo>
                  <a:cubicBezTo>
                    <a:pt x="0" y="90054"/>
                    <a:pt x="72976" y="163083"/>
                    <a:pt x="163083" y="163083"/>
                  </a:cubicBezTo>
                  <a:cubicBezTo>
                    <a:pt x="253190" y="163083"/>
                    <a:pt x="326113" y="90054"/>
                    <a:pt x="326113" y="0"/>
                  </a:cubicBezTo>
                  <a:lnTo>
                    <a:pt x="268942" y="0"/>
                  </a:lnTo>
                  <a:cubicBezTo>
                    <a:pt x="268942" y="58498"/>
                    <a:pt x="221528" y="105911"/>
                    <a:pt x="163030" y="105911"/>
                  </a:cubicBezTo>
                </a:path>
              </a:pathLst>
            </a:custGeom>
            <a:grpFill/>
            <a:ln w="5302"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99ECC660-5B2E-4B76-926C-354A66FB4D6F}"/>
                </a:ext>
              </a:extLst>
            </p:cNvPr>
            <p:cNvSpPr/>
            <p:nvPr/>
          </p:nvSpPr>
          <p:spPr>
            <a:xfrm>
              <a:off x="1931264" y="629860"/>
              <a:ext cx="103153" cy="51497"/>
            </a:xfrm>
            <a:custGeom>
              <a:avLst/>
              <a:gdLst>
                <a:gd name="connsiteX0" fmla="*/ 103048 w 103153"/>
                <a:gd name="connsiteY0" fmla="*/ 0 h 51497"/>
                <a:gd name="connsiteX1" fmla="*/ 101244 w 103153"/>
                <a:gd name="connsiteY1" fmla="*/ 4084 h 51497"/>
                <a:gd name="connsiteX2" fmla="*/ 76212 w 103153"/>
                <a:gd name="connsiteY2" fmla="*/ 24661 h 51497"/>
                <a:gd name="connsiteX3" fmla="*/ 55634 w 103153"/>
                <a:gd name="connsiteY3" fmla="*/ 49694 h 51497"/>
                <a:gd name="connsiteX4" fmla="*/ 51497 w 103153"/>
                <a:gd name="connsiteY4" fmla="*/ 51497 h 51497"/>
                <a:gd name="connsiteX5" fmla="*/ 47413 w 103153"/>
                <a:gd name="connsiteY5" fmla="*/ 49694 h 51497"/>
                <a:gd name="connsiteX6" fmla="*/ 26836 w 103153"/>
                <a:gd name="connsiteY6" fmla="*/ 24661 h 51497"/>
                <a:gd name="connsiteX7" fmla="*/ 1803 w 103153"/>
                <a:gd name="connsiteY7" fmla="*/ 4084 h 51497"/>
                <a:gd name="connsiteX8" fmla="*/ 0 w 103153"/>
                <a:gd name="connsiteY8" fmla="*/ 0 h 51497"/>
                <a:gd name="connsiteX9" fmla="*/ 103154 w 103153"/>
                <a:gd name="connsiteY9" fmla="*/ 0 h 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3" h="51497">
                  <a:moveTo>
                    <a:pt x="103048" y="0"/>
                  </a:moveTo>
                  <a:cubicBezTo>
                    <a:pt x="103048" y="2546"/>
                    <a:pt x="101244" y="4084"/>
                    <a:pt x="101244" y="4084"/>
                  </a:cubicBezTo>
                  <a:cubicBezTo>
                    <a:pt x="100502" y="4879"/>
                    <a:pt x="88728" y="12092"/>
                    <a:pt x="76212" y="24661"/>
                  </a:cubicBezTo>
                  <a:cubicBezTo>
                    <a:pt x="63695" y="37231"/>
                    <a:pt x="56430" y="48952"/>
                    <a:pt x="55634" y="49694"/>
                  </a:cubicBezTo>
                  <a:cubicBezTo>
                    <a:pt x="55634" y="49694"/>
                    <a:pt x="54096" y="51497"/>
                    <a:pt x="51497" y="51497"/>
                  </a:cubicBezTo>
                  <a:cubicBezTo>
                    <a:pt x="48898" y="51497"/>
                    <a:pt x="47413" y="49694"/>
                    <a:pt x="47413" y="49694"/>
                  </a:cubicBezTo>
                  <a:cubicBezTo>
                    <a:pt x="46618" y="48952"/>
                    <a:pt x="39352" y="37178"/>
                    <a:pt x="26836" y="24661"/>
                  </a:cubicBezTo>
                  <a:cubicBezTo>
                    <a:pt x="14266" y="12092"/>
                    <a:pt x="2493" y="4879"/>
                    <a:pt x="1803" y="4084"/>
                  </a:cubicBezTo>
                  <a:cubicBezTo>
                    <a:pt x="1803" y="4084"/>
                    <a:pt x="0" y="2546"/>
                    <a:pt x="0" y="0"/>
                  </a:cubicBezTo>
                  <a:lnTo>
                    <a:pt x="103154" y="0"/>
                  </a:lnTo>
                  <a:close/>
                </a:path>
              </a:pathLst>
            </a:custGeom>
            <a:grpFill/>
            <a:ln w="5302"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803AB7E-2931-468B-8FEF-F848A3AFFBF3}"/>
                </a:ext>
              </a:extLst>
            </p:cNvPr>
            <p:cNvSpPr/>
            <p:nvPr/>
          </p:nvSpPr>
          <p:spPr>
            <a:xfrm>
              <a:off x="1876850" y="523949"/>
              <a:ext cx="211769" cy="105911"/>
            </a:xfrm>
            <a:custGeom>
              <a:avLst/>
              <a:gdLst>
                <a:gd name="connsiteX0" fmla="*/ 105911 w 211769"/>
                <a:gd name="connsiteY0" fmla="*/ 0 h 105911"/>
                <a:gd name="connsiteX1" fmla="*/ 0 w 211769"/>
                <a:gd name="connsiteY1" fmla="*/ 105911 h 105911"/>
                <a:gd name="connsiteX2" fmla="*/ 54308 w 211769"/>
                <a:gd name="connsiteY2" fmla="*/ 105911 h 105911"/>
                <a:gd name="connsiteX3" fmla="*/ 56164 w 211769"/>
                <a:gd name="connsiteY3" fmla="*/ 101828 h 105911"/>
                <a:gd name="connsiteX4" fmla="*/ 81197 w 211769"/>
                <a:gd name="connsiteY4" fmla="*/ 81250 h 105911"/>
                <a:gd name="connsiteX5" fmla="*/ 101775 w 211769"/>
                <a:gd name="connsiteY5" fmla="*/ 56217 h 105911"/>
                <a:gd name="connsiteX6" fmla="*/ 105858 w 211769"/>
                <a:gd name="connsiteY6" fmla="*/ 54414 h 105911"/>
                <a:gd name="connsiteX7" fmla="*/ 109995 w 211769"/>
                <a:gd name="connsiteY7" fmla="*/ 56217 h 105911"/>
                <a:gd name="connsiteX8" fmla="*/ 130573 w 211769"/>
                <a:gd name="connsiteY8" fmla="*/ 81250 h 105911"/>
                <a:gd name="connsiteX9" fmla="*/ 155605 w 211769"/>
                <a:gd name="connsiteY9" fmla="*/ 101828 h 105911"/>
                <a:gd name="connsiteX10" fmla="*/ 157409 w 211769"/>
                <a:gd name="connsiteY10" fmla="*/ 105911 h 105911"/>
                <a:gd name="connsiteX11" fmla="*/ 211770 w 211769"/>
                <a:gd name="connsiteY11" fmla="*/ 105911 h 105911"/>
                <a:gd name="connsiteX12" fmla="*/ 105858 w 211769"/>
                <a:gd name="connsiteY12" fmla="*/ 0 h 105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769" h="105911">
                  <a:moveTo>
                    <a:pt x="105911" y="0"/>
                  </a:moveTo>
                  <a:cubicBezTo>
                    <a:pt x="47414" y="0"/>
                    <a:pt x="0" y="47414"/>
                    <a:pt x="0" y="105911"/>
                  </a:cubicBezTo>
                  <a:lnTo>
                    <a:pt x="54308" y="105911"/>
                  </a:lnTo>
                  <a:cubicBezTo>
                    <a:pt x="54308" y="103366"/>
                    <a:pt x="56164" y="101828"/>
                    <a:pt x="56164" y="101828"/>
                  </a:cubicBezTo>
                  <a:cubicBezTo>
                    <a:pt x="56907" y="101032"/>
                    <a:pt x="68681" y="93819"/>
                    <a:pt x="81197" y="81250"/>
                  </a:cubicBezTo>
                  <a:cubicBezTo>
                    <a:pt x="93713" y="68734"/>
                    <a:pt x="100979" y="56960"/>
                    <a:pt x="101775" y="56217"/>
                  </a:cubicBezTo>
                  <a:cubicBezTo>
                    <a:pt x="101775" y="56217"/>
                    <a:pt x="103313" y="54414"/>
                    <a:pt x="105858" y="54414"/>
                  </a:cubicBezTo>
                  <a:cubicBezTo>
                    <a:pt x="108404" y="54414"/>
                    <a:pt x="109995" y="56217"/>
                    <a:pt x="109995" y="56217"/>
                  </a:cubicBezTo>
                  <a:cubicBezTo>
                    <a:pt x="110791" y="56960"/>
                    <a:pt x="118056" y="68734"/>
                    <a:pt x="130573" y="81250"/>
                  </a:cubicBezTo>
                  <a:cubicBezTo>
                    <a:pt x="143142" y="93819"/>
                    <a:pt x="154863" y="101032"/>
                    <a:pt x="155605" y="101828"/>
                  </a:cubicBezTo>
                  <a:cubicBezTo>
                    <a:pt x="155605" y="101828"/>
                    <a:pt x="157409" y="103366"/>
                    <a:pt x="157409" y="105911"/>
                  </a:cubicBezTo>
                  <a:lnTo>
                    <a:pt x="211770" y="105911"/>
                  </a:lnTo>
                  <a:cubicBezTo>
                    <a:pt x="211770" y="47414"/>
                    <a:pt x="164356" y="0"/>
                    <a:pt x="105858" y="0"/>
                  </a:cubicBezTo>
                </a:path>
              </a:pathLst>
            </a:custGeom>
            <a:grpFill/>
            <a:ln w="5302" cap="flat">
              <a:noFill/>
              <a:prstDash val="solid"/>
              <a:miter/>
            </a:ln>
          </p:spPr>
          <p:txBody>
            <a:bodyPr rtlCol="0" anchor="ctr"/>
            <a:lstStyle/>
            <a:p>
              <a:endParaRPr lang="en-US"/>
            </a:p>
          </p:txBody>
        </p:sp>
      </p:grpSp>
      <p:sp>
        <p:nvSpPr>
          <p:cNvPr id="15" name="Google Shape;1525;p1">
            <a:extLst>
              <a:ext uri="{FF2B5EF4-FFF2-40B4-BE49-F238E27FC236}">
                <a16:creationId xmlns:a16="http://schemas.microsoft.com/office/drawing/2014/main" id="{4475BB99-F5AB-4F06-BA0D-D8F848900788}"/>
              </a:ext>
            </a:extLst>
          </p:cNvPr>
          <p:cNvSpPr txBox="1">
            <a:spLocks/>
          </p:cNvSpPr>
          <p:nvPr/>
        </p:nvSpPr>
        <p:spPr>
          <a:xfrm>
            <a:off x="4168939" y="854940"/>
            <a:ext cx="5016625" cy="1036749"/>
          </a:xfrm>
          <a:prstGeom prst="rect">
            <a:avLst/>
          </a:prstGeom>
          <a:noFill/>
          <a:ln>
            <a:noFill/>
          </a:ln>
        </p:spPr>
        <p:txBody>
          <a:bodyPr spcFirstLastPara="1" wrap="square" lIns="0" tIns="19200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Clr>
                <a:schemeClr val="accent2"/>
              </a:buClr>
              <a:buSzPts val="6600"/>
            </a:pPr>
            <a:r>
              <a:rPr lang="vi-VN" sz="2800" dirty="0">
                <a:solidFill>
                  <a:schemeClr val="accent1">
                    <a:lumMod val="75000"/>
                  </a:schemeClr>
                </a:solidFill>
              </a:rPr>
              <a:t>QUỸ ĐẦU TƯ TRÁI PHIẾU LP</a:t>
            </a:r>
            <a:br>
              <a:rPr lang="vi-VN" sz="3000" dirty="0">
                <a:solidFill>
                  <a:schemeClr val="accent1">
                    <a:lumMod val="75000"/>
                  </a:schemeClr>
                </a:solidFill>
              </a:rPr>
            </a:br>
            <a:br>
              <a:rPr lang="vi-VN" sz="3000" dirty="0">
                <a:solidFill>
                  <a:schemeClr val="accent1">
                    <a:lumMod val="75000"/>
                  </a:schemeClr>
                </a:solidFill>
              </a:rPr>
            </a:br>
            <a:endParaRPr lang="vi-VN" sz="3000" dirty="0">
              <a:solidFill>
                <a:schemeClr val="accent1">
                  <a:lumMod val="75000"/>
                </a:schemeClr>
              </a:solidFill>
            </a:endParaRPr>
          </a:p>
        </p:txBody>
      </p:sp>
      <p:sp>
        <p:nvSpPr>
          <p:cNvPr id="17" name="Rectangle 16">
            <a:extLst>
              <a:ext uri="{FF2B5EF4-FFF2-40B4-BE49-F238E27FC236}">
                <a16:creationId xmlns:a16="http://schemas.microsoft.com/office/drawing/2014/main" id="{0F6C07FC-7F81-4A9D-B6E1-BDA1DF1BA8FD}"/>
              </a:ext>
            </a:extLst>
          </p:cNvPr>
          <p:cNvSpPr/>
          <p:nvPr/>
        </p:nvSpPr>
        <p:spPr>
          <a:xfrm>
            <a:off x="4429134" y="1791778"/>
            <a:ext cx="4756430" cy="553998"/>
          </a:xfrm>
          <a:prstGeom prst="rect">
            <a:avLst/>
          </a:prstGeom>
        </p:spPr>
        <p:txBody>
          <a:bodyPr wrap="none">
            <a:spAutoFit/>
          </a:bodyPr>
          <a:lstStyle/>
          <a:p>
            <a:r>
              <a:rPr lang="en-US" sz="3000" b="1" dirty="0">
                <a:solidFill>
                  <a:schemeClr val="accent1">
                    <a:lumMod val="50000"/>
                  </a:schemeClr>
                </a:solidFill>
              </a:rPr>
              <a:t>BÁO CÁO THÁNG 7.2026</a:t>
            </a:r>
          </a:p>
        </p:txBody>
      </p:sp>
      <p:pic>
        <p:nvPicPr>
          <p:cNvPr id="46" name="Picture 2" descr="Trái phiếu chính phủ là gì? Lợi ích và cách đầu tư an toàn">
            <a:extLst>
              <a:ext uri="{FF2B5EF4-FFF2-40B4-BE49-F238E27FC236}">
                <a16:creationId xmlns:a16="http://schemas.microsoft.com/office/drawing/2014/main" id="{01F0CB66-D0CA-43A4-AAF1-488F4D1AF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7736" y="3650329"/>
            <a:ext cx="4169936" cy="312342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a:extLst>
              <a:ext uri="{FF2B5EF4-FFF2-40B4-BE49-F238E27FC236}">
                <a16:creationId xmlns:a16="http://schemas.microsoft.com/office/drawing/2014/main" id="{51DA59FB-54DA-4253-B5D6-CE2AF8B9822D}"/>
              </a:ext>
            </a:extLst>
          </p:cNvPr>
          <p:cNvPicPr>
            <a:picLocks noChangeAspect="1"/>
          </p:cNvPicPr>
          <p:nvPr/>
        </p:nvPicPr>
        <p:blipFill>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376425" y="781050"/>
            <a:ext cx="3531222" cy="5295900"/>
          </a:xfrm>
          <a:prstGeom prst="rect">
            <a:avLst/>
          </a:prstGeom>
        </p:spPr>
      </p:pic>
      <p:sp>
        <p:nvSpPr>
          <p:cNvPr id="48" name="Rectangle 47">
            <a:extLst>
              <a:ext uri="{FF2B5EF4-FFF2-40B4-BE49-F238E27FC236}">
                <a16:creationId xmlns:a16="http://schemas.microsoft.com/office/drawing/2014/main" id="{2E2EC2E6-DCFF-4FA0-A331-A9B39422CDE3}"/>
              </a:ext>
            </a:extLst>
          </p:cNvPr>
          <p:cNvSpPr/>
          <p:nvPr/>
        </p:nvSpPr>
        <p:spPr>
          <a:xfrm>
            <a:off x="447969" y="716568"/>
            <a:ext cx="3532983" cy="5295900"/>
          </a:xfrm>
          <a:prstGeom prst="rect">
            <a:avLst/>
          </a:prstGeom>
          <a:solidFill>
            <a:srgbClr val="6E361A">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9" name="Rectangle 48">
            <a:extLst>
              <a:ext uri="{FF2B5EF4-FFF2-40B4-BE49-F238E27FC236}">
                <a16:creationId xmlns:a16="http://schemas.microsoft.com/office/drawing/2014/main" id="{3F3EA824-E4E8-4766-9605-79BD045E8B8B}"/>
              </a:ext>
            </a:extLst>
          </p:cNvPr>
          <p:cNvSpPr/>
          <p:nvPr/>
        </p:nvSpPr>
        <p:spPr>
          <a:xfrm>
            <a:off x="2841965" y="3529365"/>
            <a:ext cx="4256899" cy="3168987"/>
          </a:xfrm>
          <a:prstGeom prst="rect">
            <a:avLst/>
          </a:prstGeom>
          <a:solidFill>
            <a:srgbClr val="6E361A">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3" name="Google Shape;13052;p496">
            <a:extLst>
              <a:ext uri="{FF2B5EF4-FFF2-40B4-BE49-F238E27FC236}">
                <a16:creationId xmlns:a16="http://schemas.microsoft.com/office/drawing/2014/main" id="{08965F96-7DD3-4D43-B822-9FFB10B81ADF}"/>
              </a:ext>
            </a:extLst>
          </p:cNvPr>
          <p:cNvSpPr txBox="1"/>
          <p:nvPr/>
        </p:nvSpPr>
        <p:spPr>
          <a:xfrm>
            <a:off x="2911553" y="6482621"/>
            <a:ext cx="6096000"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200"/>
              <a:buFont typeface="Arial"/>
              <a:buNone/>
            </a:pPr>
            <a:r>
              <a:rPr lang="en-US" sz="1200" b="1" i="0" u="none" strike="noStrike" cap="none" dirty="0">
                <a:solidFill>
                  <a:schemeClr val="bg2"/>
                </a:solidFill>
                <a:latin typeface="Arial"/>
                <a:ea typeface="Arial"/>
                <a:cs typeface="Arial"/>
                <a:sym typeface="Arial"/>
              </a:rPr>
              <a:t>© 2026 – CÔNG TY CỔ PHẦN QUẢN LÝ QUỸ </a:t>
            </a:r>
            <a:r>
              <a:rPr lang="en-US" sz="1200" b="1" dirty="0">
                <a:solidFill>
                  <a:schemeClr val="bg2"/>
                </a:solidFill>
              </a:rPr>
              <a:t>LPB </a:t>
            </a:r>
            <a:endParaRPr sz="1800" b="1" i="0" u="none" strike="noStrike" cap="none" dirty="0">
              <a:solidFill>
                <a:schemeClr val="bg2"/>
              </a:solidFill>
              <a:latin typeface="Arial"/>
              <a:ea typeface="Arial"/>
              <a:cs typeface="Arial"/>
              <a:sym typeface="Arial"/>
            </a:endParaRPr>
          </a:p>
        </p:txBody>
      </p:sp>
    </p:spTree>
    <p:extLst>
      <p:ext uri="{BB962C8B-B14F-4D97-AF65-F5344CB8AC3E}">
        <p14:creationId xmlns:p14="http://schemas.microsoft.com/office/powerpoint/2010/main" val="2681864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794"/>
          <p:cNvSpPr txBox="1"/>
          <p:nvPr/>
        </p:nvSpPr>
        <p:spPr>
          <a:xfrm>
            <a:off x="1439050" y="2881191"/>
            <a:ext cx="3072771" cy="851055"/>
          </a:xfrm>
          <a:prstGeom prst="rect">
            <a:avLst/>
          </a:prstGeom>
          <a:noFill/>
          <a:ln>
            <a:noFill/>
          </a:ln>
          <a:effectLst>
            <a:outerShdw blurRad="762000" dist="38100" dir="5400000" algn="ctr" rotWithShape="0">
              <a:schemeClr val="dk1">
                <a:alpha val="29411"/>
              </a:schemeClr>
            </a:outerShdw>
          </a:effectLst>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accent1"/>
              </a:buClr>
              <a:buSzPts val="12000"/>
              <a:buFont typeface="Arial"/>
              <a:buNone/>
            </a:pPr>
            <a:r>
              <a:rPr lang="en-US" sz="5000" b="1" dirty="0" err="1">
                <a:solidFill>
                  <a:schemeClr val="bg2"/>
                </a:solidFill>
              </a:rPr>
              <a:t>Mục</a:t>
            </a:r>
            <a:r>
              <a:rPr lang="en-US" sz="5000" b="1" dirty="0">
                <a:solidFill>
                  <a:schemeClr val="bg2"/>
                </a:solidFill>
              </a:rPr>
              <a:t> </a:t>
            </a:r>
            <a:r>
              <a:rPr lang="en-US" sz="5000" b="1" dirty="0" err="1">
                <a:solidFill>
                  <a:schemeClr val="bg2"/>
                </a:solidFill>
              </a:rPr>
              <a:t>lục</a:t>
            </a:r>
            <a:endParaRPr sz="5000" b="0" i="0" u="none" strike="noStrike" cap="none" dirty="0">
              <a:solidFill>
                <a:schemeClr val="bg2"/>
              </a:solidFill>
              <a:latin typeface="Arial"/>
              <a:ea typeface="Arial"/>
              <a:cs typeface="Arial"/>
              <a:sym typeface="Arial"/>
            </a:endParaRPr>
          </a:p>
        </p:txBody>
      </p:sp>
      <p:sp>
        <p:nvSpPr>
          <p:cNvPr id="132" name="Google Shape;132;p794"/>
          <p:cNvSpPr/>
          <p:nvPr/>
        </p:nvSpPr>
        <p:spPr>
          <a:xfrm>
            <a:off x="1570789" y="3675783"/>
            <a:ext cx="439084" cy="442912"/>
          </a:xfrm>
          <a:custGeom>
            <a:avLst/>
            <a:gdLst/>
            <a:ahLst/>
            <a:cxnLst/>
            <a:rect l="l" t="t" r="r" b="b"/>
            <a:pathLst>
              <a:path w="160" h="160" extrusionOk="0">
                <a:moveTo>
                  <a:pt x="160" y="80"/>
                </a:moveTo>
                <a:cubicBezTo>
                  <a:pt x="160" y="36"/>
                  <a:pt x="124" y="0"/>
                  <a:pt x="80" y="0"/>
                </a:cubicBezTo>
                <a:cubicBezTo>
                  <a:pt x="36" y="0"/>
                  <a:pt x="0" y="36"/>
                  <a:pt x="0" y="80"/>
                </a:cubicBezTo>
                <a:cubicBezTo>
                  <a:pt x="0" y="124"/>
                  <a:pt x="36" y="160"/>
                  <a:pt x="80" y="160"/>
                </a:cubicBezTo>
                <a:cubicBezTo>
                  <a:pt x="124" y="160"/>
                  <a:pt x="160" y="124"/>
                  <a:pt x="160" y="80"/>
                </a:cubicBezTo>
                <a:close/>
                <a:moveTo>
                  <a:pt x="8" y="80"/>
                </a:moveTo>
                <a:cubicBezTo>
                  <a:pt x="8" y="40"/>
                  <a:pt x="40" y="8"/>
                  <a:pt x="80" y="8"/>
                </a:cubicBezTo>
                <a:cubicBezTo>
                  <a:pt x="120" y="8"/>
                  <a:pt x="152" y="40"/>
                  <a:pt x="152" y="80"/>
                </a:cubicBezTo>
                <a:cubicBezTo>
                  <a:pt x="152" y="120"/>
                  <a:pt x="120" y="152"/>
                  <a:pt x="80" y="152"/>
                </a:cubicBezTo>
                <a:cubicBezTo>
                  <a:pt x="40" y="152"/>
                  <a:pt x="8" y="120"/>
                  <a:pt x="8" y="80"/>
                </a:cubicBezTo>
                <a:close/>
                <a:moveTo>
                  <a:pt x="83" y="118"/>
                </a:moveTo>
                <a:cubicBezTo>
                  <a:pt x="105" y="95"/>
                  <a:pt x="105" y="95"/>
                  <a:pt x="105" y="95"/>
                </a:cubicBezTo>
                <a:cubicBezTo>
                  <a:pt x="107" y="94"/>
                  <a:pt x="107" y="91"/>
                  <a:pt x="105" y="89"/>
                </a:cubicBezTo>
                <a:cubicBezTo>
                  <a:pt x="104" y="88"/>
                  <a:pt x="101" y="88"/>
                  <a:pt x="100" y="89"/>
                </a:cubicBezTo>
                <a:cubicBezTo>
                  <a:pt x="84" y="105"/>
                  <a:pt x="84" y="105"/>
                  <a:pt x="84" y="105"/>
                </a:cubicBezTo>
                <a:cubicBezTo>
                  <a:pt x="84" y="45"/>
                  <a:pt x="84" y="45"/>
                  <a:pt x="84" y="45"/>
                </a:cubicBezTo>
                <a:cubicBezTo>
                  <a:pt x="84" y="43"/>
                  <a:pt x="82" y="41"/>
                  <a:pt x="80" y="41"/>
                </a:cubicBezTo>
                <a:cubicBezTo>
                  <a:pt x="78" y="41"/>
                  <a:pt x="76" y="43"/>
                  <a:pt x="76" y="45"/>
                </a:cubicBezTo>
                <a:cubicBezTo>
                  <a:pt x="76" y="105"/>
                  <a:pt x="76" y="105"/>
                  <a:pt x="76" y="105"/>
                </a:cubicBezTo>
                <a:cubicBezTo>
                  <a:pt x="60" y="89"/>
                  <a:pt x="60" y="89"/>
                  <a:pt x="60" y="89"/>
                </a:cubicBezTo>
                <a:cubicBezTo>
                  <a:pt x="59" y="88"/>
                  <a:pt x="56" y="88"/>
                  <a:pt x="55" y="89"/>
                </a:cubicBezTo>
                <a:cubicBezTo>
                  <a:pt x="53" y="91"/>
                  <a:pt x="53" y="94"/>
                  <a:pt x="55" y="95"/>
                </a:cubicBezTo>
                <a:cubicBezTo>
                  <a:pt x="77" y="118"/>
                  <a:pt x="77" y="118"/>
                  <a:pt x="77" y="118"/>
                </a:cubicBezTo>
                <a:cubicBezTo>
                  <a:pt x="78" y="118"/>
                  <a:pt x="79" y="119"/>
                  <a:pt x="80" y="119"/>
                </a:cubicBezTo>
                <a:cubicBezTo>
                  <a:pt x="81" y="119"/>
                  <a:pt x="82" y="118"/>
                  <a:pt x="83" y="118"/>
                </a:cubicBezTo>
                <a:close/>
              </a:path>
            </a:pathLst>
          </a:custGeom>
          <a:solidFill>
            <a:schemeClr val="accent1"/>
          </a:solidFill>
          <a:ln>
            <a:noFill/>
          </a:ln>
          <a:effectLst>
            <a:outerShdw blurRad="254000" dist="152400" dir="5400000" algn="t" rotWithShape="0">
              <a:srgbClr val="000000">
                <a:alpha val="29411"/>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a:ea typeface="Open Sans"/>
              <a:cs typeface="Open Sans"/>
              <a:sym typeface="Open Sans"/>
            </a:endParaRPr>
          </a:p>
        </p:txBody>
      </p:sp>
      <p:grpSp>
        <p:nvGrpSpPr>
          <p:cNvPr id="133" name="Google Shape;133;p794"/>
          <p:cNvGrpSpPr/>
          <p:nvPr/>
        </p:nvGrpSpPr>
        <p:grpSpPr>
          <a:xfrm>
            <a:off x="4835597" y="1803824"/>
            <a:ext cx="6803313" cy="2564764"/>
            <a:chOff x="5727658" y="1422590"/>
            <a:chExt cx="4561200" cy="2564764"/>
          </a:xfrm>
        </p:grpSpPr>
        <p:sp>
          <p:nvSpPr>
            <p:cNvPr id="134" name="Google Shape;134;p794"/>
            <p:cNvSpPr/>
            <p:nvPr/>
          </p:nvSpPr>
          <p:spPr>
            <a:xfrm>
              <a:off x="5727658" y="1422590"/>
              <a:ext cx="4561200" cy="2564764"/>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Clr>
                  <a:srgbClr val="000000"/>
                </a:buClr>
                <a:buSzPts val="2400"/>
                <a:buFont typeface="Arial"/>
                <a:buNone/>
              </a:pPr>
              <a:r>
                <a:rPr lang="en-US" sz="2400" b="0" i="0" u="none" strike="noStrike" cap="none" dirty="0">
                  <a:solidFill>
                    <a:srgbClr val="000000"/>
                  </a:solidFill>
                  <a:latin typeface="Arial"/>
                  <a:ea typeface="Arial"/>
                  <a:cs typeface="Arial"/>
                  <a:sym typeface="Arial"/>
                </a:rPr>
                <a:t>01.</a:t>
              </a:r>
              <a:r>
                <a:rPr lang="en-US" sz="24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Thông</a:t>
              </a:r>
              <a:r>
                <a:rPr lang="en-US" sz="1600" b="1" i="0" u="none" strike="noStrike" cap="none" dirty="0">
                  <a:solidFill>
                    <a:srgbClr val="000000"/>
                  </a:solidFill>
                  <a:latin typeface="Arial"/>
                  <a:ea typeface="Arial"/>
                  <a:cs typeface="Arial"/>
                  <a:sym typeface="Arial"/>
                </a:rPr>
                <a:t> tin </a:t>
              </a:r>
              <a:r>
                <a:rPr lang="en-US" sz="1600" b="1" i="0" u="none" strike="noStrike" cap="none" dirty="0" err="1">
                  <a:solidFill>
                    <a:srgbClr val="000000"/>
                  </a:solidFill>
                  <a:latin typeface="Arial"/>
                  <a:ea typeface="Arial"/>
                  <a:cs typeface="Arial"/>
                  <a:sym typeface="Arial"/>
                </a:rPr>
                <a:t>quỹ</a:t>
              </a:r>
              <a:r>
                <a:rPr lang="en-US" sz="1600" b="1" i="0" u="none" strike="noStrike" cap="none" dirty="0">
                  <a:solidFill>
                    <a:srgbClr val="000000"/>
                  </a:solidFill>
                  <a:latin typeface="Arial"/>
                  <a:ea typeface="Arial"/>
                  <a:cs typeface="Arial"/>
                  <a:sym typeface="Arial"/>
                </a:rPr>
                <a:t> và </a:t>
              </a:r>
              <a:r>
                <a:rPr lang="en-US" sz="1600" b="1" i="0" u="none" strike="noStrike" cap="none" dirty="0" err="1">
                  <a:solidFill>
                    <a:srgbClr val="000000"/>
                  </a:solidFill>
                  <a:latin typeface="Arial"/>
                  <a:ea typeface="Arial"/>
                  <a:cs typeface="Arial"/>
                  <a:sym typeface="Arial"/>
                </a:rPr>
                <a:t>diễn</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biến</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giá</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ch</a:t>
              </a:r>
              <a:r>
                <a:rPr lang="en-US" sz="1600" b="1" dirty="0" err="1"/>
                <a:t>ứng</a:t>
              </a:r>
              <a:r>
                <a:rPr lang="en-US" sz="1600" b="1" dirty="0"/>
                <a:t> </a:t>
              </a:r>
              <a:r>
                <a:rPr lang="en-US" sz="1600" b="1" dirty="0" err="1"/>
                <a:t>chỉ</a:t>
              </a:r>
              <a:r>
                <a:rPr lang="en-US" sz="1600" b="1" dirty="0"/>
                <a:t> </a:t>
              </a:r>
              <a:r>
                <a:rPr lang="en-US" sz="1600" b="1" dirty="0" err="1"/>
                <a:t>quỹ</a:t>
              </a:r>
              <a:r>
                <a:rPr lang="en-US" sz="1600" b="1" dirty="0"/>
                <a:t> </a:t>
              </a:r>
              <a:r>
                <a:rPr lang="en-US" sz="1600" b="1" dirty="0" err="1"/>
                <a:t>trong</a:t>
              </a:r>
              <a:r>
                <a:rPr lang="en-US" sz="1600" b="1" dirty="0"/>
                <a:t> </a:t>
              </a:r>
              <a:r>
                <a:rPr lang="en-US" sz="1600" b="1" dirty="0" err="1"/>
                <a:t>kỳ</a:t>
              </a:r>
              <a:endParaRPr sz="1600" b="0" i="0" u="none" strike="noStrike" cap="none" dirty="0">
                <a:solidFill>
                  <a:srgbClr val="000000"/>
                </a:solidFill>
                <a:latin typeface="Arial"/>
                <a:ea typeface="Arial"/>
                <a:cs typeface="Arial"/>
                <a:sym typeface="Arial"/>
              </a:endParaRPr>
            </a:p>
            <a:p>
              <a:pPr marL="0" marR="0" lvl="0" indent="0" algn="l" rtl="0">
                <a:lnSpc>
                  <a:spcPct val="200000"/>
                </a:lnSpc>
                <a:spcBef>
                  <a:spcPts val="1000"/>
                </a:spcBef>
                <a:spcAft>
                  <a:spcPts val="0"/>
                </a:spcAft>
                <a:buNone/>
              </a:pPr>
              <a:r>
                <a:rPr lang="en-US" sz="2400" b="0" i="0" u="none" strike="noStrike" cap="none" dirty="0">
                  <a:solidFill>
                    <a:srgbClr val="000000"/>
                  </a:solidFill>
                  <a:latin typeface="Arial"/>
                  <a:ea typeface="Arial"/>
                  <a:cs typeface="Arial"/>
                  <a:sym typeface="Arial"/>
                </a:rPr>
                <a:t>02.</a:t>
              </a:r>
              <a:r>
                <a:rPr lang="en-US" sz="24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Diễn</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biến</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lãi</a:t>
              </a:r>
              <a:r>
                <a:rPr lang="en-US" sz="1600" b="1" i="0" u="none" strike="noStrike" cap="none" dirty="0">
                  <a:solidFill>
                    <a:srgbClr val="000000"/>
                  </a:solidFill>
                  <a:latin typeface="Arial"/>
                  <a:ea typeface="Arial"/>
                  <a:cs typeface="Arial"/>
                  <a:sym typeface="Arial"/>
                </a:rPr>
                <a:t> </a:t>
              </a:r>
              <a:r>
                <a:rPr lang="en-US" sz="1600" b="1" i="0" u="none" strike="noStrike" cap="none" dirty="0" err="1">
                  <a:solidFill>
                    <a:srgbClr val="000000"/>
                  </a:solidFill>
                  <a:latin typeface="Arial"/>
                  <a:ea typeface="Arial"/>
                  <a:cs typeface="Arial"/>
                  <a:sym typeface="Arial"/>
                </a:rPr>
                <a:t>suất</a:t>
              </a:r>
              <a:endParaRPr sz="1600" dirty="0"/>
            </a:p>
            <a:p>
              <a:pPr lvl="0">
                <a:lnSpc>
                  <a:spcPct val="200000"/>
                </a:lnSpc>
                <a:spcBef>
                  <a:spcPts val="1000"/>
                </a:spcBef>
              </a:pPr>
              <a:r>
                <a:rPr lang="en-US" sz="2400" b="0" i="0" u="none" strike="noStrike" cap="none" dirty="0">
                  <a:solidFill>
                    <a:srgbClr val="000000"/>
                  </a:solidFill>
                  <a:latin typeface="Arial"/>
                  <a:ea typeface="Arial"/>
                  <a:cs typeface="Arial"/>
                  <a:sym typeface="Arial"/>
                </a:rPr>
                <a:t>03.</a:t>
              </a:r>
              <a:r>
                <a:rPr lang="en-US" sz="2400" b="1" i="0" u="none" strike="noStrike" cap="none" dirty="0">
                  <a:solidFill>
                    <a:srgbClr val="000000"/>
                  </a:solidFill>
                  <a:latin typeface="Arial"/>
                  <a:ea typeface="Arial"/>
                  <a:cs typeface="Arial"/>
                  <a:sym typeface="Arial"/>
                </a:rPr>
                <a:t> </a:t>
              </a:r>
              <a:r>
                <a:rPr lang="en-US" sz="1600" b="1" dirty="0"/>
                <a:t>Thị </a:t>
              </a:r>
              <a:r>
                <a:rPr lang="en-US" sz="1600" b="1" dirty="0" err="1"/>
                <a:t>trường</a:t>
              </a:r>
              <a:r>
                <a:rPr lang="en-US" sz="1600" b="1" dirty="0"/>
                <a:t> </a:t>
              </a:r>
              <a:r>
                <a:rPr lang="en-US" sz="1600" b="1" dirty="0" err="1"/>
                <a:t>trái</a:t>
              </a:r>
              <a:r>
                <a:rPr lang="en-US" sz="1600" b="1" dirty="0"/>
                <a:t> </a:t>
              </a:r>
              <a:r>
                <a:rPr lang="en-US" sz="1600" b="1" dirty="0" err="1"/>
                <a:t>phiếu</a:t>
              </a:r>
              <a:r>
                <a:rPr lang="en-US" sz="1600" b="1" dirty="0"/>
                <a:t> doanh </a:t>
              </a:r>
              <a:r>
                <a:rPr lang="en-US" sz="1600" b="1" dirty="0" err="1"/>
                <a:t>nghiệp</a:t>
              </a:r>
              <a:endParaRPr sz="1600" b="1" i="0" u="none" strike="noStrike" cap="none" dirty="0">
                <a:solidFill>
                  <a:srgbClr val="000000"/>
                </a:solidFill>
                <a:latin typeface="Arial"/>
                <a:ea typeface="Arial"/>
                <a:cs typeface="Arial"/>
                <a:sym typeface="Arial"/>
              </a:endParaRPr>
            </a:p>
          </p:txBody>
        </p:sp>
        <p:cxnSp>
          <p:nvCxnSpPr>
            <p:cNvPr id="135" name="Google Shape;135;p794"/>
            <p:cNvCxnSpPr/>
            <p:nvPr/>
          </p:nvCxnSpPr>
          <p:spPr>
            <a:xfrm>
              <a:off x="5850209" y="2229978"/>
              <a:ext cx="4179300" cy="0"/>
            </a:xfrm>
            <a:prstGeom prst="straightConnector1">
              <a:avLst/>
            </a:prstGeom>
            <a:noFill/>
            <a:ln w="9525" cap="flat" cmpd="sng">
              <a:solidFill>
                <a:schemeClr val="dk1">
                  <a:alpha val="20000"/>
                </a:schemeClr>
              </a:solidFill>
              <a:prstDash val="solid"/>
              <a:miter lim="800000"/>
              <a:headEnd type="none" w="sm" len="sm"/>
              <a:tailEnd type="none" w="sm" len="sm"/>
            </a:ln>
          </p:spPr>
        </p:cxnSp>
        <p:cxnSp>
          <p:nvCxnSpPr>
            <p:cNvPr id="136" name="Google Shape;136;p794"/>
            <p:cNvCxnSpPr/>
            <p:nvPr/>
          </p:nvCxnSpPr>
          <p:spPr>
            <a:xfrm>
              <a:off x="5850209" y="3825314"/>
              <a:ext cx="4179300" cy="0"/>
            </a:xfrm>
            <a:prstGeom prst="straightConnector1">
              <a:avLst/>
            </a:prstGeom>
            <a:noFill/>
            <a:ln w="9525" cap="flat" cmpd="sng">
              <a:solidFill>
                <a:schemeClr val="dk1">
                  <a:alpha val="20000"/>
                </a:schemeClr>
              </a:solidFill>
              <a:prstDash val="solid"/>
              <a:miter lim="800000"/>
              <a:headEnd type="none" w="sm" len="sm"/>
              <a:tailEnd type="none" w="sm" len="sm"/>
            </a:ln>
          </p:spPr>
        </p:cxnSp>
      </p:grpSp>
      <p:cxnSp>
        <p:nvCxnSpPr>
          <p:cNvPr id="10" name="Google Shape;137;p794">
            <a:extLst>
              <a:ext uri="{FF2B5EF4-FFF2-40B4-BE49-F238E27FC236}">
                <a16:creationId xmlns:a16="http://schemas.microsoft.com/office/drawing/2014/main" id="{8FE8C423-39C3-494D-9790-25A3FE65FE34}"/>
              </a:ext>
            </a:extLst>
          </p:cNvPr>
          <p:cNvCxnSpPr>
            <a:cxnSpLocks/>
          </p:cNvCxnSpPr>
          <p:nvPr/>
        </p:nvCxnSpPr>
        <p:spPr>
          <a:xfrm>
            <a:off x="4898657" y="3429000"/>
            <a:ext cx="6353417" cy="0"/>
          </a:xfrm>
          <a:prstGeom prst="straightConnector1">
            <a:avLst/>
          </a:prstGeom>
          <a:noFill/>
          <a:ln w="9525" cap="flat" cmpd="sng">
            <a:solidFill>
              <a:schemeClr val="dk1">
                <a:alpha val="20000"/>
              </a:schemeClr>
            </a:solidFill>
            <a:prstDash val="solid"/>
            <a:miter lim="800000"/>
            <a:headEnd type="none" w="sm" len="sm"/>
            <a:tailEnd type="none" w="sm" len="sm"/>
          </a:ln>
        </p:spPr>
      </p:cxnSp>
      <p:sp>
        <p:nvSpPr>
          <p:cNvPr id="13" name="Rectangle 12">
            <a:extLst>
              <a:ext uri="{FF2B5EF4-FFF2-40B4-BE49-F238E27FC236}">
                <a16:creationId xmlns:a16="http://schemas.microsoft.com/office/drawing/2014/main" id="{31976F48-6AB8-4B7F-A4FB-1961046A3658}"/>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TRÁI PHIẾU LP – BÁO CÁO THÁNG 7.2026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93">
          <a:extLst>
            <a:ext uri="{FF2B5EF4-FFF2-40B4-BE49-F238E27FC236}">
              <a16:creationId xmlns:a16="http://schemas.microsoft.com/office/drawing/2014/main" id="{8A88ED56-2CA0-3E99-E9C7-1059820B04DC}"/>
            </a:ext>
          </a:extLst>
        </p:cNvPr>
        <p:cNvGrpSpPr/>
        <p:nvPr/>
      </p:nvGrpSpPr>
      <p:grpSpPr>
        <a:xfrm>
          <a:off x="0" y="0"/>
          <a:ext cx="0" cy="0"/>
          <a:chOff x="0" y="0"/>
          <a:chExt cx="0" cy="0"/>
        </a:xfrm>
      </p:grpSpPr>
      <p:sp>
        <p:nvSpPr>
          <p:cNvPr id="7994" name="Google Shape;7994;p341">
            <a:extLst>
              <a:ext uri="{FF2B5EF4-FFF2-40B4-BE49-F238E27FC236}">
                <a16:creationId xmlns:a16="http://schemas.microsoft.com/office/drawing/2014/main" id="{1CCC15EA-07E2-1428-6837-82658F410264}"/>
              </a:ext>
            </a:extLst>
          </p:cNvPr>
          <p:cNvSpPr txBox="1">
            <a:spLocks noGrp="1"/>
          </p:cNvSpPr>
          <p:nvPr>
            <p:ph type="title"/>
          </p:nvPr>
        </p:nvSpPr>
        <p:spPr>
          <a:xfrm>
            <a:off x="911997" y="368123"/>
            <a:ext cx="6371397" cy="513804"/>
          </a:xfrm>
          <a:prstGeom prst="rect">
            <a:avLst/>
          </a:prstGeom>
          <a:noFill/>
          <a:ln>
            <a:noFill/>
          </a:ln>
        </p:spPr>
        <p:txBody>
          <a:bodyPr spcFirstLastPara="1" wrap="square" lIns="0" tIns="192000" rIns="0" bIns="0" anchor="t" anchorCtr="0">
            <a:noAutofit/>
          </a:bodyPr>
          <a:lstStyle/>
          <a:p>
            <a:pPr lvl="0">
              <a:lnSpc>
                <a:spcPct val="100000"/>
              </a:lnSpc>
              <a:buSzPts val="3600"/>
            </a:pPr>
            <a:r>
              <a:rPr lang="en-US" sz="1400" dirty="0">
                <a:solidFill>
                  <a:schemeClr val="bg2"/>
                </a:solidFill>
              </a:rPr>
              <a:t>1. THÔNG TIN </a:t>
            </a:r>
            <a:r>
              <a:rPr lang="en-US" sz="1300" dirty="0">
                <a:solidFill>
                  <a:schemeClr val="bg2"/>
                </a:solidFill>
              </a:rPr>
              <a:t>QUỸ VÀ DIỄN BIẾN GIÁ CHỨNG CHỈ QUỸ TRONG KỲ </a:t>
            </a:r>
            <a:endParaRPr sz="1300" dirty="0">
              <a:solidFill>
                <a:schemeClr val="bg2"/>
              </a:solidFill>
            </a:endParaRPr>
          </a:p>
        </p:txBody>
      </p:sp>
      <p:graphicFrame>
        <p:nvGraphicFramePr>
          <p:cNvPr id="7995" name="Google Shape;7995;p341">
            <a:extLst>
              <a:ext uri="{FF2B5EF4-FFF2-40B4-BE49-F238E27FC236}">
                <a16:creationId xmlns:a16="http://schemas.microsoft.com/office/drawing/2014/main" id="{C9C76332-93D1-EABF-3E06-FFE1562BF721}"/>
              </a:ext>
            </a:extLst>
          </p:cNvPr>
          <p:cNvGraphicFramePr/>
          <p:nvPr>
            <p:extLst>
              <p:ext uri="{D42A27DB-BD31-4B8C-83A1-F6EECF244321}">
                <p14:modId xmlns:p14="http://schemas.microsoft.com/office/powerpoint/2010/main" val="4114893976"/>
              </p:ext>
            </p:extLst>
          </p:nvPr>
        </p:nvGraphicFramePr>
        <p:xfrm>
          <a:off x="874162" y="807106"/>
          <a:ext cx="4913990" cy="3599608"/>
        </p:xfrm>
        <a:graphic>
          <a:graphicData uri="http://schemas.openxmlformats.org/drawingml/2006/table">
            <a:tbl>
              <a:tblPr firstRow="1" bandRow="1">
                <a:tableStyleId>{69012ECD-51FC-41F1-AA8D-1B2483CD663E}</a:tableStyleId>
              </a:tblPr>
              <a:tblGrid>
                <a:gridCol w="1272690">
                  <a:extLst>
                    <a:ext uri="{9D8B030D-6E8A-4147-A177-3AD203B41FA5}">
                      <a16:colId xmlns:a16="http://schemas.microsoft.com/office/drawing/2014/main" val="20000"/>
                    </a:ext>
                  </a:extLst>
                </a:gridCol>
                <a:gridCol w="3641300">
                  <a:extLst>
                    <a:ext uri="{9D8B030D-6E8A-4147-A177-3AD203B41FA5}">
                      <a16:colId xmlns:a16="http://schemas.microsoft.com/office/drawing/2014/main" val="2682965173"/>
                    </a:ext>
                  </a:extLst>
                </a:gridCol>
              </a:tblGrid>
              <a:tr h="355644">
                <a:tc gridSpan="2">
                  <a:txBody>
                    <a:bodyPr/>
                    <a:lstStyle/>
                    <a:p>
                      <a:pPr marL="0" marR="0" lvl="0" indent="0" algn="ctr" rtl="0">
                        <a:lnSpc>
                          <a:spcPct val="100000"/>
                        </a:lnSpc>
                        <a:spcBef>
                          <a:spcPts val="0"/>
                        </a:spcBef>
                        <a:spcAft>
                          <a:spcPts val="0"/>
                        </a:spcAft>
                        <a:buClr>
                          <a:srgbClr val="000000"/>
                        </a:buClr>
                        <a:buSzPts val="1000"/>
                        <a:buFont typeface="Arial"/>
                        <a:buNone/>
                      </a:pPr>
                      <a:r>
                        <a:rPr lang="en-US" sz="1000" u="none" strike="noStrike" cap="none" dirty="0">
                          <a:solidFill>
                            <a:schemeClr val="bg1"/>
                          </a:solidFill>
                        </a:rPr>
                        <a:t>QUỸ ĐẦU T</a:t>
                      </a:r>
                      <a:r>
                        <a:rPr lang="vi-VN" sz="1000" u="none" strike="noStrike" cap="none" dirty="0">
                          <a:solidFill>
                            <a:schemeClr val="bg1"/>
                          </a:solidFill>
                        </a:rPr>
                        <a:t>Ư</a:t>
                      </a:r>
                      <a:r>
                        <a:rPr lang="en-US" sz="1000" u="none" strike="noStrike" cap="none" dirty="0">
                          <a:solidFill>
                            <a:schemeClr val="bg1"/>
                          </a:solidFill>
                        </a:rPr>
                        <a:t> TRÁI PHIẾU LP</a:t>
                      </a:r>
                      <a:endParaRPr sz="1000" u="none" strike="noStrike" cap="none" dirty="0">
                        <a:solidFill>
                          <a:schemeClr val="bg1"/>
                        </a:solidFill>
                        <a:latin typeface="+mn-lt"/>
                      </a:endParaRPr>
                    </a:p>
                  </a:txBody>
                  <a:tcPr marL="182875" marR="0" marT="0" marB="0" anchor="ctr"/>
                </a:tc>
                <a:tc hMerge="1">
                  <a:txBody>
                    <a:bodyPr/>
                    <a:lstStyle/>
                    <a:p>
                      <a:endParaRPr dirty="0"/>
                    </a:p>
                  </a:txBody>
                  <a:tcPr marL="91450" marR="91450" marT="45725" marB="45725" anchor="ctr">
                    <a:lnL w="9525" cap="flat" cmpd="sng" algn="ctr">
                      <a:solidFill>
                        <a:srgbClr val="FEFEFE"/>
                      </a:solidFill>
                      <a:prstDash val="solid"/>
                      <a:round/>
                      <a:headEnd type="none" w="sm" len="sm"/>
                      <a:tailEnd type="none" w="sm" len="sm"/>
                    </a:lnL>
                    <a:lnR w="9525" cap="flat" cmpd="sng" algn="ctr">
                      <a:solidFill>
                        <a:srgbClr val="FEFEFE"/>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gradFill flip="none" rotWithShape="1">
                      <a:gsLst>
                        <a:gs pos="100000">
                          <a:schemeClr val="accent1">
                            <a:lumMod val="50000"/>
                          </a:schemeClr>
                        </a:gs>
                        <a:gs pos="0">
                          <a:schemeClr val="accent1">
                            <a:shade val="67500"/>
                            <a:satMod val="115000"/>
                          </a:schemeClr>
                        </a:gs>
                      </a:gsLst>
                      <a:lin ang="2700000" scaled="0"/>
                      <a:tileRect/>
                    </a:gradFill>
                  </a:tcPr>
                </a:tc>
                <a:extLst>
                  <a:ext uri="{0D108BD9-81ED-4DB2-BD59-A6C34878D82A}">
                    <a16:rowId xmlns:a16="http://schemas.microsoft.com/office/drawing/2014/main" val="10000"/>
                  </a:ext>
                </a:extLst>
              </a:tr>
              <a:tr h="253763">
                <a:tc>
                  <a:txBody>
                    <a:bodyPr/>
                    <a:lstStyle/>
                    <a:p>
                      <a:pPr marL="0" marR="0" lvl="0" indent="0" algn="l" rtl="0">
                        <a:lnSpc>
                          <a:spcPct val="110000"/>
                        </a:lnSpc>
                        <a:spcBef>
                          <a:spcPts val="0"/>
                        </a:spcBef>
                        <a:spcAft>
                          <a:spcPts val="0"/>
                        </a:spcAft>
                        <a:buClr>
                          <a:schemeClr val="dk1"/>
                        </a:buClr>
                        <a:buSzPts val="1000"/>
                        <a:buFont typeface="Open Sans"/>
                        <a:buNone/>
                      </a:pPr>
                      <a:r>
                        <a:rPr lang="en-US" sz="900" b="1" u="none" strike="noStrike" cap="none" dirty="0" err="1">
                          <a:solidFill>
                            <a:schemeClr val="bg2">
                              <a:lumMod val="50000"/>
                            </a:schemeClr>
                          </a:solidFill>
                          <a:sym typeface="Open Sans"/>
                        </a:rPr>
                        <a:t>Mã</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quỹ</a:t>
                      </a:r>
                      <a:endParaRPr sz="900" b="1" i="0" u="none" strike="noStrike" cap="none" dirty="0">
                        <a:solidFill>
                          <a:schemeClr val="bg2">
                            <a:lumMod val="50000"/>
                          </a:schemeClr>
                        </a:solidFill>
                        <a:latin typeface="+mn-lt"/>
                        <a:ea typeface="Open Sans"/>
                        <a:cs typeface="Open Sans"/>
                        <a:sym typeface="Open Sans"/>
                      </a:endParaRPr>
                    </a:p>
                  </a:txBody>
                  <a:tcPr marL="82296" marR="82296" marT="82296" marB="82296" anchor="ctr"/>
                </a:tc>
                <a:tc>
                  <a:txBody>
                    <a:bodyPr/>
                    <a:lstStyle/>
                    <a:p>
                      <a:pPr marL="0" marR="0" lvl="0" indent="0" algn="l" rtl="0">
                        <a:lnSpc>
                          <a:spcPct val="110000"/>
                        </a:lnSpc>
                        <a:spcBef>
                          <a:spcPts val="0"/>
                        </a:spcBef>
                        <a:spcAft>
                          <a:spcPts val="0"/>
                        </a:spcAft>
                        <a:buClr>
                          <a:schemeClr val="dk1"/>
                        </a:buClr>
                        <a:buSzPts val="1000"/>
                        <a:buFont typeface="Arial"/>
                        <a:buNone/>
                      </a:pPr>
                      <a:r>
                        <a:rPr lang="vi-VN" sz="1000" u="none" strike="noStrike" cap="none" dirty="0">
                          <a:solidFill>
                            <a:schemeClr val="bg2">
                              <a:lumMod val="50000"/>
                            </a:schemeClr>
                          </a:solidFill>
                          <a:sym typeface="Arial"/>
                        </a:rPr>
                        <a:t>LP</a:t>
                      </a:r>
                      <a:r>
                        <a:rPr lang="en-US" sz="1000" u="none" strike="noStrike" cap="none" dirty="0">
                          <a:solidFill>
                            <a:schemeClr val="bg2">
                              <a:lumMod val="50000"/>
                            </a:schemeClr>
                          </a:solidFill>
                          <a:sym typeface="Arial"/>
                        </a:rPr>
                        <a:t>BF</a:t>
                      </a:r>
                      <a:endParaRPr sz="1000" b="0" i="0" u="none" strike="noStrike" cap="none" dirty="0">
                        <a:solidFill>
                          <a:schemeClr val="bg2">
                            <a:lumMod val="50000"/>
                          </a:schemeClr>
                        </a:solidFill>
                        <a:latin typeface="+mn-lt"/>
                        <a:ea typeface="Open Sans"/>
                        <a:cs typeface="Open Sans"/>
                        <a:sym typeface="Open Sans"/>
                      </a:endParaRPr>
                    </a:p>
                  </a:txBody>
                  <a:tcPr marL="82296" marR="82296" marT="82296" marB="82296" anchor="ctr"/>
                </a:tc>
                <a:extLst>
                  <a:ext uri="{0D108BD9-81ED-4DB2-BD59-A6C34878D82A}">
                    <a16:rowId xmlns:a16="http://schemas.microsoft.com/office/drawing/2014/main" val="10001"/>
                  </a:ext>
                </a:extLst>
              </a:tr>
              <a:tr h="318959">
                <a:tc>
                  <a:txBody>
                    <a:bodyPr/>
                    <a:lstStyle/>
                    <a:p>
                      <a:pPr marL="0" marR="0" lvl="0" indent="0" algn="l" rtl="0">
                        <a:lnSpc>
                          <a:spcPct val="110000"/>
                        </a:lnSpc>
                        <a:spcBef>
                          <a:spcPts val="0"/>
                        </a:spcBef>
                        <a:spcAft>
                          <a:spcPts val="0"/>
                        </a:spcAft>
                        <a:buClr>
                          <a:schemeClr val="dk1"/>
                        </a:buClr>
                        <a:buSzPts val="1000"/>
                        <a:buFont typeface="Arial"/>
                        <a:buNone/>
                      </a:pPr>
                      <a:r>
                        <a:rPr lang="en-US" sz="900" b="1" u="none" strike="noStrike" cap="none" dirty="0" err="1">
                          <a:solidFill>
                            <a:schemeClr val="bg2">
                              <a:lumMod val="50000"/>
                            </a:schemeClr>
                          </a:solidFill>
                          <a:sym typeface="Arial"/>
                        </a:rPr>
                        <a:t>Loại</a:t>
                      </a:r>
                      <a:r>
                        <a:rPr lang="en-US" sz="900" b="1" u="none" strike="noStrike" cap="none" dirty="0">
                          <a:solidFill>
                            <a:schemeClr val="bg2">
                              <a:lumMod val="50000"/>
                            </a:schemeClr>
                          </a:solidFill>
                          <a:sym typeface="Arial"/>
                        </a:rPr>
                        <a:t> </a:t>
                      </a:r>
                      <a:r>
                        <a:rPr lang="en-US" sz="900" b="1" u="none" strike="noStrike" cap="none" dirty="0" err="1">
                          <a:solidFill>
                            <a:schemeClr val="bg2">
                              <a:lumMod val="50000"/>
                            </a:schemeClr>
                          </a:solidFill>
                          <a:sym typeface="Arial"/>
                        </a:rPr>
                        <a:t>hình</a:t>
                      </a:r>
                      <a:endParaRPr sz="900" b="1" i="0" u="none" strike="noStrike" cap="none" dirty="0">
                        <a:solidFill>
                          <a:schemeClr val="bg2">
                            <a:lumMod val="50000"/>
                          </a:schemeClr>
                        </a:solidFill>
                        <a:latin typeface="+mn-lt"/>
                        <a:ea typeface="Arial"/>
                        <a:cs typeface="Arial"/>
                        <a:sym typeface="Arial"/>
                      </a:endParaRPr>
                    </a:p>
                  </a:txBody>
                  <a:tcPr marL="82296" marR="82296" marT="82296" marB="82296" anchor="ctr"/>
                </a:tc>
                <a:tc>
                  <a:txBody>
                    <a:bodyPr/>
                    <a:lstStyle/>
                    <a:p>
                      <a:pPr marL="0" marR="0" lvl="0" indent="0" algn="l" rtl="0">
                        <a:lnSpc>
                          <a:spcPct val="110000"/>
                        </a:lnSpc>
                        <a:spcBef>
                          <a:spcPts val="0"/>
                        </a:spcBef>
                        <a:spcAft>
                          <a:spcPts val="0"/>
                        </a:spcAft>
                        <a:buClr>
                          <a:schemeClr val="dk1"/>
                        </a:buClr>
                        <a:buSzPts val="1000"/>
                        <a:buFont typeface="Open Sans"/>
                        <a:buNone/>
                      </a:pPr>
                      <a:r>
                        <a:rPr lang="en-US" sz="1000" u="none" strike="noStrike" cap="none" dirty="0" err="1">
                          <a:solidFill>
                            <a:schemeClr val="bg2">
                              <a:lumMod val="50000"/>
                            </a:schemeClr>
                          </a:solidFill>
                          <a:sym typeface="Open Sans"/>
                        </a:rPr>
                        <a:t>Quỹ</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mở</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trái</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phiếu</a:t>
                      </a:r>
                      <a:endParaRPr sz="1000" b="1" u="none" strike="noStrike" cap="none" dirty="0">
                        <a:solidFill>
                          <a:schemeClr val="bg2">
                            <a:lumMod val="50000"/>
                          </a:schemeClr>
                        </a:solidFill>
                        <a:latin typeface="+mn-lt"/>
                      </a:endParaRPr>
                    </a:p>
                  </a:txBody>
                  <a:tcPr marL="82296" marR="82296" marT="82296" marB="82296" anchor="ctr"/>
                </a:tc>
                <a:extLst>
                  <a:ext uri="{0D108BD9-81ED-4DB2-BD59-A6C34878D82A}">
                    <a16:rowId xmlns:a16="http://schemas.microsoft.com/office/drawing/2014/main" val="10002"/>
                  </a:ext>
                </a:extLst>
              </a:tr>
              <a:tr h="318959">
                <a:tc>
                  <a:txBody>
                    <a:bodyPr/>
                    <a:lstStyle/>
                    <a:p>
                      <a:pPr marL="0" marR="0" lvl="0" indent="0" algn="l" rtl="0">
                        <a:lnSpc>
                          <a:spcPct val="110000"/>
                        </a:lnSpc>
                        <a:spcBef>
                          <a:spcPts val="0"/>
                        </a:spcBef>
                        <a:spcAft>
                          <a:spcPts val="0"/>
                        </a:spcAft>
                        <a:buClr>
                          <a:schemeClr val="dk1"/>
                        </a:buClr>
                        <a:buSzPts val="1000"/>
                        <a:buFont typeface="Open Sans"/>
                        <a:buNone/>
                      </a:pPr>
                      <a:r>
                        <a:rPr lang="en-US" sz="900" b="1" u="none" strike="noStrike" cap="none" dirty="0" err="1">
                          <a:solidFill>
                            <a:schemeClr val="bg2">
                              <a:lumMod val="50000"/>
                            </a:schemeClr>
                          </a:solidFill>
                          <a:sym typeface="Open Sans"/>
                        </a:rPr>
                        <a:t>Ngày</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thành</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lập</a:t>
                      </a:r>
                      <a:endParaRPr sz="900" b="1" i="0" u="none" strike="noStrike" cap="none" dirty="0">
                        <a:solidFill>
                          <a:schemeClr val="bg2">
                            <a:lumMod val="50000"/>
                          </a:schemeClr>
                        </a:solidFill>
                        <a:latin typeface="+mn-lt"/>
                        <a:ea typeface="Open Sans"/>
                        <a:cs typeface="Open Sans"/>
                        <a:sym typeface="Open Sans"/>
                      </a:endParaRPr>
                    </a:p>
                  </a:txBody>
                  <a:tcPr marL="82296" marR="82296" marT="82296" marB="82296" anchor="ctr"/>
                </a:tc>
                <a:tc>
                  <a:txBody>
                    <a:bodyPr/>
                    <a:lstStyle/>
                    <a:p>
                      <a:pPr marL="0" marR="0" lvl="0" indent="0" algn="l" rtl="0">
                        <a:lnSpc>
                          <a:spcPct val="110000"/>
                        </a:lnSpc>
                        <a:spcBef>
                          <a:spcPts val="0"/>
                        </a:spcBef>
                        <a:spcAft>
                          <a:spcPts val="0"/>
                        </a:spcAft>
                        <a:buClr>
                          <a:schemeClr val="dk1"/>
                        </a:buClr>
                        <a:buSzPts val="1000"/>
                        <a:buFont typeface="Open Sans"/>
                        <a:buNone/>
                      </a:pPr>
                      <a:r>
                        <a:rPr lang="en-US" sz="1000" u="none" strike="noStrike" cap="none" dirty="0">
                          <a:solidFill>
                            <a:schemeClr val="bg2">
                              <a:lumMod val="50000"/>
                            </a:schemeClr>
                          </a:solidFill>
                          <a:sym typeface="Open Sans"/>
                        </a:rPr>
                        <a:t>21/7/2025</a:t>
                      </a:r>
                      <a:endParaRPr lang="en-US" sz="1000" b="0" i="0" u="none" strike="noStrike" cap="none" dirty="0">
                        <a:solidFill>
                          <a:schemeClr val="bg2">
                            <a:lumMod val="50000"/>
                          </a:schemeClr>
                        </a:solidFill>
                        <a:latin typeface="+mn-lt"/>
                        <a:ea typeface="Open Sans"/>
                        <a:cs typeface="Open Sans"/>
                        <a:sym typeface="Open Sans"/>
                      </a:endParaRPr>
                    </a:p>
                  </a:txBody>
                  <a:tcPr marL="82296" marR="82296" marT="82296" marB="82296" anchor="ctr"/>
                </a:tc>
                <a:extLst>
                  <a:ext uri="{0D108BD9-81ED-4DB2-BD59-A6C34878D82A}">
                    <a16:rowId xmlns:a16="http://schemas.microsoft.com/office/drawing/2014/main" val="1968933957"/>
                  </a:ext>
                </a:extLst>
              </a:tr>
              <a:tr h="318959">
                <a:tc>
                  <a:txBody>
                    <a:bodyPr/>
                    <a:lstStyle/>
                    <a:p>
                      <a:pPr marL="0" marR="0" lvl="0" indent="0" algn="l" rtl="0">
                        <a:lnSpc>
                          <a:spcPct val="110000"/>
                        </a:lnSpc>
                        <a:spcBef>
                          <a:spcPts val="0"/>
                        </a:spcBef>
                        <a:spcAft>
                          <a:spcPts val="0"/>
                        </a:spcAft>
                        <a:buClr>
                          <a:schemeClr val="dk1"/>
                        </a:buClr>
                        <a:buSzPts val="1000"/>
                        <a:buFont typeface="Open Sans"/>
                        <a:buNone/>
                      </a:pPr>
                      <a:r>
                        <a:rPr lang="en-US" sz="900" b="1" u="none" strike="noStrike" cap="none" dirty="0" err="1">
                          <a:solidFill>
                            <a:schemeClr val="bg2">
                              <a:lumMod val="50000"/>
                            </a:schemeClr>
                          </a:solidFill>
                          <a:sym typeface="Open Sans"/>
                        </a:rPr>
                        <a:t>Công</a:t>
                      </a:r>
                      <a:r>
                        <a:rPr lang="en-US" sz="900" b="1" u="none" strike="noStrike" cap="none" dirty="0">
                          <a:solidFill>
                            <a:schemeClr val="bg2">
                              <a:lumMod val="50000"/>
                            </a:schemeClr>
                          </a:solidFill>
                          <a:sym typeface="Open Sans"/>
                        </a:rPr>
                        <a:t> ty </a:t>
                      </a:r>
                      <a:r>
                        <a:rPr lang="en-US" sz="900" b="1" u="none" strike="noStrike" cap="none" dirty="0" err="1">
                          <a:solidFill>
                            <a:schemeClr val="bg2">
                              <a:lumMod val="50000"/>
                            </a:schemeClr>
                          </a:solidFill>
                          <a:sym typeface="Open Sans"/>
                        </a:rPr>
                        <a:t>quản</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lý</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quỹ</a:t>
                      </a:r>
                      <a:endParaRPr sz="900" b="1" i="0" u="none" strike="noStrike" cap="none" dirty="0">
                        <a:solidFill>
                          <a:schemeClr val="bg2">
                            <a:lumMod val="50000"/>
                          </a:schemeClr>
                        </a:solidFill>
                        <a:latin typeface="+mn-lt"/>
                        <a:ea typeface="Open Sans"/>
                        <a:cs typeface="Open Sans"/>
                        <a:sym typeface="Open Sans"/>
                      </a:endParaRPr>
                    </a:p>
                  </a:txBody>
                  <a:tcPr marL="82296" marR="82296" marT="82296" marB="82296" anchor="ctr"/>
                </a:tc>
                <a:tc>
                  <a:txBody>
                    <a:bodyPr/>
                    <a:lstStyle/>
                    <a:p>
                      <a:pPr marL="0" marR="0" lvl="0" indent="0" algn="l" rtl="0">
                        <a:lnSpc>
                          <a:spcPct val="110000"/>
                        </a:lnSpc>
                        <a:spcBef>
                          <a:spcPts val="0"/>
                        </a:spcBef>
                        <a:spcAft>
                          <a:spcPts val="0"/>
                        </a:spcAft>
                        <a:buClr>
                          <a:schemeClr val="dk1"/>
                        </a:buClr>
                        <a:buSzPts val="1000"/>
                        <a:buFont typeface="Open Sans"/>
                        <a:buNone/>
                      </a:pPr>
                      <a:r>
                        <a:rPr lang="en-US" sz="1000" u="none" strike="noStrike" cap="none" dirty="0" err="1">
                          <a:solidFill>
                            <a:schemeClr val="bg2">
                              <a:lumMod val="50000"/>
                            </a:schemeClr>
                          </a:solidFill>
                          <a:sym typeface="Open Sans"/>
                        </a:rPr>
                        <a:t>Công</a:t>
                      </a:r>
                      <a:r>
                        <a:rPr lang="en-US" sz="1000" u="none" strike="noStrike" cap="none" dirty="0">
                          <a:solidFill>
                            <a:schemeClr val="bg2">
                              <a:lumMod val="50000"/>
                            </a:schemeClr>
                          </a:solidFill>
                          <a:sym typeface="Open Sans"/>
                        </a:rPr>
                        <a:t> ty </a:t>
                      </a:r>
                      <a:r>
                        <a:rPr lang="en-US" sz="1000" u="none" strike="noStrike" cap="none" dirty="0" err="1">
                          <a:solidFill>
                            <a:schemeClr val="bg2">
                              <a:lumMod val="50000"/>
                            </a:schemeClr>
                          </a:solidFill>
                          <a:sym typeface="Open Sans"/>
                        </a:rPr>
                        <a:t>Cổ</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phần</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Quản</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lý</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quỹ</a:t>
                      </a:r>
                      <a:r>
                        <a:rPr lang="en-US" sz="1000" u="none" strike="noStrike" cap="none" dirty="0">
                          <a:solidFill>
                            <a:schemeClr val="bg2">
                              <a:lumMod val="50000"/>
                            </a:schemeClr>
                          </a:solidFill>
                          <a:sym typeface="Open Sans"/>
                        </a:rPr>
                        <a:t> LPB</a:t>
                      </a:r>
                      <a:endParaRPr lang="en-US" sz="1000" b="0" i="0" u="none" strike="noStrike" cap="none" dirty="0">
                        <a:solidFill>
                          <a:schemeClr val="bg2">
                            <a:lumMod val="50000"/>
                          </a:schemeClr>
                        </a:solidFill>
                        <a:latin typeface="+mn-lt"/>
                        <a:ea typeface="Open Sans"/>
                        <a:cs typeface="Open Sans"/>
                        <a:sym typeface="Open Sans"/>
                      </a:endParaRPr>
                    </a:p>
                  </a:txBody>
                  <a:tcPr marL="82296" marR="82296" marT="82296" marB="82296" anchor="ctr"/>
                </a:tc>
                <a:extLst>
                  <a:ext uri="{0D108BD9-81ED-4DB2-BD59-A6C34878D82A}">
                    <a16:rowId xmlns:a16="http://schemas.microsoft.com/office/drawing/2014/main" val="593475898"/>
                  </a:ext>
                </a:extLst>
              </a:tr>
              <a:tr h="318959">
                <a:tc>
                  <a:txBody>
                    <a:bodyPr/>
                    <a:lstStyle/>
                    <a:p>
                      <a:pPr marL="0" marR="0" lvl="0" indent="0" algn="l" rtl="0">
                        <a:lnSpc>
                          <a:spcPct val="110000"/>
                        </a:lnSpc>
                        <a:spcBef>
                          <a:spcPts val="0"/>
                        </a:spcBef>
                        <a:spcAft>
                          <a:spcPts val="0"/>
                        </a:spcAft>
                        <a:buClr>
                          <a:schemeClr val="dk1"/>
                        </a:buClr>
                        <a:buSzPts val="1000"/>
                        <a:buFont typeface="Open Sans"/>
                        <a:buNone/>
                      </a:pPr>
                      <a:r>
                        <a:rPr lang="en-US" sz="900" b="1" u="none" strike="noStrike" cap="none" dirty="0">
                          <a:solidFill>
                            <a:schemeClr val="bg2">
                              <a:lumMod val="50000"/>
                            </a:schemeClr>
                          </a:solidFill>
                          <a:sym typeface="Open Sans"/>
                        </a:rPr>
                        <a:t>Ngân </a:t>
                      </a:r>
                      <a:r>
                        <a:rPr lang="en-US" sz="900" b="1" u="none" strike="noStrike" cap="none" dirty="0" err="1">
                          <a:solidFill>
                            <a:schemeClr val="bg2">
                              <a:lumMod val="50000"/>
                            </a:schemeClr>
                          </a:solidFill>
                          <a:sym typeface="Open Sans"/>
                        </a:rPr>
                        <a:t>hàng</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giám</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sát</a:t>
                      </a:r>
                      <a:endParaRPr sz="900" b="1" i="0" u="none" strike="noStrike" cap="none" dirty="0">
                        <a:solidFill>
                          <a:schemeClr val="bg2">
                            <a:lumMod val="50000"/>
                          </a:schemeClr>
                        </a:solidFill>
                        <a:latin typeface="+mn-lt"/>
                        <a:ea typeface="Open Sans"/>
                        <a:cs typeface="Open Sans"/>
                        <a:sym typeface="Open Sans"/>
                      </a:endParaRPr>
                    </a:p>
                  </a:txBody>
                  <a:tcPr marL="82296" marR="82296" marT="82296" marB="82296" anchor="ctr"/>
                </a:tc>
                <a:tc>
                  <a:txBody>
                    <a:bodyPr/>
                    <a:lstStyle/>
                    <a:p>
                      <a:pPr marL="0" marR="0" lvl="0" indent="0" algn="l" rtl="0">
                        <a:lnSpc>
                          <a:spcPct val="110000"/>
                        </a:lnSpc>
                        <a:spcBef>
                          <a:spcPts val="0"/>
                        </a:spcBef>
                        <a:spcAft>
                          <a:spcPts val="0"/>
                        </a:spcAft>
                        <a:buClr>
                          <a:schemeClr val="dk1"/>
                        </a:buClr>
                        <a:buSzPts val="1000"/>
                        <a:buFont typeface="Open Sans"/>
                        <a:buNone/>
                      </a:pPr>
                      <a:r>
                        <a:rPr lang="en-US" sz="1000" u="none" strike="noStrike" cap="none" dirty="0">
                          <a:solidFill>
                            <a:schemeClr val="bg2">
                              <a:lumMod val="50000"/>
                            </a:schemeClr>
                          </a:solidFill>
                          <a:sym typeface="Open Sans"/>
                        </a:rPr>
                        <a:t>BIDV – CN </a:t>
                      </a:r>
                      <a:r>
                        <a:rPr lang="en-US" sz="1000" u="none" strike="noStrike" cap="none" dirty="0" err="1">
                          <a:solidFill>
                            <a:schemeClr val="bg2">
                              <a:lumMod val="50000"/>
                            </a:schemeClr>
                          </a:solidFill>
                          <a:sym typeface="Open Sans"/>
                        </a:rPr>
                        <a:t>Hà</a:t>
                      </a:r>
                      <a:r>
                        <a:rPr lang="en-US" sz="1000" u="none" strike="noStrike" cap="none" dirty="0">
                          <a:solidFill>
                            <a:schemeClr val="bg2">
                              <a:lumMod val="50000"/>
                            </a:schemeClr>
                          </a:solidFill>
                          <a:sym typeface="Open Sans"/>
                        </a:rPr>
                        <a:t> Thành</a:t>
                      </a:r>
                      <a:endParaRPr lang="en-US" sz="1000" b="0" i="0" u="none" strike="noStrike" cap="none" dirty="0">
                        <a:solidFill>
                          <a:schemeClr val="bg2">
                            <a:lumMod val="50000"/>
                          </a:schemeClr>
                        </a:solidFill>
                        <a:latin typeface="+mn-lt"/>
                        <a:ea typeface="Open Sans"/>
                        <a:cs typeface="Open Sans"/>
                        <a:sym typeface="Open Sans"/>
                      </a:endParaRPr>
                    </a:p>
                  </a:txBody>
                  <a:tcPr marL="82296" marR="82296" marT="82296" marB="82296" anchor="ctr"/>
                </a:tc>
                <a:extLst>
                  <a:ext uri="{0D108BD9-81ED-4DB2-BD59-A6C34878D82A}">
                    <a16:rowId xmlns:a16="http://schemas.microsoft.com/office/drawing/2014/main" val="2874900184"/>
                  </a:ext>
                </a:extLst>
              </a:tr>
              <a:tr h="278591">
                <a:tc>
                  <a:txBody>
                    <a:bodyPr/>
                    <a:lstStyle/>
                    <a:p>
                      <a:pPr marL="0" marR="0" lvl="0" indent="0" algn="l" rtl="0">
                        <a:lnSpc>
                          <a:spcPct val="110000"/>
                        </a:lnSpc>
                        <a:spcBef>
                          <a:spcPts val="0"/>
                        </a:spcBef>
                        <a:spcAft>
                          <a:spcPts val="0"/>
                        </a:spcAft>
                        <a:buClr>
                          <a:schemeClr val="dk1"/>
                        </a:buClr>
                        <a:buSzPts val="1000"/>
                        <a:buFont typeface="Open Sans"/>
                        <a:buNone/>
                      </a:pPr>
                      <a:r>
                        <a:rPr lang="en-US" sz="900" b="1" u="none" strike="noStrike" cap="none" dirty="0" err="1">
                          <a:solidFill>
                            <a:schemeClr val="bg2">
                              <a:lumMod val="50000"/>
                            </a:schemeClr>
                          </a:solidFill>
                          <a:sym typeface="Open Sans"/>
                        </a:rPr>
                        <a:t>Đại</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lý</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phân</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phối</a:t>
                      </a:r>
                      <a:endParaRPr sz="900" b="1" i="0" u="none" strike="noStrike" cap="none" dirty="0">
                        <a:solidFill>
                          <a:schemeClr val="bg2">
                            <a:lumMod val="50000"/>
                          </a:schemeClr>
                        </a:solidFill>
                        <a:latin typeface="+mn-lt"/>
                        <a:ea typeface="Open Sans"/>
                        <a:cs typeface="Open Sans"/>
                        <a:sym typeface="Open Sans"/>
                      </a:endParaRPr>
                    </a:p>
                  </a:txBody>
                  <a:tcPr marL="82296" marR="82296" marT="82296" marB="82296" anchor="ctr"/>
                </a:tc>
                <a:tc>
                  <a:txBody>
                    <a:bodyPr/>
                    <a:lstStyle/>
                    <a:p>
                      <a:pPr marL="0" marR="0" lvl="0" indent="0" algn="l" rtl="0">
                        <a:lnSpc>
                          <a:spcPct val="110000"/>
                        </a:lnSpc>
                        <a:spcBef>
                          <a:spcPts val="0"/>
                        </a:spcBef>
                        <a:spcAft>
                          <a:spcPts val="0"/>
                        </a:spcAft>
                        <a:buClr>
                          <a:schemeClr val="dk1"/>
                        </a:buClr>
                        <a:buSzPts val="1000"/>
                        <a:buFont typeface="Open Sans"/>
                        <a:buNone/>
                      </a:pPr>
                      <a:r>
                        <a:rPr lang="en-US" sz="1000" u="none" strike="noStrike" cap="none" dirty="0" err="1">
                          <a:solidFill>
                            <a:schemeClr val="bg2">
                              <a:lumMod val="50000"/>
                            </a:schemeClr>
                          </a:solidFill>
                          <a:sym typeface="Open Sans"/>
                        </a:rPr>
                        <a:t>Công</a:t>
                      </a:r>
                      <a:r>
                        <a:rPr lang="en-US" sz="1000" u="none" strike="noStrike" cap="none" dirty="0">
                          <a:solidFill>
                            <a:schemeClr val="bg2">
                              <a:lumMod val="50000"/>
                            </a:schemeClr>
                          </a:solidFill>
                          <a:sym typeface="Open Sans"/>
                        </a:rPr>
                        <a:t> ty </a:t>
                      </a:r>
                      <a:r>
                        <a:rPr lang="en-US" sz="1000" u="none" strike="noStrike" cap="none" dirty="0" err="1">
                          <a:solidFill>
                            <a:schemeClr val="bg2">
                              <a:lumMod val="50000"/>
                            </a:schemeClr>
                          </a:solidFill>
                          <a:sym typeface="Open Sans"/>
                        </a:rPr>
                        <a:t>Chứng</a:t>
                      </a:r>
                      <a:r>
                        <a:rPr lang="en-US" sz="1000" u="none" strike="noStrike" cap="none" dirty="0">
                          <a:solidFill>
                            <a:schemeClr val="bg2">
                              <a:lumMod val="50000"/>
                            </a:schemeClr>
                          </a:solidFill>
                          <a:sym typeface="Open Sans"/>
                        </a:rPr>
                        <a:t> </a:t>
                      </a:r>
                      <a:r>
                        <a:rPr lang="en-US" sz="1000" u="none" strike="noStrike" cap="none" dirty="0" err="1">
                          <a:solidFill>
                            <a:schemeClr val="bg2">
                              <a:lumMod val="50000"/>
                            </a:schemeClr>
                          </a:solidFill>
                          <a:sym typeface="Open Sans"/>
                        </a:rPr>
                        <a:t>khoán</a:t>
                      </a:r>
                      <a:r>
                        <a:rPr lang="en-US" sz="1000" u="none" strike="noStrike" cap="none" dirty="0">
                          <a:solidFill>
                            <a:schemeClr val="bg2">
                              <a:lumMod val="50000"/>
                            </a:schemeClr>
                          </a:solidFill>
                          <a:sym typeface="Open Sans"/>
                        </a:rPr>
                        <a:t> LPS/ FINCORP/ FHSC</a:t>
                      </a:r>
                    </a:p>
                  </a:txBody>
                  <a:tcPr marL="82296" marR="82296" marT="82296" marB="82296" anchor="ctr"/>
                </a:tc>
                <a:extLst>
                  <a:ext uri="{0D108BD9-81ED-4DB2-BD59-A6C34878D82A}">
                    <a16:rowId xmlns:a16="http://schemas.microsoft.com/office/drawing/2014/main" val="2598623905"/>
                  </a:ext>
                </a:extLst>
              </a:tr>
              <a:tr h="318959">
                <a:tc>
                  <a:txBody>
                    <a:bodyPr/>
                    <a:lstStyle/>
                    <a:p>
                      <a:pPr marL="0" marR="0" lvl="0" indent="0" algn="l" rtl="0">
                        <a:lnSpc>
                          <a:spcPct val="110000"/>
                        </a:lnSpc>
                        <a:spcBef>
                          <a:spcPts val="0"/>
                        </a:spcBef>
                        <a:spcAft>
                          <a:spcPts val="0"/>
                        </a:spcAft>
                        <a:buClr>
                          <a:schemeClr val="dk1"/>
                        </a:buClr>
                        <a:buSzPts val="1000"/>
                        <a:buFont typeface="Open Sans"/>
                        <a:buNone/>
                      </a:pPr>
                      <a:r>
                        <a:rPr lang="en-US" sz="900" b="1" u="none" strike="noStrike" cap="none" dirty="0" err="1">
                          <a:solidFill>
                            <a:schemeClr val="bg2">
                              <a:lumMod val="50000"/>
                            </a:schemeClr>
                          </a:solidFill>
                          <a:sym typeface="Open Sans"/>
                        </a:rPr>
                        <a:t>Mục</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tiêu</a:t>
                      </a:r>
                      <a:r>
                        <a:rPr lang="en-US" sz="900" b="1" u="none" strike="noStrike" cap="none" dirty="0">
                          <a:solidFill>
                            <a:schemeClr val="bg2">
                              <a:lumMod val="50000"/>
                            </a:schemeClr>
                          </a:solidFill>
                          <a:sym typeface="Open Sans"/>
                        </a:rPr>
                        <a:t> </a:t>
                      </a:r>
                      <a:r>
                        <a:rPr lang="en-US" sz="900" b="1" u="none" strike="noStrike" cap="none" dirty="0" err="1">
                          <a:solidFill>
                            <a:schemeClr val="bg2">
                              <a:lumMod val="50000"/>
                            </a:schemeClr>
                          </a:solidFill>
                          <a:sym typeface="Open Sans"/>
                        </a:rPr>
                        <a:t>đầu</a:t>
                      </a:r>
                      <a:r>
                        <a:rPr lang="en-US" sz="900" b="1" u="none" strike="noStrike" cap="none" dirty="0">
                          <a:solidFill>
                            <a:schemeClr val="bg2">
                              <a:lumMod val="50000"/>
                            </a:schemeClr>
                          </a:solidFill>
                          <a:sym typeface="Open Sans"/>
                        </a:rPr>
                        <a:t> t</a:t>
                      </a:r>
                      <a:r>
                        <a:rPr lang="vi-VN" sz="900" b="1" u="none" strike="noStrike" cap="none" dirty="0">
                          <a:solidFill>
                            <a:schemeClr val="bg2">
                              <a:lumMod val="50000"/>
                            </a:schemeClr>
                          </a:solidFill>
                          <a:sym typeface="Open Sans"/>
                        </a:rPr>
                        <a:t>ư</a:t>
                      </a:r>
                      <a:endParaRPr sz="900" b="1" i="0" u="none" strike="noStrike" cap="none" dirty="0">
                        <a:solidFill>
                          <a:schemeClr val="bg2">
                            <a:lumMod val="50000"/>
                          </a:schemeClr>
                        </a:solidFill>
                        <a:latin typeface="+mn-lt"/>
                        <a:ea typeface="Open Sans"/>
                        <a:cs typeface="Open Sans"/>
                        <a:sym typeface="Open Sans"/>
                      </a:endParaRPr>
                    </a:p>
                  </a:txBody>
                  <a:tcPr marL="82296" marR="82296" marT="82296" marB="82296" anchor="ctr"/>
                </a:tc>
                <a:tc>
                  <a:txBody>
                    <a:bodyPr/>
                    <a:lstStyle/>
                    <a:p>
                      <a:pPr marL="45720" marR="0" algn="just">
                        <a:lnSpc>
                          <a:spcPct val="110000"/>
                        </a:lnSpc>
                        <a:spcBef>
                          <a:spcPts val="0"/>
                        </a:spcBef>
                        <a:spcAft>
                          <a:spcPts val="0"/>
                        </a:spcAft>
                      </a:pPr>
                      <a:r>
                        <a:rPr lang="en-US" sz="1000" b="0" dirty="0" err="1">
                          <a:solidFill>
                            <a:schemeClr val="bg2">
                              <a:lumMod val="50000"/>
                            </a:schemeClr>
                          </a:solidFill>
                          <a:effectLst/>
                        </a:rPr>
                        <a:t>Tạo</a:t>
                      </a:r>
                      <a:r>
                        <a:rPr lang="en-US" sz="1000" b="0" dirty="0">
                          <a:solidFill>
                            <a:schemeClr val="bg2">
                              <a:lumMod val="50000"/>
                            </a:schemeClr>
                          </a:solidFill>
                          <a:effectLst/>
                        </a:rPr>
                        <a:t> ra </a:t>
                      </a:r>
                      <a:r>
                        <a:rPr lang="en-US" sz="1000" b="1" dirty="0" err="1">
                          <a:solidFill>
                            <a:schemeClr val="bg2">
                              <a:lumMod val="50000"/>
                            </a:schemeClr>
                          </a:solidFill>
                          <a:effectLst/>
                        </a:rPr>
                        <a:t>thu</a:t>
                      </a:r>
                      <a:r>
                        <a:rPr lang="en-US" sz="1000" b="1" dirty="0">
                          <a:solidFill>
                            <a:schemeClr val="bg2">
                              <a:lumMod val="50000"/>
                            </a:schemeClr>
                          </a:solidFill>
                          <a:effectLst/>
                        </a:rPr>
                        <a:t> </a:t>
                      </a:r>
                      <a:r>
                        <a:rPr lang="en-US" sz="1000" b="1" dirty="0" err="1">
                          <a:solidFill>
                            <a:schemeClr val="bg2">
                              <a:lumMod val="50000"/>
                            </a:schemeClr>
                          </a:solidFill>
                          <a:effectLst/>
                        </a:rPr>
                        <a:t>nhập</a:t>
                      </a:r>
                      <a:r>
                        <a:rPr lang="en-US" sz="1000" b="1" dirty="0">
                          <a:solidFill>
                            <a:schemeClr val="bg2">
                              <a:lumMod val="50000"/>
                            </a:schemeClr>
                          </a:solidFill>
                          <a:effectLst/>
                        </a:rPr>
                        <a:t> </a:t>
                      </a:r>
                      <a:r>
                        <a:rPr lang="en-US" sz="1000" b="1" dirty="0" err="1">
                          <a:solidFill>
                            <a:schemeClr val="bg2">
                              <a:lumMod val="50000"/>
                            </a:schemeClr>
                          </a:solidFill>
                          <a:effectLst/>
                        </a:rPr>
                        <a:t>hấp</a:t>
                      </a:r>
                      <a:r>
                        <a:rPr lang="en-US" sz="1000" b="1" dirty="0">
                          <a:solidFill>
                            <a:schemeClr val="bg2">
                              <a:lumMod val="50000"/>
                            </a:schemeClr>
                          </a:solidFill>
                          <a:effectLst/>
                        </a:rPr>
                        <a:t> </a:t>
                      </a:r>
                      <a:r>
                        <a:rPr lang="en-US" sz="1000" b="1" dirty="0" err="1">
                          <a:solidFill>
                            <a:schemeClr val="bg2">
                              <a:lumMod val="50000"/>
                            </a:schemeClr>
                          </a:solidFill>
                          <a:effectLst/>
                        </a:rPr>
                        <a:t>dẫn</a:t>
                      </a:r>
                      <a:r>
                        <a:rPr lang="en-US" sz="1000" b="1" dirty="0">
                          <a:solidFill>
                            <a:schemeClr val="bg2">
                              <a:lumMod val="50000"/>
                            </a:schemeClr>
                          </a:solidFill>
                          <a:effectLst/>
                        </a:rPr>
                        <a:t> và </a:t>
                      </a:r>
                      <a:r>
                        <a:rPr lang="en-US" sz="1000" b="1" dirty="0" err="1">
                          <a:solidFill>
                            <a:schemeClr val="bg2">
                              <a:lumMod val="50000"/>
                            </a:schemeClr>
                          </a:solidFill>
                          <a:effectLst/>
                        </a:rPr>
                        <a:t>ổn</a:t>
                      </a:r>
                      <a:r>
                        <a:rPr lang="en-US" sz="1000" b="1" dirty="0">
                          <a:solidFill>
                            <a:schemeClr val="bg2">
                              <a:lumMod val="50000"/>
                            </a:schemeClr>
                          </a:solidFill>
                          <a:effectLst/>
                        </a:rPr>
                        <a:t> </a:t>
                      </a:r>
                      <a:r>
                        <a:rPr lang="en-US" sz="1000" b="1" dirty="0" err="1">
                          <a:solidFill>
                            <a:schemeClr val="bg2">
                              <a:lumMod val="50000"/>
                            </a:schemeClr>
                          </a:solidFill>
                          <a:effectLst/>
                        </a:rPr>
                        <a:t>định</a:t>
                      </a:r>
                      <a:r>
                        <a:rPr lang="en-US" sz="1000" b="1" dirty="0">
                          <a:solidFill>
                            <a:schemeClr val="bg2">
                              <a:lumMod val="50000"/>
                            </a:schemeClr>
                          </a:solidFill>
                          <a:effectLst/>
                        </a:rPr>
                        <a:t> </a:t>
                      </a:r>
                      <a:r>
                        <a:rPr lang="en-US" sz="1000" b="0" dirty="0" err="1">
                          <a:solidFill>
                            <a:schemeClr val="bg2">
                              <a:lumMod val="50000"/>
                            </a:schemeClr>
                          </a:solidFill>
                          <a:effectLst/>
                        </a:rPr>
                        <a:t>cho</a:t>
                      </a:r>
                      <a:r>
                        <a:rPr lang="en-US" sz="1000" b="0" dirty="0">
                          <a:solidFill>
                            <a:schemeClr val="bg2">
                              <a:lumMod val="50000"/>
                            </a:schemeClr>
                          </a:solidFill>
                          <a:effectLst/>
                        </a:rPr>
                        <a:t> </a:t>
                      </a:r>
                      <a:r>
                        <a:rPr lang="en-US" sz="1000" b="0" dirty="0" err="1">
                          <a:solidFill>
                            <a:schemeClr val="bg2">
                              <a:lumMod val="50000"/>
                            </a:schemeClr>
                          </a:solidFill>
                          <a:effectLst/>
                        </a:rPr>
                        <a:t>nhà</a:t>
                      </a:r>
                      <a:r>
                        <a:rPr lang="en-US" sz="1000" b="0" dirty="0">
                          <a:solidFill>
                            <a:schemeClr val="bg2">
                              <a:lumMod val="50000"/>
                            </a:schemeClr>
                          </a:solidFill>
                          <a:effectLst/>
                        </a:rPr>
                        <a:t> </a:t>
                      </a:r>
                      <a:r>
                        <a:rPr lang="en-US" sz="1000" b="0" dirty="0" err="1">
                          <a:solidFill>
                            <a:schemeClr val="bg2">
                              <a:lumMod val="50000"/>
                            </a:schemeClr>
                          </a:solidFill>
                          <a:effectLst/>
                        </a:rPr>
                        <a:t>đầu</a:t>
                      </a:r>
                      <a:r>
                        <a:rPr lang="en-US" sz="1000" b="0" dirty="0">
                          <a:solidFill>
                            <a:schemeClr val="bg2">
                              <a:lumMod val="50000"/>
                            </a:schemeClr>
                          </a:solidFill>
                          <a:effectLst/>
                        </a:rPr>
                        <a:t> t</a:t>
                      </a:r>
                      <a:r>
                        <a:rPr lang="vi-VN" sz="1000" b="0" dirty="0">
                          <a:solidFill>
                            <a:schemeClr val="bg2">
                              <a:lumMod val="50000"/>
                            </a:schemeClr>
                          </a:solidFill>
                          <a:effectLst/>
                        </a:rPr>
                        <a:t>ư</a:t>
                      </a:r>
                      <a:r>
                        <a:rPr lang="en-US" sz="1000" b="0" dirty="0">
                          <a:solidFill>
                            <a:schemeClr val="bg2">
                              <a:lumMod val="50000"/>
                            </a:schemeClr>
                          </a:solidFill>
                          <a:effectLst/>
                        </a:rPr>
                        <a:t> </a:t>
                      </a:r>
                      <a:r>
                        <a:rPr lang="en-US" sz="1000" b="0" dirty="0" err="1">
                          <a:solidFill>
                            <a:schemeClr val="bg2">
                              <a:lumMod val="50000"/>
                            </a:schemeClr>
                          </a:solidFill>
                          <a:effectLst/>
                        </a:rPr>
                        <a:t>thông</a:t>
                      </a:r>
                      <a:r>
                        <a:rPr lang="en-US" sz="1000" b="0" dirty="0">
                          <a:solidFill>
                            <a:schemeClr val="bg2">
                              <a:lumMod val="50000"/>
                            </a:schemeClr>
                          </a:solidFill>
                          <a:effectLst/>
                        </a:rPr>
                        <a:t> qua </a:t>
                      </a:r>
                      <a:r>
                        <a:rPr lang="en-US" sz="1000" b="0" dirty="0" err="1">
                          <a:solidFill>
                            <a:schemeClr val="bg2">
                              <a:lumMod val="50000"/>
                            </a:schemeClr>
                          </a:solidFill>
                          <a:effectLst/>
                        </a:rPr>
                        <a:t>việc</a:t>
                      </a:r>
                      <a:r>
                        <a:rPr lang="en-US" sz="1000" b="0" dirty="0">
                          <a:solidFill>
                            <a:schemeClr val="bg2">
                              <a:lumMod val="50000"/>
                            </a:schemeClr>
                          </a:solidFill>
                          <a:effectLst/>
                        </a:rPr>
                        <a:t> </a:t>
                      </a:r>
                      <a:r>
                        <a:rPr lang="en-US" sz="1000" b="0" dirty="0" err="1">
                          <a:solidFill>
                            <a:schemeClr val="bg2">
                              <a:lumMod val="50000"/>
                            </a:schemeClr>
                          </a:solidFill>
                          <a:effectLst/>
                        </a:rPr>
                        <a:t>đầu</a:t>
                      </a:r>
                      <a:r>
                        <a:rPr lang="en-US" sz="1000" b="0" dirty="0">
                          <a:solidFill>
                            <a:schemeClr val="bg2">
                              <a:lumMod val="50000"/>
                            </a:schemeClr>
                          </a:solidFill>
                          <a:effectLst/>
                        </a:rPr>
                        <a:t> </a:t>
                      </a:r>
                      <a:r>
                        <a:rPr lang="en-US" sz="1000" b="0" dirty="0" err="1">
                          <a:solidFill>
                            <a:schemeClr val="bg2">
                              <a:lumMod val="50000"/>
                            </a:schemeClr>
                          </a:solidFill>
                          <a:effectLst/>
                        </a:rPr>
                        <a:t>tư</a:t>
                      </a:r>
                      <a:r>
                        <a:rPr lang="en-US" sz="1000" b="0" dirty="0">
                          <a:solidFill>
                            <a:schemeClr val="bg2">
                              <a:lumMod val="50000"/>
                            </a:schemeClr>
                          </a:solidFill>
                          <a:effectLst/>
                        </a:rPr>
                        <a:t> </a:t>
                      </a:r>
                      <a:r>
                        <a:rPr lang="en-US" sz="1000" b="0" dirty="0" err="1">
                          <a:solidFill>
                            <a:schemeClr val="bg2">
                              <a:lumMod val="50000"/>
                            </a:schemeClr>
                          </a:solidFill>
                          <a:effectLst/>
                        </a:rPr>
                        <a:t>vào</a:t>
                      </a:r>
                      <a:r>
                        <a:rPr lang="en-US" sz="1000" b="0" dirty="0">
                          <a:solidFill>
                            <a:schemeClr val="bg2">
                              <a:lumMod val="50000"/>
                            </a:schemeClr>
                          </a:solidFill>
                          <a:effectLst/>
                        </a:rPr>
                        <a:t> </a:t>
                      </a:r>
                      <a:r>
                        <a:rPr lang="en-US" sz="1000" b="1" dirty="0" err="1">
                          <a:solidFill>
                            <a:schemeClr val="bg2">
                              <a:lumMod val="50000"/>
                            </a:schemeClr>
                          </a:solidFill>
                          <a:effectLst/>
                        </a:rPr>
                        <a:t>danh</a:t>
                      </a:r>
                      <a:r>
                        <a:rPr lang="en-US" sz="1000" b="1" dirty="0">
                          <a:solidFill>
                            <a:schemeClr val="bg2">
                              <a:lumMod val="50000"/>
                            </a:schemeClr>
                          </a:solidFill>
                          <a:effectLst/>
                        </a:rPr>
                        <a:t> </a:t>
                      </a:r>
                      <a:r>
                        <a:rPr lang="en-US" sz="1000" b="1" dirty="0" err="1">
                          <a:solidFill>
                            <a:schemeClr val="bg2">
                              <a:lumMod val="50000"/>
                            </a:schemeClr>
                          </a:solidFill>
                          <a:effectLst/>
                        </a:rPr>
                        <a:t>mục</a:t>
                      </a:r>
                      <a:r>
                        <a:rPr lang="en-US" sz="1000" b="1" dirty="0">
                          <a:solidFill>
                            <a:schemeClr val="bg2">
                              <a:lumMod val="50000"/>
                            </a:schemeClr>
                          </a:solidFill>
                          <a:effectLst/>
                        </a:rPr>
                        <a:t> </a:t>
                      </a:r>
                      <a:r>
                        <a:rPr lang="en-US" sz="1000" b="1" dirty="0" err="1">
                          <a:solidFill>
                            <a:schemeClr val="bg2">
                              <a:lumMod val="50000"/>
                            </a:schemeClr>
                          </a:solidFill>
                          <a:effectLst/>
                        </a:rPr>
                        <a:t>rổ</a:t>
                      </a:r>
                      <a:r>
                        <a:rPr lang="en-US" sz="1000" b="1" dirty="0">
                          <a:solidFill>
                            <a:schemeClr val="bg2">
                              <a:lumMod val="50000"/>
                            </a:schemeClr>
                          </a:solidFill>
                          <a:effectLst/>
                        </a:rPr>
                        <a:t> </a:t>
                      </a:r>
                      <a:r>
                        <a:rPr lang="en-US" sz="1000" b="1" dirty="0" err="1">
                          <a:solidFill>
                            <a:schemeClr val="bg2">
                              <a:lumMod val="50000"/>
                            </a:schemeClr>
                          </a:solidFill>
                          <a:effectLst/>
                        </a:rPr>
                        <a:t>các</a:t>
                      </a:r>
                      <a:r>
                        <a:rPr lang="en-US" sz="1000" b="1" dirty="0">
                          <a:solidFill>
                            <a:schemeClr val="bg2">
                              <a:lumMod val="50000"/>
                            </a:schemeClr>
                          </a:solidFill>
                          <a:effectLst/>
                        </a:rPr>
                        <a:t> </a:t>
                      </a:r>
                      <a:r>
                        <a:rPr lang="en-US" sz="1000" b="1" dirty="0" err="1">
                          <a:solidFill>
                            <a:schemeClr val="bg2">
                              <a:lumMod val="50000"/>
                            </a:schemeClr>
                          </a:solidFill>
                          <a:effectLst/>
                        </a:rPr>
                        <a:t>trái</a:t>
                      </a:r>
                      <a:r>
                        <a:rPr lang="en-US" sz="1000" b="1" dirty="0">
                          <a:solidFill>
                            <a:schemeClr val="bg2">
                              <a:lumMod val="50000"/>
                            </a:schemeClr>
                          </a:solidFill>
                          <a:effectLst/>
                        </a:rPr>
                        <a:t> </a:t>
                      </a:r>
                      <a:r>
                        <a:rPr lang="en-US" sz="1000" b="1" dirty="0" err="1">
                          <a:solidFill>
                            <a:schemeClr val="bg2">
                              <a:lumMod val="50000"/>
                            </a:schemeClr>
                          </a:solidFill>
                          <a:effectLst/>
                        </a:rPr>
                        <a:t>phiếu</a:t>
                      </a:r>
                      <a:r>
                        <a:rPr lang="en-US" sz="1000" b="1" dirty="0">
                          <a:solidFill>
                            <a:schemeClr val="bg2">
                              <a:lumMod val="50000"/>
                            </a:schemeClr>
                          </a:solidFill>
                          <a:effectLst/>
                        </a:rPr>
                        <a:t> </a:t>
                      </a:r>
                      <a:r>
                        <a:rPr lang="en-US" sz="1000" b="1" dirty="0" err="1">
                          <a:solidFill>
                            <a:schemeClr val="bg2">
                              <a:lumMod val="50000"/>
                            </a:schemeClr>
                          </a:solidFill>
                          <a:effectLst/>
                        </a:rPr>
                        <a:t>niêm</a:t>
                      </a:r>
                      <a:r>
                        <a:rPr lang="en-US" sz="1000" b="1" dirty="0">
                          <a:solidFill>
                            <a:schemeClr val="bg2">
                              <a:lumMod val="50000"/>
                            </a:schemeClr>
                          </a:solidFill>
                          <a:effectLst/>
                        </a:rPr>
                        <a:t> </a:t>
                      </a:r>
                      <a:r>
                        <a:rPr lang="en-US" sz="1000" b="1" dirty="0" err="1">
                          <a:solidFill>
                            <a:schemeClr val="bg2">
                              <a:lumMod val="50000"/>
                            </a:schemeClr>
                          </a:solidFill>
                          <a:effectLst/>
                        </a:rPr>
                        <a:t>yết</a:t>
                      </a:r>
                      <a:r>
                        <a:rPr lang="en-US" sz="1000" b="1" dirty="0">
                          <a:solidFill>
                            <a:schemeClr val="bg2">
                              <a:lumMod val="50000"/>
                            </a:schemeClr>
                          </a:solidFill>
                          <a:effectLst/>
                        </a:rPr>
                        <a:t> </a:t>
                      </a:r>
                      <a:r>
                        <a:rPr lang="en-US" sz="1000" b="0" dirty="0" err="1">
                          <a:solidFill>
                            <a:schemeClr val="bg2">
                              <a:lumMod val="50000"/>
                            </a:schemeClr>
                          </a:solidFill>
                          <a:effectLst/>
                        </a:rPr>
                        <a:t>của</a:t>
                      </a:r>
                      <a:r>
                        <a:rPr lang="en-US" sz="1000" b="0" dirty="0">
                          <a:solidFill>
                            <a:schemeClr val="bg2">
                              <a:lumMod val="50000"/>
                            </a:schemeClr>
                          </a:solidFill>
                          <a:effectLst/>
                        </a:rPr>
                        <a:t> </a:t>
                      </a:r>
                      <a:r>
                        <a:rPr lang="en-US" sz="1000" b="0" dirty="0" err="1">
                          <a:solidFill>
                            <a:schemeClr val="bg2">
                              <a:lumMod val="50000"/>
                            </a:schemeClr>
                          </a:solidFill>
                          <a:effectLst/>
                        </a:rPr>
                        <a:t>các</a:t>
                      </a:r>
                      <a:r>
                        <a:rPr lang="en-US" sz="1000" b="0" dirty="0">
                          <a:solidFill>
                            <a:schemeClr val="bg2">
                              <a:lumMod val="50000"/>
                            </a:schemeClr>
                          </a:solidFill>
                          <a:effectLst/>
                        </a:rPr>
                        <a:t> doanh </a:t>
                      </a:r>
                      <a:r>
                        <a:rPr lang="en-US" sz="1000" b="0" dirty="0" err="1">
                          <a:solidFill>
                            <a:schemeClr val="bg2">
                              <a:lumMod val="50000"/>
                            </a:schemeClr>
                          </a:solidFill>
                          <a:effectLst/>
                        </a:rPr>
                        <a:t>nghiệp</a:t>
                      </a:r>
                      <a:r>
                        <a:rPr lang="en-US" sz="1000" b="0" dirty="0">
                          <a:solidFill>
                            <a:schemeClr val="bg2">
                              <a:lumMod val="50000"/>
                            </a:schemeClr>
                          </a:solidFill>
                          <a:effectLst/>
                        </a:rPr>
                        <a:t> </a:t>
                      </a:r>
                      <a:r>
                        <a:rPr lang="en-US" sz="1000" b="0" dirty="0" err="1">
                          <a:solidFill>
                            <a:schemeClr val="bg2">
                              <a:lumMod val="50000"/>
                            </a:schemeClr>
                          </a:solidFill>
                          <a:effectLst/>
                        </a:rPr>
                        <a:t>có</a:t>
                      </a:r>
                      <a:r>
                        <a:rPr lang="en-US" sz="1000" b="0" dirty="0">
                          <a:solidFill>
                            <a:schemeClr val="bg2">
                              <a:lumMod val="50000"/>
                            </a:schemeClr>
                          </a:solidFill>
                          <a:effectLst/>
                        </a:rPr>
                        <a:t> </a:t>
                      </a:r>
                      <a:r>
                        <a:rPr lang="en-US" sz="1000" b="0" dirty="0" err="1">
                          <a:solidFill>
                            <a:schemeClr val="bg2">
                              <a:lumMod val="50000"/>
                            </a:schemeClr>
                          </a:solidFill>
                          <a:effectLst/>
                        </a:rPr>
                        <a:t>xếp</a:t>
                      </a:r>
                      <a:r>
                        <a:rPr lang="en-US" sz="1000" b="0" dirty="0">
                          <a:solidFill>
                            <a:schemeClr val="bg2">
                              <a:lumMod val="50000"/>
                            </a:schemeClr>
                          </a:solidFill>
                          <a:effectLst/>
                        </a:rPr>
                        <a:t> </a:t>
                      </a:r>
                      <a:r>
                        <a:rPr lang="en-US" sz="1000" b="0" dirty="0" err="1">
                          <a:solidFill>
                            <a:schemeClr val="bg2">
                              <a:lumMod val="50000"/>
                            </a:schemeClr>
                          </a:solidFill>
                          <a:effectLst/>
                        </a:rPr>
                        <a:t>hạng</a:t>
                      </a:r>
                      <a:r>
                        <a:rPr lang="en-US" sz="1000" b="0" dirty="0">
                          <a:solidFill>
                            <a:schemeClr val="bg2">
                              <a:lumMod val="50000"/>
                            </a:schemeClr>
                          </a:solidFill>
                          <a:effectLst/>
                        </a:rPr>
                        <a:t> </a:t>
                      </a:r>
                      <a:r>
                        <a:rPr lang="en-US" sz="1000" b="0" dirty="0" err="1">
                          <a:solidFill>
                            <a:schemeClr val="bg2">
                              <a:lumMod val="50000"/>
                            </a:schemeClr>
                          </a:solidFill>
                          <a:effectLst/>
                        </a:rPr>
                        <a:t>tín</a:t>
                      </a:r>
                      <a:r>
                        <a:rPr lang="en-US" sz="1000" b="0" dirty="0">
                          <a:solidFill>
                            <a:schemeClr val="bg2">
                              <a:lumMod val="50000"/>
                            </a:schemeClr>
                          </a:solidFill>
                          <a:effectLst/>
                        </a:rPr>
                        <a:t> </a:t>
                      </a:r>
                      <a:r>
                        <a:rPr lang="en-US" sz="1000" b="0" dirty="0" err="1">
                          <a:solidFill>
                            <a:schemeClr val="bg2">
                              <a:lumMod val="50000"/>
                            </a:schemeClr>
                          </a:solidFill>
                          <a:effectLst/>
                        </a:rPr>
                        <a:t>nhiệm</a:t>
                      </a:r>
                      <a:r>
                        <a:rPr lang="en-US" sz="1000" b="0" dirty="0">
                          <a:solidFill>
                            <a:schemeClr val="bg2">
                              <a:lumMod val="50000"/>
                            </a:schemeClr>
                          </a:solidFill>
                          <a:effectLst/>
                        </a:rPr>
                        <a:t> </a:t>
                      </a:r>
                      <a:r>
                        <a:rPr lang="en-US" sz="1000" b="0" dirty="0" err="1">
                          <a:solidFill>
                            <a:schemeClr val="bg2">
                              <a:lumMod val="50000"/>
                            </a:schemeClr>
                          </a:solidFill>
                          <a:effectLst/>
                        </a:rPr>
                        <a:t>tốt</a:t>
                      </a:r>
                      <a:r>
                        <a:rPr lang="en-US" sz="1000" b="0" dirty="0">
                          <a:solidFill>
                            <a:schemeClr val="bg2">
                              <a:lumMod val="50000"/>
                            </a:schemeClr>
                          </a:solidFill>
                          <a:effectLst/>
                        </a:rPr>
                        <a:t>, </a:t>
                      </a:r>
                      <a:r>
                        <a:rPr lang="en-US" sz="1000" b="0" dirty="0" err="1">
                          <a:solidFill>
                            <a:schemeClr val="bg2">
                              <a:lumMod val="50000"/>
                            </a:schemeClr>
                          </a:solidFill>
                          <a:effectLst/>
                        </a:rPr>
                        <a:t>chứng</a:t>
                      </a:r>
                      <a:r>
                        <a:rPr lang="en-US" sz="1000" b="0" dirty="0">
                          <a:solidFill>
                            <a:schemeClr val="bg2">
                              <a:lumMod val="50000"/>
                            </a:schemeClr>
                          </a:solidFill>
                          <a:effectLst/>
                        </a:rPr>
                        <a:t> </a:t>
                      </a:r>
                      <a:r>
                        <a:rPr lang="en-US" sz="1000" b="0" dirty="0" err="1">
                          <a:solidFill>
                            <a:schemeClr val="bg2">
                              <a:lumMod val="50000"/>
                            </a:schemeClr>
                          </a:solidFill>
                          <a:effectLst/>
                        </a:rPr>
                        <a:t>chỉ</a:t>
                      </a:r>
                      <a:r>
                        <a:rPr lang="en-US" sz="1000" b="0" dirty="0">
                          <a:solidFill>
                            <a:schemeClr val="bg2">
                              <a:lumMod val="50000"/>
                            </a:schemeClr>
                          </a:solidFill>
                          <a:effectLst/>
                        </a:rPr>
                        <a:t> </a:t>
                      </a:r>
                      <a:r>
                        <a:rPr lang="en-US" sz="1000" b="0" dirty="0" err="1">
                          <a:solidFill>
                            <a:schemeClr val="bg2">
                              <a:lumMod val="50000"/>
                            </a:schemeClr>
                          </a:solidFill>
                          <a:effectLst/>
                        </a:rPr>
                        <a:t>tiền</a:t>
                      </a:r>
                      <a:r>
                        <a:rPr lang="en-US" sz="1000" b="0" dirty="0">
                          <a:solidFill>
                            <a:schemeClr val="bg2">
                              <a:lumMod val="50000"/>
                            </a:schemeClr>
                          </a:solidFill>
                          <a:effectLst/>
                        </a:rPr>
                        <a:t> </a:t>
                      </a:r>
                      <a:r>
                        <a:rPr lang="en-US" sz="1000" b="0" dirty="0" err="1">
                          <a:solidFill>
                            <a:schemeClr val="bg2">
                              <a:lumMod val="50000"/>
                            </a:schemeClr>
                          </a:solidFill>
                          <a:effectLst/>
                        </a:rPr>
                        <a:t>gửi</a:t>
                      </a:r>
                      <a:r>
                        <a:rPr lang="en-US" sz="1000" b="0" dirty="0">
                          <a:solidFill>
                            <a:schemeClr val="bg2">
                              <a:lumMod val="50000"/>
                            </a:schemeClr>
                          </a:solidFill>
                          <a:effectLst/>
                        </a:rPr>
                        <a:t> </a:t>
                      </a:r>
                      <a:r>
                        <a:rPr lang="en-US" sz="1000" b="0" dirty="0" err="1">
                          <a:solidFill>
                            <a:schemeClr val="bg2">
                              <a:lumMod val="50000"/>
                            </a:schemeClr>
                          </a:solidFill>
                          <a:effectLst/>
                        </a:rPr>
                        <a:t>của</a:t>
                      </a:r>
                      <a:r>
                        <a:rPr lang="en-US" sz="1000" b="0" dirty="0">
                          <a:solidFill>
                            <a:schemeClr val="bg2">
                              <a:lumMod val="50000"/>
                            </a:schemeClr>
                          </a:solidFill>
                          <a:effectLst/>
                        </a:rPr>
                        <a:t> </a:t>
                      </a:r>
                      <a:r>
                        <a:rPr lang="en-US" sz="1000" b="0" dirty="0" err="1">
                          <a:solidFill>
                            <a:schemeClr val="bg2">
                              <a:lumMod val="50000"/>
                            </a:schemeClr>
                          </a:solidFill>
                          <a:effectLst/>
                        </a:rPr>
                        <a:t>các</a:t>
                      </a:r>
                      <a:r>
                        <a:rPr lang="en-US" sz="1000" b="0" dirty="0">
                          <a:solidFill>
                            <a:schemeClr val="bg2">
                              <a:lumMod val="50000"/>
                            </a:schemeClr>
                          </a:solidFill>
                          <a:effectLst/>
                        </a:rPr>
                        <a:t> </a:t>
                      </a:r>
                      <a:r>
                        <a:rPr lang="en-US" sz="1000" b="0" dirty="0" err="1">
                          <a:solidFill>
                            <a:schemeClr val="bg2">
                              <a:lumMod val="50000"/>
                            </a:schemeClr>
                          </a:solidFill>
                          <a:effectLst/>
                        </a:rPr>
                        <a:t>tổ</a:t>
                      </a:r>
                      <a:r>
                        <a:rPr lang="en-US" sz="1000" b="0" dirty="0">
                          <a:solidFill>
                            <a:schemeClr val="bg2">
                              <a:lumMod val="50000"/>
                            </a:schemeClr>
                          </a:solidFill>
                          <a:effectLst/>
                        </a:rPr>
                        <a:t> </a:t>
                      </a:r>
                      <a:r>
                        <a:rPr lang="en-US" sz="1000" b="0" dirty="0" err="1">
                          <a:solidFill>
                            <a:schemeClr val="bg2">
                              <a:lumMod val="50000"/>
                            </a:schemeClr>
                          </a:solidFill>
                          <a:effectLst/>
                        </a:rPr>
                        <a:t>chức</a:t>
                      </a:r>
                      <a:r>
                        <a:rPr lang="en-US" sz="1000" b="0" dirty="0">
                          <a:solidFill>
                            <a:schemeClr val="bg2">
                              <a:lumMod val="50000"/>
                            </a:schemeClr>
                          </a:solidFill>
                          <a:effectLst/>
                        </a:rPr>
                        <a:t> </a:t>
                      </a:r>
                      <a:r>
                        <a:rPr lang="en-US" sz="1000" b="0" dirty="0" err="1">
                          <a:solidFill>
                            <a:schemeClr val="bg2">
                              <a:lumMod val="50000"/>
                            </a:schemeClr>
                          </a:solidFill>
                          <a:effectLst/>
                        </a:rPr>
                        <a:t>tín</a:t>
                      </a:r>
                      <a:r>
                        <a:rPr lang="en-US" sz="1000" b="0" dirty="0">
                          <a:solidFill>
                            <a:schemeClr val="bg2">
                              <a:lumMod val="50000"/>
                            </a:schemeClr>
                          </a:solidFill>
                          <a:effectLst/>
                        </a:rPr>
                        <a:t> </a:t>
                      </a:r>
                      <a:r>
                        <a:rPr lang="en-US" sz="1000" b="0" dirty="0" err="1">
                          <a:solidFill>
                            <a:schemeClr val="bg2">
                              <a:lumMod val="50000"/>
                            </a:schemeClr>
                          </a:solidFill>
                          <a:effectLst/>
                        </a:rPr>
                        <a:t>dụng</a:t>
                      </a:r>
                      <a:r>
                        <a:rPr lang="en-US" sz="1000" b="0" dirty="0">
                          <a:solidFill>
                            <a:schemeClr val="bg2">
                              <a:lumMod val="50000"/>
                            </a:schemeClr>
                          </a:solidFill>
                          <a:effectLst/>
                        </a:rPr>
                        <a:t> </a:t>
                      </a:r>
                      <a:r>
                        <a:rPr lang="en-US" sz="1000" b="0" dirty="0" err="1">
                          <a:solidFill>
                            <a:schemeClr val="bg2">
                              <a:lumMod val="50000"/>
                            </a:schemeClr>
                          </a:solidFill>
                          <a:effectLst/>
                        </a:rPr>
                        <a:t>uy</a:t>
                      </a:r>
                      <a:r>
                        <a:rPr lang="en-US" sz="1000" b="0" dirty="0">
                          <a:solidFill>
                            <a:schemeClr val="bg2">
                              <a:lumMod val="50000"/>
                            </a:schemeClr>
                          </a:solidFill>
                          <a:effectLst/>
                        </a:rPr>
                        <a:t> </a:t>
                      </a:r>
                      <a:r>
                        <a:rPr lang="en-US" sz="1000" b="0" dirty="0" err="1">
                          <a:solidFill>
                            <a:schemeClr val="bg2">
                              <a:lumMod val="50000"/>
                            </a:schemeClr>
                          </a:solidFill>
                          <a:effectLst/>
                        </a:rPr>
                        <a:t>tín</a:t>
                      </a:r>
                      <a:r>
                        <a:rPr lang="en-US" sz="1000" b="0" dirty="0">
                          <a:solidFill>
                            <a:schemeClr val="bg2">
                              <a:lumMod val="50000"/>
                            </a:schemeClr>
                          </a:solidFill>
                          <a:effectLst/>
                        </a:rPr>
                        <a:t>.</a:t>
                      </a:r>
                    </a:p>
                    <a:p>
                      <a:pPr marL="45720" marR="0" algn="just">
                        <a:lnSpc>
                          <a:spcPct val="110000"/>
                        </a:lnSpc>
                        <a:spcBef>
                          <a:spcPts val="0"/>
                        </a:spcBef>
                        <a:spcAft>
                          <a:spcPts val="0"/>
                        </a:spcAft>
                      </a:pPr>
                      <a:r>
                        <a:rPr lang="en-US" sz="1000" b="0" dirty="0" err="1">
                          <a:solidFill>
                            <a:schemeClr val="bg2">
                              <a:lumMod val="50000"/>
                            </a:schemeClr>
                          </a:solidFill>
                          <a:effectLst/>
                        </a:rPr>
                        <a:t>Quỹ</a:t>
                      </a:r>
                      <a:r>
                        <a:rPr lang="en-US" sz="1000" b="0" dirty="0">
                          <a:solidFill>
                            <a:schemeClr val="bg2">
                              <a:lumMod val="50000"/>
                            </a:schemeClr>
                          </a:solidFill>
                          <a:effectLst/>
                        </a:rPr>
                        <a:t> </a:t>
                      </a:r>
                      <a:r>
                        <a:rPr lang="en-US" sz="1000" b="0" dirty="0" err="1">
                          <a:solidFill>
                            <a:schemeClr val="bg2">
                              <a:lumMod val="50000"/>
                            </a:schemeClr>
                          </a:solidFill>
                          <a:effectLst/>
                        </a:rPr>
                        <a:t>hướng</a:t>
                      </a:r>
                      <a:r>
                        <a:rPr lang="en-US" sz="1000" b="0" dirty="0">
                          <a:solidFill>
                            <a:schemeClr val="bg2">
                              <a:lumMod val="50000"/>
                            </a:schemeClr>
                          </a:solidFill>
                          <a:effectLst/>
                        </a:rPr>
                        <a:t> </a:t>
                      </a:r>
                      <a:r>
                        <a:rPr lang="en-US" sz="1000" b="0" dirty="0" err="1">
                          <a:solidFill>
                            <a:schemeClr val="bg2">
                              <a:lumMod val="50000"/>
                            </a:schemeClr>
                          </a:solidFill>
                          <a:effectLst/>
                        </a:rPr>
                        <a:t>đến</a:t>
                      </a:r>
                      <a:r>
                        <a:rPr lang="en-US" sz="1000" b="0" dirty="0">
                          <a:solidFill>
                            <a:schemeClr val="bg2">
                              <a:lumMod val="50000"/>
                            </a:schemeClr>
                          </a:solidFill>
                          <a:effectLst/>
                        </a:rPr>
                        <a:t> </a:t>
                      </a:r>
                      <a:r>
                        <a:rPr lang="en-US" sz="1000" b="0" dirty="0" err="1">
                          <a:solidFill>
                            <a:schemeClr val="bg2">
                              <a:lumMod val="50000"/>
                            </a:schemeClr>
                          </a:solidFill>
                          <a:effectLst/>
                        </a:rPr>
                        <a:t>hiệu</a:t>
                      </a:r>
                      <a:r>
                        <a:rPr lang="en-US" sz="1000" b="0" dirty="0">
                          <a:solidFill>
                            <a:schemeClr val="bg2">
                              <a:lumMod val="50000"/>
                            </a:schemeClr>
                          </a:solidFill>
                          <a:effectLst/>
                        </a:rPr>
                        <a:t> </a:t>
                      </a:r>
                      <a:r>
                        <a:rPr lang="en-US" sz="1000" b="0" dirty="0" err="1">
                          <a:solidFill>
                            <a:schemeClr val="bg2">
                              <a:lumMod val="50000"/>
                            </a:schemeClr>
                          </a:solidFill>
                          <a:effectLst/>
                        </a:rPr>
                        <a:t>quả</a:t>
                      </a:r>
                      <a:r>
                        <a:rPr lang="en-US" sz="1000" b="0" dirty="0">
                          <a:solidFill>
                            <a:schemeClr val="bg2">
                              <a:lumMod val="50000"/>
                            </a:schemeClr>
                          </a:solidFill>
                          <a:effectLst/>
                        </a:rPr>
                        <a:t> </a:t>
                      </a:r>
                      <a:r>
                        <a:rPr lang="en-US" sz="1000" b="0" dirty="0" err="1">
                          <a:solidFill>
                            <a:schemeClr val="bg2">
                              <a:lumMod val="50000"/>
                            </a:schemeClr>
                          </a:solidFill>
                          <a:effectLst/>
                        </a:rPr>
                        <a:t>đầu</a:t>
                      </a:r>
                      <a:r>
                        <a:rPr lang="en-US" sz="1000" b="0" dirty="0">
                          <a:solidFill>
                            <a:schemeClr val="bg2">
                              <a:lumMod val="50000"/>
                            </a:schemeClr>
                          </a:solidFill>
                          <a:effectLst/>
                        </a:rPr>
                        <a:t> </a:t>
                      </a:r>
                      <a:r>
                        <a:rPr lang="en-US" sz="1000" b="0" dirty="0" err="1">
                          <a:solidFill>
                            <a:schemeClr val="bg2">
                              <a:lumMod val="50000"/>
                            </a:schemeClr>
                          </a:solidFill>
                          <a:effectLst/>
                        </a:rPr>
                        <a:t>tư</a:t>
                      </a:r>
                      <a:r>
                        <a:rPr lang="en-US" sz="1000" b="0" dirty="0">
                          <a:solidFill>
                            <a:schemeClr val="bg2">
                              <a:lumMod val="50000"/>
                            </a:schemeClr>
                          </a:solidFill>
                          <a:effectLst/>
                        </a:rPr>
                        <a:t> </a:t>
                      </a:r>
                      <a:r>
                        <a:rPr lang="en-US" sz="1000" b="1" dirty="0" err="1">
                          <a:solidFill>
                            <a:schemeClr val="bg2">
                              <a:lumMod val="50000"/>
                            </a:schemeClr>
                          </a:solidFill>
                          <a:effectLst/>
                        </a:rPr>
                        <a:t>cao</a:t>
                      </a:r>
                      <a:r>
                        <a:rPr lang="en-US" sz="1000" b="1" dirty="0">
                          <a:solidFill>
                            <a:schemeClr val="bg2">
                              <a:lumMod val="50000"/>
                            </a:schemeClr>
                          </a:solidFill>
                          <a:effectLst/>
                        </a:rPr>
                        <a:t> </a:t>
                      </a:r>
                      <a:r>
                        <a:rPr lang="en-US" sz="1000" b="1" dirty="0" err="1">
                          <a:solidFill>
                            <a:schemeClr val="bg2">
                              <a:lumMod val="50000"/>
                            </a:schemeClr>
                          </a:solidFill>
                          <a:effectLst/>
                        </a:rPr>
                        <a:t>hơn</a:t>
                      </a:r>
                      <a:r>
                        <a:rPr lang="en-US" sz="1000" b="1" dirty="0">
                          <a:solidFill>
                            <a:schemeClr val="bg2">
                              <a:lumMod val="50000"/>
                            </a:schemeClr>
                          </a:solidFill>
                          <a:effectLst/>
                        </a:rPr>
                        <a:t> so </a:t>
                      </a:r>
                      <a:r>
                        <a:rPr lang="en-US" sz="1000" b="1" dirty="0" err="1">
                          <a:solidFill>
                            <a:schemeClr val="bg2">
                              <a:lumMod val="50000"/>
                            </a:schemeClr>
                          </a:solidFill>
                          <a:effectLst/>
                        </a:rPr>
                        <a:t>với</a:t>
                      </a:r>
                      <a:r>
                        <a:rPr lang="en-US" sz="1000" b="1" dirty="0">
                          <a:solidFill>
                            <a:schemeClr val="bg2">
                              <a:lumMod val="50000"/>
                            </a:schemeClr>
                          </a:solidFill>
                          <a:effectLst/>
                        </a:rPr>
                        <a:t> </a:t>
                      </a:r>
                      <a:r>
                        <a:rPr lang="en-US" sz="1000" b="1" dirty="0" err="1">
                          <a:solidFill>
                            <a:schemeClr val="bg2">
                              <a:lumMod val="50000"/>
                            </a:schemeClr>
                          </a:solidFill>
                          <a:effectLst/>
                        </a:rPr>
                        <a:t>lãi</a:t>
                      </a:r>
                      <a:r>
                        <a:rPr lang="en-US" sz="1000" b="1" dirty="0">
                          <a:solidFill>
                            <a:schemeClr val="bg2">
                              <a:lumMod val="50000"/>
                            </a:schemeClr>
                          </a:solidFill>
                          <a:effectLst/>
                        </a:rPr>
                        <a:t> </a:t>
                      </a:r>
                      <a:r>
                        <a:rPr lang="en-US" sz="1000" b="1" dirty="0" err="1">
                          <a:solidFill>
                            <a:schemeClr val="bg2">
                              <a:lumMod val="50000"/>
                            </a:schemeClr>
                          </a:solidFill>
                          <a:effectLst/>
                        </a:rPr>
                        <a:t>suất</a:t>
                      </a:r>
                      <a:r>
                        <a:rPr lang="en-US" sz="1000" b="1" dirty="0">
                          <a:solidFill>
                            <a:schemeClr val="bg2">
                              <a:lumMod val="50000"/>
                            </a:schemeClr>
                          </a:solidFill>
                          <a:effectLst/>
                        </a:rPr>
                        <a:t> </a:t>
                      </a:r>
                      <a:r>
                        <a:rPr lang="en-US" sz="1000" b="1" dirty="0" err="1">
                          <a:solidFill>
                            <a:schemeClr val="bg2">
                              <a:lumMod val="50000"/>
                            </a:schemeClr>
                          </a:solidFill>
                          <a:effectLst/>
                        </a:rPr>
                        <a:t>tiền</a:t>
                      </a:r>
                      <a:r>
                        <a:rPr lang="en-US" sz="1000" b="1" dirty="0">
                          <a:solidFill>
                            <a:schemeClr val="bg2">
                              <a:lumMod val="50000"/>
                            </a:schemeClr>
                          </a:solidFill>
                          <a:effectLst/>
                        </a:rPr>
                        <a:t> </a:t>
                      </a:r>
                      <a:r>
                        <a:rPr lang="en-US" sz="1000" b="1" dirty="0" err="1">
                          <a:solidFill>
                            <a:schemeClr val="bg2">
                              <a:lumMod val="50000"/>
                            </a:schemeClr>
                          </a:solidFill>
                          <a:effectLst/>
                        </a:rPr>
                        <a:t>gửi</a:t>
                      </a:r>
                      <a:r>
                        <a:rPr lang="en-US" sz="1000" b="1" dirty="0">
                          <a:solidFill>
                            <a:schemeClr val="bg2">
                              <a:lumMod val="50000"/>
                            </a:schemeClr>
                          </a:solidFill>
                          <a:effectLst/>
                        </a:rPr>
                        <a:t> </a:t>
                      </a:r>
                      <a:r>
                        <a:rPr lang="en-US" sz="1000" b="1" dirty="0" err="1">
                          <a:solidFill>
                            <a:schemeClr val="bg2">
                              <a:lumMod val="50000"/>
                            </a:schemeClr>
                          </a:solidFill>
                          <a:effectLst/>
                        </a:rPr>
                        <a:t>ngân</a:t>
                      </a:r>
                      <a:r>
                        <a:rPr lang="en-US" sz="1000" b="1" dirty="0">
                          <a:solidFill>
                            <a:schemeClr val="bg2">
                              <a:lumMod val="50000"/>
                            </a:schemeClr>
                          </a:solidFill>
                          <a:effectLst/>
                        </a:rPr>
                        <a:t> </a:t>
                      </a:r>
                      <a:r>
                        <a:rPr lang="en-US" sz="1000" b="1" dirty="0" err="1">
                          <a:solidFill>
                            <a:schemeClr val="bg2">
                              <a:lumMod val="50000"/>
                            </a:schemeClr>
                          </a:solidFill>
                          <a:effectLst/>
                        </a:rPr>
                        <a:t>hàng</a:t>
                      </a:r>
                      <a:r>
                        <a:rPr lang="en-US" sz="1000" b="0" dirty="0">
                          <a:solidFill>
                            <a:schemeClr val="bg2">
                              <a:lumMod val="50000"/>
                            </a:schemeClr>
                          </a:solidFill>
                          <a:effectLst/>
                        </a:rPr>
                        <a:t>, </a:t>
                      </a:r>
                      <a:r>
                        <a:rPr lang="en-US" sz="1000" b="0" dirty="0" err="1">
                          <a:solidFill>
                            <a:schemeClr val="bg2">
                              <a:lumMod val="50000"/>
                            </a:schemeClr>
                          </a:solidFill>
                          <a:effectLst/>
                        </a:rPr>
                        <a:t>đồng</a:t>
                      </a:r>
                      <a:r>
                        <a:rPr lang="en-US" sz="1000" b="0" dirty="0">
                          <a:solidFill>
                            <a:schemeClr val="bg2">
                              <a:lumMod val="50000"/>
                            </a:schemeClr>
                          </a:solidFill>
                          <a:effectLst/>
                        </a:rPr>
                        <a:t> </a:t>
                      </a:r>
                      <a:r>
                        <a:rPr lang="en-US" sz="1000" b="0" dirty="0" err="1">
                          <a:solidFill>
                            <a:schemeClr val="bg2">
                              <a:lumMod val="50000"/>
                            </a:schemeClr>
                          </a:solidFill>
                          <a:effectLst/>
                        </a:rPr>
                        <a:t>thời</a:t>
                      </a:r>
                      <a:r>
                        <a:rPr lang="en-US" sz="1000" b="0" dirty="0">
                          <a:solidFill>
                            <a:schemeClr val="bg2">
                              <a:lumMod val="50000"/>
                            </a:schemeClr>
                          </a:solidFill>
                          <a:effectLst/>
                        </a:rPr>
                        <a:t> </a:t>
                      </a:r>
                      <a:r>
                        <a:rPr lang="en-US" sz="1000" b="0" dirty="0" err="1">
                          <a:solidFill>
                            <a:schemeClr val="bg2">
                              <a:lumMod val="50000"/>
                            </a:schemeClr>
                          </a:solidFill>
                          <a:effectLst/>
                        </a:rPr>
                        <a:t>duy</a:t>
                      </a:r>
                      <a:r>
                        <a:rPr lang="en-US" sz="1000" b="0" dirty="0">
                          <a:solidFill>
                            <a:schemeClr val="bg2">
                              <a:lumMod val="50000"/>
                            </a:schemeClr>
                          </a:solidFill>
                          <a:effectLst/>
                        </a:rPr>
                        <a:t> </a:t>
                      </a:r>
                      <a:r>
                        <a:rPr lang="en-US" sz="1000" b="0" dirty="0" err="1">
                          <a:solidFill>
                            <a:schemeClr val="bg2">
                              <a:lumMod val="50000"/>
                            </a:schemeClr>
                          </a:solidFill>
                          <a:effectLst/>
                        </a:rPr>
                        <a:t>trì</a:t>
                      </a:r>
                      <a:r>
                        <a:rPr lang="en-US" sz="1000" b="0" dirty="0">
                          <a:solidFill>
                            <a:schemeClr val="bg2">
                              <a:lumMod val="50000"/>
                            </a:schemeClr>
                          </a:solidFill>
                          <a:effectLst/>
                        </a:rPr>
                        <a:t> </a:t>
                      </a:r>
                      <a:r>
                        <a:rPr lang="en-US" sz="1000" b="0" dirty="0" err="1">
                          <a:solidFill>
                            <a:schemeClr val="bg2">
                              <a:lumMod val="50000"/>
                            </a:schemeClr>
                          </a:solidFill>
                          <a:effectLst/>
                        </a:rPr>
                        <a:t>mức</a:t>
                      </a:r>
                      <a:r>
                        <a:rPr lang="en-US" sz="1000" b="0" dirty="0">
                          <a:solidFill>
                            <a:schemeClr val="bg2">
                              <a:lumMod val="50000"/>
                            </a:schemeClr>
                          </a:solidFill>
                          <a:effectLst/>
                        </a:rPr>
                        <a:t> </a:t>
                      </a:r>
                      <a:r>
                        <a:rPr lang="en-US" sz="1000" b="0" dirty="0" err="1">
                          <a:solidFill>
                            <a:schemeClr val="bg2">
                              <a:lumMod val="50000"/>
                            </a:schemeClr>
                          </a:solidFill>
                          <a:effectLst/>
                        </a:rPr>
                        <a:t>độ</a:t>
                      </a:r>
                      <a:r>
                        <a:rPr lang="en-US" sz="1000" b="0" dirty="0">
                          <a:solidFill>
                            <a:schemeClr val="bg2">
                              <a:lumMod val="50000"/>
                            </a:schemeClr>
                          </a:solidFill>
                          <a:effectLst/>
                        </a:rPr>
                        <a:t> </a:t>
                      </a:r>
                      <a:r>
                        <a:rPr lang="en-US" sz="1000" b="0" dirty="0" err="1">
                          <a:solidFill>
                            <a:schemeClr val="bg2">
                              <a:lumMod val="50000"/>
                            </a:schemeClr>
                          </a:solidFill>
                          <a:effectLst/>
                        </a:rPr>
                        <a:t>rủi</a:t>
                      </a:r>
                      <a:r>
                        <a:rPr lang="en-US" sz="1000" b="0" dirty="0">
                          <a:solidFill>
                            <a:schemeClr val="bg2">
                              <a:lumMod val="50000"/>
                            </a:schemeClr>
                          </a:solidFill>
                          <a:effectLst/>
                        </a:rPr>
                        <a:t> </a:t>
                      </a:r>
                      <a:r>
                        <a:rPr lang="en-US" sz="1000" b="0" dirty="0" err="1">
                          <a:solidFill>
                            <a:schemeClr val="bg2">
                              <a:lumMod val="50000"/>
                            </a:schemeClr>
                          </a:solidFill>
                          <a:effectLst/>
                        </a:rPr>
                        <a:t>ro</a:t>
                      </a:r>
                      <a:r>
                        <a:rPr lang="en-US" sz="1000" b="0" dirty="0">
                          <a:solidFill>
                            <a:schemeClr val="bg2">
                              <a:lumMod val="50000"/>
                            </a:schemeClr>
                          </a:solidFill>
                          <a:effectLst/>
                        </a:rPr>
                        <a:t> </a:t>
                      </a:r>
                      <a:r>
                        <a:rPr lang="en-US" sz="1000" b="0" dirty="0" err="1">
                          <a:solidFill>
                            <a:schemeClr val="bg2">
                              <a:lumMod val="50000"/>
                            </a:schemeClr>
                          </a:solidFill>
                          <a:effectLst/>
                        </a:rPr>
                        <a:t>thấp</a:t>
                      </a:r>
                      <a:r>
                        <a:rPr lang="en-US" sz="1000" b="0" dirty="0">
                          <a:solidFill>
                            <a:schemeClr val="bg2">
                              <a:lumMod val="50000"/>
                            </a:schemeClr>
                          </a:solidFill>
                          <a:effectLst/>
                        </a:rPr>
                        <a:t>, </a:t>
                      </a:r>
                      <a:r>
                        <a:rPr lang="en-US" sz="1000" b="0" dirty="0" err="1">
                          <a:solidFill>
                            <a:schemeClr val="bg2">
                              <a:lumMod val="50000"/>
                            </a:schemeClr>
                          </a:solidFill>
                          <a:effectLst/>
                        </a:rPr>
                        <a:t>phù</a:t>
                      </a:r>
                      <a:r>
                        <a:rPr lang="en-US" sz="1000" b="0" dirty="0">
                          <a:solidFill>
                            <a:schemeClr val="bg2">
                              <a:lumMod val="50000"/>
                            </a:schemeClr>
                          </a:solidFill>
                          <a:effectLst/>
                        </a:rPr>
                        <a:t> </a:t>
                      </a:r>
                      <a:r>
                        <a:rPr lang="en-US" sz="1000" b="0" dirty="0" err="1">
                          <a:solidFill>
                            <a:schemeClr val="bg2">
                              <a:lumMod val="50000"/>
                            </a:schemeClr>
                          </a:solidFill>
                          <a:effectLst/>
                        </a:rPr>
                        <a:t>hợp</a:t>
                      </a:r>
                      <a:r>
                        <a:rPr lang="en-US" sz="1000" b="0" dirty="0">
                          <a:solidFill>
                            <a:schemeClr val="bg2">
                              <a:lumMod val="50000"/>
                            </a:schemeClr>
                          </a:solidFill>
                          <a:effectLst/>
                        </a:rPr>
                        <a:t> </a:t>
                      </a:r>
                      <a:r>
                        <a:rPr lang="en-US" sz="1000" b="0" dirty="0" err="1">
                          <a:solidFill>
                            <a:schemeClr val="bg2">
                              <a:lumMod val="50000"/>
                            </a:schemeClr>
                          </a:solidFill>
                          <a:effectLst/>
                        </a:rPr>
                        <a:t>với</a:t>
                      </a:r>
                      <a:r>
                        <a:rPr lang="en-US" sz="1000" b="0" dirty="0">
                          <a:solidFill>
                            <a:schemeClr val="bg2">
                              <a:lumMod val="50000"/>
                            </a:schemeClr>
                          </a:solidFill>
                          <a:effectLst/>
                        </a:rPr>
                        <a:t> </a:t>
                      </a:r>
                      <a:r>
                        <a:rPr lang="en-US" sz="1000" b="0" dirty="0" err="1">
                          <a:solidFill>
                            <a:schemeClr val="bg2">
                              <a:lumMod val="50000"/>
                            </a:schemeClr>
                          </a:solidFill>
                          <a:effectLst/>
                        </a:rPr>
                        <a:t>nhà</a:t>
                      </a:r>
                      <a:r>
                        <a:rPr lang="en-US" sz="1000" b="0" dirty="0">
                          <a:solidFill>
                            <a:schemeClr val="bg2">
                              <a:lumMod val="50000"/>
                            </a:schemeClr>
                          </a:solidFill>
                          <a:effectLst/>
                        </a:rPr>
                        <a:t> </a:t>
                      </a:r>
                      <a:r>
                        <a:rPr lang="en-US" sz="1000" b="0" dirty="0" err="1">
                          <a:solidFill>
                            <a:schemeClr val="bg2">
                              <a:lumMod val="50000"/>
                            </a:schemeClr>
                          </a:solidFill>
                          <a:effectLst/>
                        </a:rPr>
                        <a:t>đầu</a:t>
                      </a:r>
                      <a:r>
                        <a:rPr lang="en-US" sz="1000" b="0" dirty="0">
                          <a:solidFill>
                            <a:schemeClr val="bg2">
                              <a:lumMod val="50000"/>
                            </a:schemeClr>
                          </a:solidFill>
                          <a:effectLst/>
                        </a:rPr>
                        <a:t> t</a:t>
                      </a:r>
                      <a:r>
                        <a:rPr lang="vi-VN" sz="1000" b="0" dirty="0">
                          <a:solidFill>
                            <a:schemeClr val="bg2">
                              <a:lumMod val="50000"/>
                            </a:schemeClr>
                          </a:solidFill>
                          <a:effectLst/>
                        </a:rPr>
                        <a:t>ư</a:t>
                      </a:r>
                      <a:r>
                        <a:rPr lang="en-US" sz="1000" b="0" dirty="0">
                          <a:solidFill>
                            <a:schemeClr val="bg2">
                              <a:lumMod val="50000"/>
                            </a:schemeClr>
                          </a:solidFill>
                          <a:effectLst/>
                        </a:rPr>
                        <a:t> </a:t>
                      </a:r>
                      <a:r>
                        <a:rPr lang="en-US" sz="1000" b="0" dirty="0" err="1">
                          <a:solidFill>
                            <a:schemeClr val="bg2">
                              <a:lumMod val="50000"/>
                            </a:schemeClr>
                          </a:solidFill>
                          <a:effectLst/>
                        </a:rPr>
                        <a:t>tìm</a:t>
                      </a:r>
                      <a:r>
                        <a:rPr lang="en-US" sz="1000" b="0" dirty="0">
                          <a:solidFill>
                            <a:schemeClr val="bg2">
                              <a:lumMod val="50000"/>
                            </a:schemeClr>
                          </a:solidFill>
                          <a:effectLst/>
                        </a:rPr>
                        <a:t> </a:t>
                      </a:r>
                      <a:r>
                        <a:rPr lang="en-US" sz="1000" b="0" dirty="0" err="1">
                          <a:solidFill>
                            <a:schemeClr val="bg2">
                              <a:lumMod val="50000"/>
                            </a:schemeClr>
                          </a:solidFill>
                          <a:effectLst/>
                        </a:rPr>
                        <a:t>kiếm</a:t>
                      </a:r>
                      <a:r>
                        <a:rPr lang="en-US" sz="1000" b="0" dirty="0">
                          <a:solidFill>
                            <a:schemeClr val="bg2">
                              <a:lumMod val="50000"/>
                            </a:schemeClr>
                          </a:solidFill>
                          <a:effectLst/>
                        </a:rPr>
                        <a:t> </a:t>
                      </a:r>
                      <a:r>
                        <a:rPr lang="en-US" sz="1000" b="0" dirty="0" err="1">
                          <a:solidFill>
                            <a:schemeClr val="bg2">
                              <a:lumMod val="50000"/>
                            </a:schemeClr>
                          </a:solidFill>
                          <a:effectLst/>
                        </a:rPr>
                        <a:t>sự</a:t>
                      </a:r>
                      <a:r>
                        <a:rPr lang="en-US" sz="1000" b="0" dirty="0">
                          <a:solidFill>
                            <a:schemeClr val="bg2">
                              <a:lumMod val="50000"/>
                            </a:schemeClr>
                          </a:solidFill>
                          <a:effectLst/>
                        </a:rPr>
                        <a:t> </a:t>
                      </a:r>
                      <a:r>
                        <a:rPr lang="en-US" sz="1000" b="0" dirty="0" err="1">
                          <a:solidFill>
                            <a:schemeClr val="bg2">
                              <a:lumMod val="50000"/>
                            </a:schemeClr>
                          </a:solidFill>
                          <a:effectLst/>
                        </a:rPr>
                        <a:t>ổn</a:t>
                      </a:r>
                      <a:r>
                        <a:rPr lang="en-US" sz="1000" b="0" dirty="0">
                          <a:solidFill>
                            <a:schemeClr val="bg2">
                              <a:lumMod val="50000"/>
                            </a:schemeClr>
                          </a:solidFill>
                          <a:effectLst/>
                        </a:rPr>
                        <a:t> </a:t>
                      </a:r>
                      <a:r>
                        <a:rPr lang="en-US" sz="1000" b="0" dirty="0" err="1">
                          <a:solidFill>
                            <a:schemeClr val="bg2">
                              <a:lumMod val="50000"/>
                            </a:schemeClr>
                          </a:solidFill>
                          <a:effectLst/>
                        </a:rPr>
                        <a:t>định</a:t>
                      </a:r>
                      <a:r>
                        <a:rPr lang="en-US" sz="1000" b="0" dirty="0">
                          <a:solidFill>
                            <a:schemeClr val="bg2">
                              <a:lumMod val="50000"/>
                            </a:schemeClr>
                          </a:solidFill>
                          <a:effectLst/>
                        </a:rPr>
                        <a:t> và an </a:t>
                      </a:r>
                      <a:r>
                        <a:rPr lang="en-US" sz="1000" b="0" dirty="0" err="1">
                          <a:solidFill>
                            <a:schemeClr val="bg2">
                              <a:lumMod val="50000"/>
                            </a:schemeClr>
                          </a:solidFill>
                          <a:effectLst/>
                        </a:rPr>
                        <a:t>toàn</a:t>
                      </a:r>
                      <a:r>
                        <a:rPr lang="en-US" sz="1000" b="0" dirty="0">
                          <a:solidFill>
                            <a:schemeClr val="bg2">
                              <a:lumMod val="50000"/>
                            </a:schemeClr>
                          </a:solidFill>
                          <a:effectLst/>
                        </a:rPr>
                        <a:t>.</a:t>
                      </a:r>
                      <a:endParaRPr lang="en-US" sz="1000" b="0" dirty="0">
                        <a:solidFill>
                          <a:schemeClr val="bg2">
                            <a:lumMod val="50000"/>
                          </a:schemeClr>
                        </a:solidFill>
                        <a:effectLst/>
                        <a:latin typeface="Oxy Vietnam"/>
                        <a:ea typeface="Oxy Vietnam"/>
                        <a:cs typeface="Times New Roman" panose="02020603050405020304" pitchFamily="18" charset="0"/>
                      </a:endParaRPr>
                    </a:p>
                  </a:txBody>
                  <a:tcPr marL="82296" marR="82296" marT="82296" marB="82296" anchor="ctr"/>
                </a:tc>
                <a:extLst>
                  <a:ext uri="{0D108BD9-81ED-4DB2-BD59-A6C34878D82A}">
                    <a16:rowId xmlns:a16="http://schemas.microsoft.com/office/drawing/2014/main" val="4055258864"/>
                  </a:ext>
                </a:extLst>
              </a:tr>
            </a:tbl>
          </a:graphicData>
        </a:graphic>
      </p:graphicFrame>
      <p:sp>
        <p:nvSpPr>
          <p:cNvPr id="12" name="TextBox 11">
            <a:extLst>
              <a:ext uri="{FF2B5EF4-FFF2-40B4-BE49-F238E27FC236}">
                <a16:creationId xmlns:a16="http://schemas.microsoft.com/office/drawing/2014/main" id="{F2C3F9BA-05BE-F203-DF3E-27477EF97C6A}"/>
              </a:ext>
            </a:extLst>
          </p:cNvPr>
          <p:cNvSpPr txBox="1"/>
          <p:nvPr/>
        </p:nvSpPr>
        <p:spPr>
          <a:xfrm>
            <a:off x="6135755" y="1715786"/>
            <a:ext cx="4427913" cy="355354"/>
          </a:xfrm>
          <a:prstGeom prst="rect">
            <a:avLst/>
          </a:prstGeom>
          <a:noFill/>
        </p:spPr>
        <p:txBody>
          <a:bodyPr wrap="square">
            <a:spAutoFit/>
          </a:bodyPr>
          <a:lstStyle/>
          <a:p>
            <a:pPr marL="0" marR="0" algn="just">
              <a:lnSpc>
                <a:spcPct val="150000"/>
              </a:lnSpc>
              <a:spcBef>
                <a:spcPts val="300"/>
              </a:spcBef>
              <a:spcAft>
                <a:spcPts val="300"/>
              </a:spcAft>
              <a:buNone/>
            </a:pPr>
            <a:r>
              <a:rPr lang="en-US" sz="1300" b="1" dirty="0">
                <a:solidFill>
                  <a:schemeClr val="accent1">
                    <a:lumMod val="75000"/>
                  </a:schemeClr>
                </a:solidFill>
              </a:rPr>
              <a:t>LỢI NHUẬN CỦA QUỸ</a:t>
            </a:r>
          </a:p>
        </p:txBody>
      </p:sp>
      <p:sp>
        <p:nvSpPr>
          <p:cNvPr id="13" name="Rectangle 12">
            <a:extLst>
              <a:ext uri="{FF2B5EF4-FFF2-40B4-BE49-F238E27FC236}">
                <a16:creationId xmlns:a16="http://schemas.microsoft.com/office/drawing/2014/main" id="{255614C9-0E37-4BAE-B94B-4A015C0DE95D}"/>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TRÁI PHIẾU LP – BÁO CÁO THÁNG 7.2026</a:t>
            </a:r>
          </a:p>
        </p:txBody>
      </p:sp>
      <p:sp>
        <p:nvSpPr>
          <p:cNvPr id="14" name="TextBox 13">
            <a:extLst>
              <a:ext uri="{FF2B5EF4-FFF2-40B4-BE49-F238E27FC236}">
                <a16:creationId xmlns:a16="http://schemas.microsoft.com/office/drawing/2014/main" id="{DA86DF07-1C23-4EA1-85B4-6EF9227BD761}"/>
              </a:ext>
            </a:extLst>
          </p:cNvPr>
          <p:cNvSpPr txBox="1"/>
          <p:nvPr/>
        </p:nvSpPr>
        <p:spPr>
          <a:xfrm>
            <a:off x="6096000" y="3704400"/>
            <a:ext cx="2930582" cy="292388"/>
          </a:xfrm>
          <a:prstGeom prst="rect">
            <a:avLst/>
          </a:prstGeom>
          <a:noFill/>
        </p:spPr>
        <p:txBody>
          <a:bodyPr wrap="square">
            <a:spAutoFit/>
          </a:bodyPr>
          <a:lstStyle/>
          <a:p>
            <a:pPr algn="ctr">
              <a:buNone/>
            </a:pPr>
            <a:r>
              <a:rPr lang="en-US" sz="1300" b="1" dirty="0">
                <a:solidFill>
                  <a:schemeClr val="accent1">
                    <a:lumMod val="75000"/>
                  </a:schemeClr>
                </a:solidFill>
                <a:effectLst/>
                <a:latin typeface="+mn-lt"/>
                <a:ea typeface="Oxy Vietnam"/>
                <a:cs typeface="Arial" panose="020B0604020202020204" pitchFamily="34" charset="0"/>
              </a:rPr>
              <a:t>DIỄN BIẾN </a:t>
            </a:r>
            <a:r>
              <a:rPr lang="en-US" sz="1300" b="1" dirty="0">
                <a:solidFill>
                  <a:schemeClr val="accent1">
                    <a:lumMod val="75000"/>
                  </a:schemeClr>
                </a:solidFill>
                <a:latin typeface="+mn-lt"/>
                <a:ea typeface="Oxy Vietnam"/>
                <a:cs typeface="Arial" panose="020B0604020202020204" pitchFamily="34" charset="0"/>
              </a:rPr>
              <a:t>GIÁ CHỨNG CHỈ QUỸ</a:t>
            </a:r>
            <a:endParaRPr lang="en-US" sz="1300" dirty="0">
              <a:solidFill>
                <a:schemeClr val="accent1">
                  <a:lumMod val="75000"/>
                </a:schemeClr>
              </a:solidFill>
              <a:effectLst/>
              <a:latin typeface="+mn-lt"/>
            </a:endParaRPr>
          </a:p>
        </p:txBody>
      </p:sp>
      <p:sp>
        <p:nvSpPr>
          <p:cNvPr id="4" name="Rectangle 3">
            <a:extLst>
              <a:ext uri="{FF2B5EF4-FFF2-40B4-BE49-F238E27FC236}">
                <a16:creationId xmlns:a16="http://schemas.microsoft.com/office/drawing/2014/main" id="{6876C48D-F0F6-49B0-B3C1-B7D2CF19CC4E}"/>
              </a:ext>
            </a:extLst>
          </p:cNvPr>
          <p:cNvSpPr/>
          <p:nvPr/>
        </p:nvSpPr>
        <p:spPr>
          <a:xfrm>
            <a:off x="6282991" y="6475692"/>
            <a:ext cx="5041632" cy="241348"/>
          </a:xfrm>
          <a:prstGeom prst="rect">
            <a:avLst/>
          </a:prstGeom>
        </p:spPr>
        <p:txBody>
          <a:bodyPr wrap="square">
            <a:spAutoFit/>
          </a:bodyPr>
          <a:lstStyle/>
          <a:p>
            <a:pPr algn="r">
              <a:lnSpc>
                <a:spcPct val="115000"/>
              </a:lnSpc>
              <a:spcAft>
                <a:spcPts val="1000"/>
              </a:spcAft>
            </a:pPr>
            <a:r>
              <a:rPr lang="en-US" sz="900" i="1" dirty="0" err="1"/>
              <a:t>Đồ</a:t>
            </a:r>
            <a:r>
              <a:rPr lang="en-US" sz="900" i="1" dirty="0"/>
              <a:t> </a:t>
            </a:r>
            <a:r>
              <a:rPr lang="en-US" sz="900" i="1" dirty="0" err="1"/>
              <a:t>thị</a:t>
            </a:r>
            <a:r>
              <a:rPr lang="en-US" sz="900" i="1" dirty="0"/>
              <a:t> </a:t>
            </a:r>
            <a:r>
              <a:rPr lang="en-US" sz="900" i="1" dirty="0" err="1"/>
              <a:t>tính</a:t>
            </a:r>
            <a:r>
              <a:rPr lang="en-US" sz="900" i="1" dirty="0"/>
              <a:t> </a:t>
            </a:r>
            <a:r>
              <a:rPr lang="en-US" sz="900" i="1" dirty="0" err="1"/>
              <a:t>từ</a:t>
            </a:r>
            <a:r>
              <a:rPr lang="en-US" sz="900" i="1" dirty="0"/>
              <a:t> </a:t>
            </a:r>
            <a:r>
              <a:rPr lang="en-US" sz="900" i="1" dirty="0" err="1"/>
              <a:t>ngày</a:t>
            </a:r>
            <a:r>
              <a:rPr lang="en-US" sz="900" i="1" dirty="0"/>
              <a:t> 21/7/2025</a:t>
            </a:r>
            <a:endParaRPr lang="en-US" sz="900" i="1" dirty="0">
              <a:latin typeface="Oxy Vietnam"/>
              <a:ea typeface="Oxy Vietnam"/>
              <a:cs typeface="Times New Roman" panose="02020603050405020304" pitchFamily="18" charset="0"/>
            </a:endParaRPr>
          </a:p>
        </p:txBody>
      </p:sp>
      <p:graphicFrame>
        <p:nvGraphicFramePr>
          <p:cNvPr id="17" name="Table 16">
            <a:extLst>
              <a:ext uri="{FF2B5EF4-FFF2-40B4-BE49-F238E27FC236}">
                <a16:creationId xmlns:a16="http://schemas.microsoft.com/office/drawing/2014/main" id="{FF91604E-A585-40F6-B9F0-FA5F996E18BE}"/>
              </a:ext>
            </a:extLst>
          </p:cNvPr>
          <p:cNvGraphicFramePr>
            <a:graphicFrameLocks noGrp="1"/>
          </p:cNvGraphicFramePr>
          <p:nvPr>
            <p:extLst>
              <p:ext uri="{D42A27DB-BD31-4B8C-83A1-F6EECF244321}">
                <p14:modId xmlns:p14="http://schemas.microsoft.com/office/powerpoint/2010/main" val="1313865164"/>
              </p:ext>
            </p:extLst>
          </p:nvPr>
        </p:nvGraphicFramePr>
        <p:xfrm>
          <a:off x="6208686" y="792309"/>
          <a:ext cx="5049315" cy="742506"/>
        </p:xfrm>
        <a:graphic>
          <a:graphicData uri="http://schemas.openxmlformats.org/drawingml/2006/table">
            <a:tbl>
              <a:tblPr firstRow="1" firstCol="1" bandRow="1">
                <a:tableStyleId>{B301B821-A1FF-4177-AEE7-76D212191A09}</a:tableStyleId>
              </a:tblPr>
              <a:tblGrid>
                <a:gridCol w="5049315">
                  <a:extLst>
                    <a:ext uri="{9D8B030D-6E8A-4147-A177-3AD203B41FA5}">
                      <a16:colId xmlns:a16="http://schemas.microsoft.com/office/drawing/2014/main" val="3791454967"/>
                    </a:ext>
                  </a:extLst>
                </a:gridCol>
              </a:tblGrid>
              <a:tr h="0">
                <a:tc>
                  <a:txBody>
                    <a:bodyPr/>
                    <a:lstStyle/>
                    <a:p>
                      <a:pPr marL="0" marR="0" algn="ctr">
                        <a:lnSpc>
                          <a:spcPct val="115000"/>
                        </a:lnSpc>
                        <a:spcBef>
                          <a:spcPts val="0"/>
                        </a:spcBef>
                        <a:spcAft>
                          <a:spcPts val="0"/>
                        </a:spcAft>
                      </a:pPr>
                      <a:r>
                        <a:rPr lang="en-US" sz="1100" dirty="0">
                          <a:effectLst/>
                        </a:rPr>
                        <a:t>QUỸ LPBF PHÙ HỢP VỚI AI?</a:t>
                      </a:r>
                      <a:endParaRPr lang="en-US" sz="1100" dirty="0">
                        <a:effectLst/>
                        <a:latin typeface="Oxy Vietnam"/>
                        <a:ea typeface="Oxy Vietnam"/>
                        <a:cs typeface="Times New Roman" panose="02020603050405020304" pitchFamily="18" charset="0"/>
                      </a:endParaRPr>
                    </a:p>
                  </a:txBody>
                  <a:tcPr marL="68580" marR="109855" anchor="ctr"/>
                </a:tc>
                <a:extLst>
                  <a:ext uri="{0D108BD9-81ED-4DB2-BD59-A6C34878D82A}">
                    <a16:rowId xmlns:a16="http://schemas.microsoft.com/office/drawing/2014/main" val="706290207"/>
                  </a:ext>
                </a:extLst>
              </a:tr>
              <a:tr h="0">
                <a:tc>
                  <a:txBody>
                    <a:bodyPr/>
                    <a:lstStyle/>
                    <a:p>
                      <a:pPr marL="0" marR="0" algn="just">
                        <a:lnSpc>
                          <a:spcPct val="130000"/>
                        </a:lnSpc>
                        <a:spcBef>
                          <a:spcPts val="600"/>
                        </a:spcBef>
                        <a:spcAft>
                          <a:spcPts val="600"/>
                        </a:spcAft>
                        <a:tabLst>
                          <a:tab pos="2160270" algn="l"/>
                        </a:tabLst>
                      </a:pPr>
                      <a:r>
                        <a:rPr lang="en-US" sz="1000" b="0" dirty="0" err="1">
                          <a:effectLst/>
                        </a:rPr>
                        <a:t>Quỹ</a:t>
                      </a:r>
                      <a:r>
                        <a:rPr lang="en-US" sz="1000" b="0" dirty="0">
                          <a:effectLst/>
                        </a:rPr>
                        <a:t> LPBF </a:t>
                      </a:r>
                      <a:r>
                        <a:rPr lang="en-US" sz="1000" b="0" dirty="0" err="1">
                          <a:effectLst/>
                        </a:rPr>
                        <a:t>phù</a:t>
                      </a:r>
                      <a:r>
                        <a:rPr lang="en-US" sz="1000" b="0" dirty="0">
                          <a:effectLst/>
                        </a:rPr>
                        <a:t> </a:t>
                      </a:r>
                      <a:r>
                        <a:rPr lang="en-US" sz="1000" b="0" dirty="0" err="1">
                          <a:effectLst/>
                        </a:rPr>
                        <a:t>hợp</a:t>
                      </a:r>
                      <a:r>
                        <a:rPr lang="en-US" sz="1000" b="0" dirty="0">
                          <a:effectLst/>
                        </a:rPr>
                        <a:t> </a:t>
                      </a:r>
                      <a:r>
                        <a:rPr lang="en-US" sz="1000" b="0" dirty="0" err="1">
                          <a:effectLst/>
                        </a:rPr>
                        <a:t>với</a:t>
                      </a:r>
                      <a:r>
                        <a:rPr lang="en-US" sz="1000" b="0" dirty="0">
                          <a:effectLst/>
                        </a:rPr>
                        <a:t> </a:t>
                      </a:r>
                      <a:r>
                        <a:rPr lang="en-US" sz="1000" b="0" dirty="0" err="1">
                          <a:effectLst/>
                        </a:rPr>
                        <a:t>các</a:t>
                      </a:r>
                      <a:r>
                        <a:rPr lang="en-US" sz="1000" b="0" dirty="0">
                          <a:effectLst/>
                        </a:rPr>
                        <a:t> </a:t>
                      </a:r>
                      <a:r>
                        <a:rPr lang="en-US" sz="1000" b="0" dirty="0" err="1">
                          <a:effectLst/>
                        </a:rPr>
                        <a:t>nhà</a:t>
                      </a:r>
                      <a:r>
                        <a:rPr lang="en-US" sz="1000" b="0" dirty="0">
                          <a:effectLst/>
                        </a:rPr>
                        <a:t> </a:t>
                      </a:r>
                      <a:r>
                        <a:rPr lang="en-US" sz="1000" b="0" dirty="0" err="1">
                          <a:effectLst/>
                        </a:rPr>
                        <a:t>đầu</a:t>
                      </a:r>
                      <a:r>
                        <a:rPr lang="en-US" sz="1000" b="0" dirty="0">
                          <a:effectLst/>
                        </a:rPr>
                        <a:t> </a:t>
                      </a:r>
                      <a:r>
                        <a:rPr lang="en-US" sz="1000" b="0" dirty="0" err="1">
                          <a:effectLst/>
                        </a:rPr>
                        <a:t>tư</a:t>
                      </a:r>
                      <a:r>
                        <a:rPr lang="en-US" sz="1000" b="0" dirty="0">
                          <a:effectLst/>
                        </a:rPr>
                        <a:t> </a:t>
                      </a:r>
                      <a:r>
                        <a:rPr lang="en-US" sz="1000" b="0" dirty="0" err="1">
                          <a:effectLst/>
                        </a:rPr>
                        <a:t>có</a:t>
                      </a:r>
                      <a:r>
                        <a:rPr lang="en-US" sz="1000" b="0" dirty="0">
                          <a:effectLst/>
                        </a:rPr>
                        <a:t> </a:t>
                      </a:r>
                      <a:r>
                        <a:rPr lang="en-US" sz="1000" b="0" dirty="0" err="1">
                          <a:effectLst/>
                        </a:rPr>
                        <a:t>dòng</a:t>
                      </a:r>
                      <a:r>
                        <a:rPr lang="en-US" sz="1000" b="0" dirty="0">
                          <a:effectLst/>
                        </a:rPr>
                        <a:t> </a:t>
                      </a:r>
                      <a:r>
                        <a:rPr lang="en-US" sz="1000" b="0" dirty="0" err="1">
                          <a:effectLst/>
                        </a:rPr>
                        <a:t>tiền</a:t>
                      </a:r>
                      <a:r>
                        <a:rPr lang="en-US" sz="1000" b="0" dirty="0">
                          <a:effectLst/>
                        </a:rPr>
                        <a:t> </a:t>
                      </a:r>
                      <a:r>
                        <a:rPr lang="en-US" sz="1000" b="0" dirty="0" err="1">
                          <a:effectLst/>
                        </a:rPr>
                        <a:t>nhàn</a:t>
                      </a:r>
                      <a:r>
                        <a:rPr lang="en-US" sz="1000" b="0" dirty="0">
                          <a:effectLst/>
                        </a:rPr>
                        <a:t> </a:t>
                      </a:r>
                      <a:r>
                        <a:rPr lang="en-US" sz="1000" b="0" dirty="0" err="1">
                          <a:effectLst/>
                        </a:rPr>
                        <a:t>rỗi</a:t>
                      </a:r>
                      <a:r>
                        <a:rPr lang="en-US" sz="1000" b="0" dirty="0">
                          <a:effectLst/>
                        </a:rPr>
                        <a:t> </a:t>
                      </a:r>
                      <a:r>
                        <a:rPr lang="en-US" sz="1000" b="0" dirty="0" err="1">
                          <a:effectLst/>
                        </a:rPr>
                        <a:t>từ</a:t>
                      </a:r>
                      <a:r>
                        <a:rPr lang="en-US" sz="1000" b="0" dirty="0">
                          <a:effectLst/>
                        </a:rPr>
                        <a:t> </a:t>
                      </a:r>
                      <a:r>
                        <a:rPr lang="vi-VN" sz="1000" b="1" dirty="0">
                          <a:effectLst/>
                        </a:rPr>
                        <a:t>3 - </a:t>
                      </a:r>
                      <a:r>
                        <a:rPr lang="en-US" sz="1000" b="1" dirty="0">
                          <a:effectLst/>
                        </a:rPr>
                        <a:t>6 </a:t>
                      </a:r>
                      <a:r>
                        <a:rPr lang="en-US" sz="1000" b="1" dirty="0" err="1">
                          <a:effectLst/>
                        </a:rPr>
                        <a:t>tháng</a:t>
                      </a:r>
                      <a:r>
                        <a:rPr lang="en-US" sz="1000" b="1" dirty="0">
                          <a:effectLst/>
                        </a:rPr>
                        <a:t> </a:t>
                      </a:r>
                      <a:r>
                        <a:rPr lang="en-US" sz="1000" b="0" dirty="0" err="1">
                          <a:effectLst/>
                        </a:rPr>
                        <a:t>trờ</a:t>
                      </a:r>
                      <a:r>
                        <a:rPr lang="en-US" sz="1000" b="0" dirty="0">
                          <a:effectLst/>
                        </a:rPr>
                        <a:t> </a:t>
                      </a:r>
                      <a:r>
                        <a:rPr lang="en-US" sz="1000" b="0" dirty="0" err="1">
                          <a:effectLst/>
                        </a:rPr>
                        <a:t>lên</a:t>
                      </a:r>
                      <a:r>
                        <a:rPr lang="en-US" sz="1000" b="0" dirty="0">
                          <a:effectLst/>
                        </a:rPr>
                        <a:t>, </a:t>
                      </a:r>
                      <a:r>
                        <a:rPr lang="en-US" sz="1000" b="0" dirty="0" err="1">
                          <a:effectLst/>
                        </a:rPr>
                        <a:t>mong</a:t>
                      </a:r>
                      <a:r>
                        <a:rPr lang="en-US" sz="1000" b="0" dirty="0">
                          <a:effectLst/>
                        </a:rPr>
                        <a:t> </a:t>
                      </a:r>
                      <a:r>
                        <a:rPr lang="en-US" sz="1000" b="0" dirty="0" err="1">
                          <a:effectLst/>
                        </a:rPr>
                        <a:t>muốn</a:t>
                      </a:r>
                      <a:r>
                        <a:rPr lang="en-US" sz="1000" b="0" dirty="0">
                          <a:effectLst/>
                        </a:rPr>
                        <a:t> </a:t>
                      </a:r>
                      <a:r>
                        <a:rPr lang="en-US" sz="1000" b="0" dirty="0" err="1">
                          <a:effectLst/>
                        </a:rPr>
                        <a:t>đầu</a:t>
                      </a:r>
                      <a:r>
                        <a:rPr lang="en-US" sz="1000" b="0" dirty="0">
                          <a:effectLst/>
                        </a:rPr>
                        <a:t> </a:t>
                      </a:r>
                      <a:r>
                        <a:rPr lang="en-US" sz="1000" b="0" dirty="0" err="1">
                          <a:effectLst/>
                        </a:rPr>
                        <a:t>tư</a:t>
                      </a:r>
                      <a:r>
                        <a:rPr lang="en-US" sz="1000" b="0" dirty="0">
                          <a:effectLst/>
                        </a:rPr>
                        <a:t> </a:t>
                      </a:r>
                      <a:r>
                        <a:rPr lang="en-US" sz="1000" b="0" dirty="0" err="1">
                          <a:effectLst/>
                        </a:rPr>
                        <a:t>sản</a:t>
                      </a:r>
                      <a:r>
                        <a:rPr lang="en-US" sz="1000" b="0" dirty="0">
                          <a:effectLst/>
                        </a:rPr>
                        <a:t> </a:t>
                      </a:r>
                      <a:r>
                        <a:rPr lang="en-US" sz="1000" b="0" dirty="0" err="1">
                          <a:effectLst/>
                        </a:rPr>
                        <a:t>phẩm</a:t>
                      </a:r>
                      <a:r>
                        <a:rPr lang="en-US" sz="1000" b="0" dirty="0">
                          <a:effectLst/>
                        </a:rPr>
                        <a:t> </a:t>
                      </a:r>
                      <a:r>
                        <a:rPr lang="en-US" sz="1000" b="0" dirty="0" err="1">
                          <a:effectLst/>
                        </a:rPr>
                        <a:t>có</a:t>
                      </a:r>
                      <a:r>
                        <a:rPr lang="en-US" sz="1000" b="0" dirty="0">
                          <a:effectLst/>
                        </a:rPr>
                        <a:t> </a:t>
                      </a:r>
                      <a:r>
                        <a:rPr lang="en-US" sz="1000" b="1" dirty="0" err="1">
                          <a:effectLst/>
                        </a:rPr>
                        <a:t>lợi</a:t>
                      </a:r>
                      <a:r>
                        <a:rPr lang="en-US" sz="1000" b="1" dirty="0">
                          <a:effectLst/>
                        </a:rPr>
                        <a:t> </a:t>
                      </a:r>
                      <a:r>
                        <a:rPr lang="en-US" sz="1000" b="1" dirty="0" err="1">
                          <a:effectLst/>
                        </a:rPr>
                        <a:t>nhuận</a:t>
                      </a:r>
                      <a:r>
                        <a:rPr lang="en-US" sz="1000" b="1" dirty="0">
                          <a:effectLst/>
                        </a:rPr>
                        <a:t> </a:t>
                      </a:r>
                      <a:r>
                        <a:rPr lang="vi-VN" sz="1000" b="1" dirty="0">
                          <a:effectLst/>
                        </a:rPr>
                        <a:t>hấp dẫn</a:t>
                      </a:r>
                      <a:r>
                        <a:rPr lang="en-US" sz="1000" b="1" dirty="0">
                          <a:effectLst/>
                        </a:rPr>
                        <a:t> </a:t>
                      </a:r>
                      <a:r>
                        <a:rPr lang="en-US" sz="1000" b="0" dirty="0">
                          <a:effectLst/>
                        </a:rPr>
                        <a:t>và </a:t>
                      </a:r>
                      <a:r>
                        <a:rPr lang="en-US" sz="1000" b="1" dirty="0" err="1">
                          <a:effectLst/>
                        </a:rPr>
                        <a:t>linh</a:t>
                      </a:r>
                      <a:r>
                        <a:rPr lang="en-US" sz="1000" b="1" dirty="0">
                          <a:effectLst/>
                        </a:rPr>
                        <a:t> </a:t>
                      </a:r>
                      <a:r>
                        <a:rPr lang="en-US" sz="1000" b="1" dirty="0" err="1">
                          <a:effectLst/>
                        </a:rPr>
                        <a:t>hoạt</a:t>
                      </a:r>
                      <a:r>
                        <a:rPr lang="en-US" sz="1000" b="1" dirty="0">
                          <a:effectLst/>
                        </a:rPr>
                        <a:t> </a:t>
                      </a:r>
                      <a:r>
                        <a:rPr lang="en-US" sz="1000" b="1" dirty="0" err="1">
                          <a:effectLst/>
                        </a:rPr>
                        <a:t>về</a:t>
                      </a:r>
                      <a:r>
                        <a:rPr lang="en-US" sz="1000" b="1" dirty="0">
                          <a:effectLst/>
                        </a:rPr>
                        <a:t> </a:t>
                      </a:r>
                      <a:r>
                        <a:rPr lang="en-US" sz="1000" b="1" dirty="0" err="1">
                          <a:effectLst/>
                        </a:rPr>
                        <a:t>kỳ</a:t>
                      </a:r>
                      <a:r>
                        <a:rPr lang="en-US" sz="1000" b="1" dirty="0">
                          <a:effectLst/>
                        </a:rPr>
                        <a:t> </a:t>
                      </a:r>
                      <a:r>
                        <a:rPr lang="en-US" sz="1000" b="1" dirty="0" err="1">
                          <a:effectLst/>
                        </a:rPr>
                        <a:t>hạn</a:t>
                      </a:r>
                      <a:r>
                        <a:rPr lang="en-US" sz="1000" b="1" dirty="0">
                          <a:effectLst/>
                        </a:rPr>
                        <a:t> </a:t>
                      </a:r>
                      <a:r>
                        <a:rPr lang="en-US" sz="1000" b="1" dirty="0" err="1">
                          <a:effectLst/>
                        </a:rPr>
                        <a:t>đầu</a:t>
                      </a:r>
                      <a:r>
                        <a:rPr lang="en-US" sz="1000" b="1" dirty="0">
                          <a:effectLst/>
                        </a:rPr>
                        <a:t> </a:t>
                      </a:r>
                      <a:r>
                        <a:rPr lang="en-US" sz="1000" b="1" dirty="0" err="1">
                          <a:effectLst/>
                        </a:rPr>
                        <a:t>tư</a:t>
                      </a:r>
                      <a:r>
                        <a:rPr lang="en-US" sz="1000" b="1" dirty="0">
                          <a:effectLst/>
                        </a:rPr>
                        <a:t>. </a:t>
                      </a:r>
                      <a:endParaRPr lang="en-US" sz="1000" b="1" dirty="0">
                        <a:effectLst/>
                        <a:latin typeface="Oxy Vietnam"/>
                        <a:ea typeface="Oxy Vietnam"/>
                        <a:cs typeface="Times New Roman" panose="02020603050405020304" pitchFamily="18" charset="0"/>
                      </a:endParaRPr>
                    </a:p>
                  </a:txBody>
                  <a:tcPr marL="68580" marR="109855" anchor="ctr"/>
                </a:tc>
                <a:extLst>
                  <a:ext uri="{0D108BD9-81ED-4DB2-BD59-A6C34878D82A}">
                    <a16:rowId xmlns:a16="http://schemas.microsoft.com/office/drawing/2014/main" val="3032166431"/>
                  </a:ext>
                </a:extLst>
              </a:tr>
            </a:tbl>
          </a:graphicData>
        </a:graphic>
      </p:graphicFrame>
      <p:sp>
        <p:nvSpPr>
          <p:cNvPr id="20" name="TextBox 19">
            <a:extLst>
              <a:ext uri="{FF2B5EF4-FFF2-40B4-BE49-F238E27FC236}">
                <a16:creationId xmlns:a16="http://schemas.microsoft.com/office/drawing/2014/main" id="{D810BA88-9C5C-451E-B977-51E37CDC3759}"/>
              </a:ext>
            </a:extLst>
          </p:cNvPr>
          <p:cNvSpPr txBox="1"/>
          <p:nvPr/>
        </p:nvSpPr>
        <p:spPr>
          <a:xfrm>
            <a:off x="3655849" y="4585852"/>
            <a:ext cx="1585926" cy="335156"/>
          </a:xfrm>
          <a:prstGeom prst="rect">
            <a:avLst/>
          </a:prstGeom>
          <a:noFill/>
        </p:spPr>
        <p:txBody>
          <a:bodyPr wrap="square">
            <a:spAutoFit/>
          </a:bodyPr>
          <a:lstStyle/>
          <a:p>
            <a:pPr marL="0" marR="0">
              <a:lnSpc>
                <a:spcPct val="150000"/>
              </a:lnSpc>
              <a:spcBef>
                <a:spcPts val="300"/>
              </a:spcBef>
              <a:spcAft>
                <a:spcPts val="300"/>
              </a:spcAft>
              <a:buNone/>
            </a:pPr>
            <a:r>
              <a:rPr lang="en-US" sz="1200" b="1" dirty="0">
                <a:solidFill>
                  <a:schemeClr val="bg2"/>
                </a:solidFill>
                <a:effectLst/>
                <a:latin typeface="+mn-lt"/>
              </a:rPr>
              <a:t>TOP HOLDINGS</a:t>
            </a:r>
            <a:endParaRPr lang="en-US" sz="1200" b="1" dirty="0">
              <a:solidFill>
                <a:schemeClr val="bg2"/>
              </a:solidFill>
              <a:effectLst/>
              <a:latin typeface="+mn-lt"/>
              <a:ea typeface="Oxy Vietnam"/>
              <a:cs typeface="Times New Roman" panose="02020603050405020304" pitchFamily="18" charset="0"/>
            </a:endParaRPr>
          </a:p>
        </p:txBody>
      </p:sp>
      <p:graphicFrame>
        <p:nvGraphicFramePr>
          <p:cNvPr id="21" name="Table 20">
            <a:extLst>
              <a:ext uri="{FF2B5EF4-FFF2-40B4-BE49-F238E27FC236}">
                <a16:creationId xmlns:a16="http://schemas.microsoft.com/office/drawing/2014/main" id="{68902B64-76D0-43AB-A490-BF168A00C1B1}"/>
              </a:ext>
            </a:extLst>
          </p:cNvPr>
          <p:cNvGraphicFramePr>
            <a:graphicFrameLocks noGrp="1"/>
          </p:cNvGraphicFramePr>
          <p:nvPr>
            <p:extLst>
              <p:ext uri="{D42A27DB-BD31-4B8C-83A1-F6EECF244321}">
                <p14:modId xmlns:p14="http://schemas.microsoft.com/office/powerpoint/2010/main" val="826190693"/>
              </p:ext>
            </p:extLst>
          </p:nvPr>
        </p:nvGraphicFramePr>
        <p:xfrm>
          <a:off x="2507949" y="4921008"/>
          <a:ext cx="3280203" cy="1604647"/>
        </p:xfrm>
        <a:graphic>
          <a:graphicData uri="http://schemas.openxmlformats.org/drawingml/2006/table">
            <a:tbl>
              <a:tblPr firstRow="1" firstCol="1" bandRow="1">
                <a:tableStyleId>{69012ECD-51FC-41F1-AA8D-1B2483CD663E}</a:tableStyleId>
              </a:tblPr>
              <a:tblGrid>
                <a:gridCol w="1093401">
                  <a:extLst>
                    <a:ext uri="{9D8B030D-6E8A-4147-A177-3AD203B41FA5}">
                      <a16:colId xmlns:a16="http://schemas.microsoft.com/office/drawing/2014/main" val="2090090901"/>
                    </a:ext>
                  </a:extLst>
                </a:gridCol>
                <a:gridCol w="1093401">
                  <a:extLst>
                    <a:ext uri="{9D8B030D-6E8A-4147-A177-3AD203B41FA5}">
                      <a16:colId xmlns:a16="http://schemas.microsoft.com/office/drawing/2014/main" val="1049383041"/>
                    </a:ext>
                  </a:extLst>
                </a:gridCol>
                <a:gridCol w="1093401">
                  <a:extLst>
                    <a:ext uri="{9D8B030D-6E8A-4147-A177-3AD203B41FA5}">
                      <a16:colId xmlns:a16="http://schemas.microsoft.com/office/drawing/2014/main" val="2248364786"/>
                    </a:ext>
                  </a:extLst>
                </a:gridCol>
              </a:tblGrid>
              <a:tr h="292131">
                <a:tc>
                  <a:txBody>
                    <a:bodyPr/>
                    <a:lstStyle/>
                    <a:p>
                      <a:pPr marL="0" marR="0" algn="ctr">
                        <a:lnSpc>
                          <a:spcPct val="115000"/>
                        </a:lnSpc>
                        <a:spcBef>
                          <a:spcPts val="300"/>
                        </a:spcBef>
                        <a:spcAft>
                          <a:spcPts val="300"/>
                        </a:spcAft>
                      </a:pPr>
                      <a:r>
                        <a:rPr lang="en-US" sz="1000" dirty="0" err="1">
                          <a:effectLst/>
                        </a:rPr>
                        <a:t>Mã</a:t>
                      </a:r>
                      <a:r>
                        <a:rPr lang="en-US" sz="1000" dirty="0">
                          <a:effectLst/>
                        </a:rPr>
                        <a:t> </a:t>
                      </a:r>
                      <a:r>
                        <a:rPr lang="en-US" sz="1000" dirty="0" err="1">
                          <a:effectLst/>
                        </a:rPr>
                        <a:t>Trái</a:t>
                      </a:r>
                      <a:r>
                        <a:rPr lang="en-US" sz="1000" dirty="0">
                          <a:effectLst/>
                        </a:rPr>
                        <a:t> </a:t>
                      </a:r>
                      <a:r>
                        <a:rPr lang="en-US" sz="1000" dirty="0" err="1">
                          <a:effectLst/>
                        </a:rPr>
                        <a:t>Phiếu</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a:effectLst/>
                        </a:rPr>
                        <a:t>Ngành</a:t>
                      </a:r>
                      <a:endParaRPr lang="en-US" sz="100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 </a:t>
                      </a:r>
                      <a:r>
                        <a:rPr lang="vi-VN" sz="1000" dirty="0">
                          <a:effectLst/>
                        </a:rPr>
                        <a:t>Tổng Tài sản</a:t>
                      </a:r>
                      <a:endParaRPr lang="en-US" sz="1000" dirty="0">
                        <a:effectLst/>
                        <a:latin typeface="Oxy Vietnam"/>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842830098"/>
                  </a:ext>
                </a:extLst>
              </a:tr>
              <a:tr h="262619">
                <a:tc>
                  <a:txBody>
                    <a:bodyPr/>
                    <a:lstStyle/>
                    <a:p>
                      <a:pPr marL="0" marR="0" algn="just">
                        <a:lnSpc>
                          <a:spcPct val="115000"/>
                        </a:lnSpc>
                        <a:spcBef>
                          <a:spcPts val="300"/>
                        </a:spcBef>
                        <a:spcAft>
                          <a:spcPts val="300"/>
                        </a:spcAft>
                      </a:pPr>
                      <a:r>
                        <a:rPr lang="en-US" sz="1000" dirty="0">
                          <a:effectLst/>
                        </a:rPr>
                        <a:t>DSE125018</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err="1">
                          <a:effectLst/>
                        </a:rPr>
                        <a:t>Chứng</a:t>
                      </a:r>
                      <a:r>
                        <a:rPr lang="en-US" sz="1000" dirty="0">
                          <a:effectLst/>
                        </a:rPr>
                        <a:t> </a:t>
                      </a:r>
                      <a:r>
                        <a:rPr lang="en-US" sz="1000" dirty="0" err="1">
                          <a:effectLst/>
                        </a:rPr>
                        <a:t>khoán</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18.19%</a:t>
                      </a:r>
                      <a:endParaRPr lang="en-US" sz="1000" dirty="0">
                        <a:effectLst/>
                        <a:latin typeface="Oxy Vietnam"/>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145880850"/>
                  </a:ext>
                </a:extLst>
              </a:tr>
              <a:tr h="262619">
                <a:tc>
                  <a:txBody>
                    <a:bodyPr/>
                    <a:lstStyle/>
                    <a:p>
                      <a:pPr marL="0" marR="0" algn="just">
                        <a:lnSpc>
                          <a:spcPct val="115000"/>
                        </a:lnSpc>
                        <a:spcBef>
                          <a:spcPts val="300"/>
                        </a:spcBef>
                        <a:spcAft>
                          <a:spcPts val="300"/>
                        </a:spcAft>
                      </a:pPr>
                      <a:r>
                        <a:rPr lang="en-US" sz="1000" dirty="0">
                          <a:effectLst/>
                        </a:rPr>
                        <a:t>LPB125007</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Ngân </a:t>
                      </a:r>
                      <a:r>
                        <a:rPr lang="en-US" sz="1000" dirty="0" err="1">
                          <a:effectLst/>
                        </a:rPr>
                        <a:t>hàng</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17.87%</a:t>
                      </a:r>
                      <a:endParaRPr lang="en-US" sz="1000" dirty="0">
                        <a:effectLst/>
                        <a:latin typeface="Oxy Vietnam"/>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3945388679"/>
                  </a:ext>
                </a:extLst>
              </a:tr>
              <a:tr h="262619">
                <a:tc>
                  <a:txBody>
                    <a:bodyPr/>
                    <a:lstStyle/>
                    <a:p>
                      <a:pPr marL="0" marR="0" algn="just">
                        <a:lnSpc>
                          <a:spcPct val="115000"/>
                        </a:lnSpc>
                        <a:spcBef>
                          <a:spcPts val="300"/>
                        </a:spcBef>
                        <a:spcAft>
                          <a:spcPts val="300"/>
                        </a:spcAft>
                      </a:pPr>
                      <a:r>
                        <a:rPr lang="en-US" sz="1000">
                          <a:effectLst/>
                        </a:rPr>
                        <a:t>HDB125012</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Ngân </a:t>
                      </a:r>
                      <a:r>
                        <a:rPr lang="en-US" sz="1000" dirty="0" err="1">
                          <a:effectLst/>
                        </a:rPr>
                        <a:t>hàng</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17.34%</a:t>
                      </a:r>
                      <a:endParaRPr lang="en-US" sz="1000" dirty="0">
                        <a:effectLst/>
                        <a:latin typeface="Oxy Vietnam"/>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3101727064"/>
                  </a:ext>
                </a:extLst>
              </a:tr>
              <a:tr h="271916">
                <a:tc>
                  <a:txBody>
                    <a:bodyPr/>
                    <a:lstStyle/>
                    <a:p>
                      <a:pPr marL="0" marR="0" algn="just">
                        <a:lnSpc>
                          <a:spcPct val="115000"/>
                        </a:lnSpc>
                        <a:spcBef>
                          <a:spcPts val="300"/>
                        </a:spcBef>
                        <a:spcAft>
                          <a:spcPts val="300"/>
                        </a:spcAft>
                      </a:pPr>
                      <a:r>
                        <a:rPr lang="en-US" sz="1000">
                          <a:effectLst/>
                        </a:rPr>
                        <a:t>BAF126003</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err="1">
                          <a:effectLst/>
                        </a:rPr>
                        <a:t>Nông</a:t>
                      </a:r>
                      <a:r>
                        <a:rPr lang="en-US" sz="1000" dirty="0">
                          <a:effectLst/>
                        </a:rPr>
                        <a:t> </a:t>
                      </a:r>
                      <a:r>
                        <a:rPr lang="en-US" sz="1000" dirty="0" err="1">
                          <a:effectLst/>
                        </a:rPr>
                        <a:t>nghiệp</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15.74%</a:t>
                      </a:r>
                      <a:endParaRPr lang="en-US" sz="1000" dirty="0">
                        <a:effectLst/>
                        <a:latin typeface="Oxy Vietnam"/>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1840100934"/>
                  </a:ext>
                </a:extLst>
              </a:tr>
              <a:tr h="252743">
                <a:tc>
                  <a:txBody>
                    <a:bodyPr/>
                    <a:lstStyle/>
                    <a:p>
                      <a:pPr marL="0" marR="0" algn="just">
                        <a:lnSpc>
                          <a:spcPct val="115000"/>
                        </a:lnSpc>
                        <a:spcBef>
                          <a:spcPts val="300"/>
                        </a:spcBef>
                        <a:spcAft>
                          <a:spcPts val="300"/>
                        </a:spcAft>
                      </a:pPr>
                      <a:r>
                        <a:rPr lang="en-US" sz="1000" dirty="0">
                          <a:effectLst/>
                        </a:rPr>
                        <a:t>VIC124003</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err="1">
                          <a:effectLst/>
                        </a:rPr>
                        <a:t>Bất</a:t>
                      </a:r>
                      <a:r>
                        <a:rPr lang="en-US" sz="1000" dirty="0">
                          <a:effectLst/>
                        </a:rPr>
                        <a:t> </a:t>
                      </a:r>
                      <a:r>
                        <a:rPr lang="en-US" sz="1000" dirty="0" err="1">
                          <a:effectLst/>
                        </a:rPr>
                        <a:t>động</a:t>
                      </a:r>
                      <a:r>
                        <a:rPr lang="en-US" sz="1000" dirty="0">
                          <a:effectLst/>
                        </a:rPr>
                        <a:t> </a:t>
                      </a:r>
                      <a:r>
                        <a:rPr lang="en-US" sz="1000" dirty="0" err="1">
                          <a:effectLst/>
                        </a:rPr>
                        <a:t>sản</a:t>
                      </a:r>
                      <a:endParaRPr lang="en-US" sz="1000" dirty="0">
                        <a:effectLst/>
                        <a:latin typeface="Oxy Vietnam"/>
                        <a:ea typeface="Oxy Vietnam"/>
                        <a:cs typeface="Times New Roman" panose="02020603050405020304" pitchFamily="18" charset="0"/>
                      </a:endParaRPr>
                    </a:p>
                  </a:txBody>
                  <a:tcPr marL="68580" marR="68580" marT="0" marB="0" anchor="ctr"/>
                </a:tc>
                <a:tc>
                  <a:txBody>
                    <a:bodyPr/>
                    <a:lstStyle/>
                    <a:p>
                      <a:pPr marL="0" marR="0" algn="ctr">
                        <a:lnSpc>
                          <a:spcPct val="115000"/>
                        </a:lnSpc>
                        <a:spcBef>
                          <a:spcPts val="300"/>
                        </a:spcBef>
                        <a:spcAft>
                          <a:spcPts val="300"/>
                        </a:spcAft>
                      </a:pPr>
                      <a:r>
                        <a:rPr lang="en-US" sz="1000" dirty="0">
                          <a:effectLst/>
                        </a:rPr>
                        <a:t>9.09%</a:t>
                      </a:r>
                      <a:endParaRPr lang="en-US" sz="1000" dirty="0">
                        <a:effectLst/>
                        <a:latin typeface="Oxy Vietnam"/>
                        <a:ea typeface="Oxy Vietnam"/>
                        <a:cs typeface="Times New Roman" panose="02020603050405020304" pitchFamily="18" charset="0"/>
                      </a:endParaRPr>
                    </a:p>
                  </a:txBody>
                  <a:tcPr marL="68580" marR="68580" marT="0" marB="0" anchor="ctr"/>
                </a:tc>
                <a:extLst>
                  <a:ext uri="{0D108BD9-81ED-4DB2-BD59-A6C34878D82A}">
                    <a16:rowId xmlns:a16="http://schemas.microsoft.com/office/drawing/2014/main" val="3868176481"/>
                  </a:ext>
                </a:extLst>
              </a:tr>
            </a:tbl>
          </a:graphicData>
        </a:graphic>
      </p:graphicFrame>
      <p:pic>
        <p:nvPicPr>
          <p:cNvPr id="3" name="Picture 2">
            <a:extLst>
              <a:ext uri="{FF2B5EF4-FFF2-40B4-BE49-F238E27FC236}">
                <a16:creationId xmlns:a16="http://schemas.microsoft.com/office/drawing/2014/main" id="{91DC6532-FEEF-43FD-AD2B-D580C01CB349}"/>
              </a:ext>
            </a:extLst>
          </p:cNvPr>
          <p:cNvPicPr>
            <a:picLocks noChangeAspect="1"/>
          </p:cNvPicPr>
          <p:nvPr/>
        </p:nvPicPr>
        <p:blipFill>
          <a:blip r:embed="rId3"/>
          <a:stretch>
            <a:fillRect/>
          </a:stretch>
        </p:blipFill>
        <p:spPr>
          <a:xfrm>
            <a:off x="557608" y="4856292"/>
            <a:ext cx="1878861" cy="1780190"/>
          </a:xfrm>
          <a:prstGeom prst="rect">
            <a:avLst/>
          </a:prstGeom>
        </p:spPr>
      </p:pic>
      <p:sp>
        <p:nvSpPr>
          <p:cNvPr id="16" name="TextBox 15">
            <a:extLst>
              <a:ext uri="{FF2B5EF4-FFF2-40B4-BE49-F238E27FC236}">
                <a16:creationId xmlns:a16="http://schemas.microsoft.com/office/drawing/2014/main" id="{7C07FF12-B705-405C-B827-C9E67DCA99B2}"/>
              </a:ext>
            </a:extLst>
          </p:cNvPr>
          <p:cNvSpPr txBox="1"/>
          <p:nvPr/>
        </p:nvSpPr>
        <p:spPr>
          <a:xfrm>
            <a:off x="911998" y="4569222"/>
            <a:ext cx="1585926" cy="335156"/>
          </a:xfrm>
          <a:prstGeom prst="rect">
            <a:avLst/>
          </a:prstGeom>
          <a:noFill/>
        </p:spPr>
        <p:txBody>
          <a:bodyPr wrap="square">
            <a:spAutoFit/>
          </a:bodyPr>
          <a:lstStyle/>
          <a:p>
            <a:pPr marL="0" marR="0">
              <a:lnSpc>
                <a:spcPct val="150000"/>
              </a:lnSpc>
              <a:spcBef>
                <a:spcPts val="300"/>
              </a:spcBef>
              <a:spcAft>
                <a:spcPts val="300"/>
              </a:spcAft>
              <a:buNone/>
            </a:pPr>
            <a:r>
              <a:rPr lang="en-US" sz="1200" b="1" dirty="0">
                <a:solidFill>
                  <a:schemeClr val="bg2"/>
                </a:solidFill>
                <a:latin typeface="+mn-lt"/>
                <a:ea typeface="Oxy Vietnam"/>
                <a:cs typeface="Times New Roman" panose="02020603050405020304" pitchFamily="18" charset="0"/>
              </a:rPr>
              <a:t>PHÂN BỔ TÀI SẢN</a:t>
            </a:r>
            <a:endParaRPr lang="en-US" sz="1200" b="1" dirty="0">
              <a:solidFill>
                <a:schemeClr val="bg2"/>
              </a:solidFill>
              <a:effectLst/>
              <a:latin typeface="+mn-lt"/>
              <a:ea typeface="Oxy Vietnam"/>
              <a:cs typeface="Times New Roman" panose="02020603050405020304" pitchFamily="18" charset="0"/>
            </a:endParaRPr>
          </a:p>
        </p:txBody>
      </p:sp>
      <p:graphicFrame>
        <p:nvGraphicFramePr>
          <p:cNvPr id="7" name="Chart 6">
            <a:extLst>
              <a:ext uri="{FF2B5EF4-FFF2-40B4-BE49-F238E27FC236}">
                <a16:creationId xmlns:a16="http://schemas.microsoft.com/office/drawing/2014/main" id="{48F858C6-3365-41E5-B577-88111E103507}"/>
              </a:ext>
            </a:extLst>
          </p:cNvPr>
          <p:cNvGraphicFramePr>
            <a:graphicFrameLocks/>
          </p:cNvGraphicFramePr>
          <p:nvPr>
            <p:extLst>
              <p:ext uri="{D42A27DB-BD31-4B8C-83A1-F6EECF244321}">
                <p14:modId xmlns:p14="http://schemas.microsoft.com/office/powerpoint/2010/main" val="2054637025"/>
              </p:ext>
            </p:extLst>
          </p:nvPr>
        </p:nvGraphicFramePr>
        <p:xfrm>
          <a:off x="6195937" y="3996788"/>
          <a:ext cx="5137008" cy="24789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Table 14">
            <a:extLst>
              <a:ext uri="{FF2B5EF4-FFF2-40B4-BE49-F238E27FC236}">
                <a16:creationId xmlns:a16="http://schemas.microsoft.com/office/drawing/2014/main" id="{140BA0EA-8A76-4423-BFD3-0542D6B10F9B}"/>
              </a:ext>
            </a:extLst>
          </p:cNvPr>
          <p:cNvGraphicFramePr>
            <a:graphicFrameLocks noGrp="1"/>
          </p:cNvGraphicFramePr>
          <p:nvPr>
            <p:extLst>
              <p:ext uri="{D42A27DB-BD31-4B8C-83A1-F6EECF244321}">
                <p14:modId xmlns:p14="http://schemas.microsoft.com/office/powerpoint/2010/main" val="3278840660"/>
              </p:ext>
            </p:extLst>
          </p:nvPr>
        </p:nvGraphicFramePr>
        <p:xfrm>
          <a:off x="6217920" y="2141598"/>
          <a:ext cx="5049314" cy="1078484"/>
        </p:xfrm>
        <a:graphic>
          <a:graphicData uri="http://schemas.openxmlformats.org/drawingml/2006/table">
            <a:tbl>
              <a:tblPr firstRow="1" firstCol="1" bandRow="1">
                <a:tableStyleId>{B301B821-A1FF-4177-AEE7-76D212191A09}</a:tableStyleId>
              </a:tblPr>
              <a:tblGrid>
                <a:gridCol w="1116693">
                  <a:extLst>
                    <a:ext uri="{9D8B030D-6E8A-4147-A177-3AD203B41FA5}">
                      <a16:colId xmlns:a16="http://schemas.microsoft.com/office/drawing/2014/main" val="3110915500"/>
                    </a:ext>
                  </a:extLst>
                </a:gridCol>
                <a:gridCol w="1129168">
                  <a:extLst>
                    <a:ext uri="{9D8B030D-6E8A-4147-A177-3AD203B41FA5}">
                      <a16:colId xmlns:a16="http://schemas.microsoft.com/office/drawing/2014/main" val="1946030252"/>
                    </a:ext>
                  </a:extLst>
                </a:gridCol>
                <a:gridCol w="910616">
                  <a:extLst>
                    <a:ext uri="{9D8B030D-6E8A-4147-A177-3AD203B41FA5}">
                      <a16:colId xmlns:a16="http://schemas.microsoft.com/office/drawing/2014/main" val="3599802766"/>
                    </a:ext>
                  </a:extLst>
                </a:gridCol>
                <a:gridCol w="980662">
                  <a:extLst>
                    <a:ext uri="{9D8B030D-6E8A-4147-A177-3AD203B41FA5}">
                      <a16:colId xmlns:a16="http://schemas.microsoft.com/office/drawing/2014/main" val="3344634369"/>
                    </a:ext>
                  </a:extLst>
                </a:gridCol>
                <a:gridCol w="912175">
                  <a:extLst>
                    <a:ext uri="{9D8B030D-6E8A-4147-A177-3AD203B41FA5}">
                      <a16:colId xmlns:a16="http://schemas.microsoft.com/office/drawing/2014/main" val="2277139583"/>
                    </a:ext>
                  </a:extLst>
                </a:gridCol>
              </a:tblGrid>
              <a:tr h="167640">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a:effectLst/>
                        </a:rPr>
                        <a:t>NAV/CCQ </a:t>
                      </a:r>
                      <a:r>
                        <a:rPr lang="en-US" sz="1000" dirty="0" err="1">
                          <a:effectLst/>
                        </a:rPr>
                        <a:t>ngày</a:t>
                      </a:r>
                      <a:r>
                        <a:rPr lang="en-US" sz="1000" dirty="0">
                          <a:effectLst/>
                        </a:rPr>
                        <a:t> 31/7/2026</a:t>
                      </a:r>
                    </a:p>
                  </a:txBody>
                  <a:tcPr/>
                </a:tc>
                <a:tc>
                  <a:txBody>
                    <a:bodyPr/>
                    <a:lstStyle/>
                    <a:p>
                      <a:pPr marL="0" marR="0" algn="ctr">
                        <a:lnSpc>
                          <a:spcPct val="115000"/>
                        </a:lnSpc>
                        <a:spcBef>
                          <a:spcPts val="300"/>
                        </a:spcBef>
                        <a:spcAft>
                          <a:spcPts val="300"/>
                        </a:spcAft>
                      </a:pPr>
                      <a:r>
                        <a:rPr lang="en-US" sz="1100" dirty="0">
                          <a:effectLst/>
                        </a:rPr>
                        <a:t>3 </a:t>
                      </a:r>
                      <a:r>
                        <a:rPr lang="en-US" sz="1100" dirty="0" err="1">
                          <a:effectLst/>
                        </a:rPr>
                        <a:t>tháng</a:t>
                      </a:r>
                      <a:endParaRPr lang="en-US" sz="1100" dirty="0">
                        <a:effectLst/>
                        <a:latin typeface="Oxy Vietnam"/>
                        <a:ea typeface="Oxy Vietnam"/>
                        <a:cs typeface="Times New Roman" panose="02020603050405020304" pitchFamily="18" charset="0"/>
                      </a:endParaRPr>
                    </a:p>
                  </a:txBody>
                  <a:tcPr marL="68580" marR="68580" marT="36830" marB="36830" anchor="ctr"/>
                </a:tc>
                <a:tc>
                  <a:txBody>
                    <a:bodyPr/>
                    <a:lstStyle/>
                    <a:p>
                      <a:pPr marL="0" marR="0" algn="ctr">
                        <a:lnSpc>
                          <a:spcPct val="115000"/>
                        </a:lnSpc>
                        <a:spcBef>
                          <a:spcPts val="300"/>
                        </a:spcBef>
                        <a:spcAft>
                          <a:spcPts val="300"/>
                        </a:spcAft>
                      </a:pPr>
                      <a:r>
                        <a:rPr lang="en-US" sz="1100" dirty="0">
                          <a:effectLst/>
                        </a:rPr>
                        <a:t>6 </a:t>
                      </a:r>
                      <a:r>
                        <a:rPr lang="en-US" sz="1100" dirty="0" err="1">
                          <a:effectLst/>
                        </a:rPr>
                        <a:t>tháng</a:t>
                      </a:r>
                      <a:endParaRPr lang="en-US" sz="1100" dirty="0">
                        <a:effectLst/>
                        <a:latin typeface="Oxy Vietnam"/>
                        <a:ea typeface="Oxy Vietnam"/>
                        <a:cs typeface="Times New Roman" panose="02020603050405020304" pitchFamily="18" charset="0"/>
                      </a:endParaRPr>
                    </a:p>
                  </a:txBody>
                  <a:tcPr marL="68580" marR="68580" marT="36830" marB="36830" anchor="ctr"/>
                </a:tc>
                <a:tc>
                  <a:txBody>
                    <a:bodyPr/>
                    <a:lstStyle/>
                    <a:p>
                      <a:pPr marL="0" marR="0">
                        <a:lnSpc>
                          <a:spcPct val="115000"/>
                        </a:lnSpc>
                        <a:spcBef>
                          <a:spcPts val="300"/>
                        </a:spcBef>
                        <a:spcAft>
                          <a:spcPts val="300"/>
                        </a:spcAft>
                      </a:pPr>
                      <a:r>
                        <a:rPr lang="en-US" sz="1100" dirty="0">
                          <a:effectLst/>
                        </a:rPr>
                        <a:t>9 </a:t>
                      </a:r>
                      <a:r>
                        <a:rPr lang="en-US" sz="1100" dirty="0" err="1">
                          <a:effectLst/>
                        </a:rPr>
                        <a:t>tháng</a:t>
                      </a:r>
                      <a:endParaRPr lang="en-US" sz="1100" dirty="0">
                        <a:effectLst/>
                        <a:latin typeface="Oxy Vietnam"/>
                        <a:ea typeface="Oxy Vietnam"/>
                        <a:cs typeface="Times New Roman" panose="02020603050405020304" pitchFamily="18" charset="0"/>
                      </a:endParaRPr>
                    </a:p>
                  </a:txBody>
                  <a:tcPr marL="68580" marR="68580" marT="36830" marB="36830" anchor="ctr"/>
                </a:tc>
                <a:extLst>
                  <a:ext uri="{0D108BD9-81ED-4DB2-BD59-A6C34878D82A}">
                    <a16:rowId xmlns:a16="http://schemas.microsoft.com/office/drawing/2014/main" val="2996899053"/>
                  </a:ext>
                </a:extLst>
              </a:tr>
              <a:tr h="0">
                <a:tc>
                  <a:txBody>
                    <a:bodyPr/>
                    <a:lstStyle/>
                    <a:p>
                      <a:pPr marL="0" marR="0">
                        <a:lnSpc>
                          <a:spcPct val="115000"/>
                        </a:lnSpc>
                        <a:spcBef>
                          <a:spcPts val="300"/>
                        </a:spcBef>
                        <a:spcAft>
                          <a:spcPts val="300"/>
                        </a:spcAft>
                      </a:pPr>
                      <a:r>
                        <a:rPr lang="en-US" sz="1100" dirty="0">
                          <a:effectLst/>
                        </a:rPr>
                        <a:t>LPBF *</a:t>
                      </a:r>
                    </a:p>
                  </a:txBody>
                  <a:tcPr marL="68580" marR="68580" marT="36830" marB="36830" anchor="ctr"/>
                </a:tc>
                <a:tc>
                  <a:txBody>
                    <a:bodyPr/>
                    <a:lstStyle/>
                    <a:p>
                      <a:pPr marL="0" marR="0" algn="ctr">
                        <a:lnSpc>
                          <a:spcPct val="115000"/>
                        </a:lnSpc>
                        <a:spcBef>
                          <a:spcPts val="300"/>
                        </a:spcBef>
                        <a:spcAft>
                          <a:spcPts val="300"/>
                        </a:spcAft>
                      </a:pPr>
                      <a:r>
                        <a:rPr lang="en-US" sz="1100" dirty="0">
                          <a:effectLst/>
                        </a:rPr>
                        <a:t>10,726.32</a:t>
                      </a:r>
                    </a:p>
                  </a:txBody>
                  <a:tcPr marL="68580" marR="68580" marT="36830" marB="36830" anchor="ctr"/>
                </a:tc>
                <a:tc>
                  <a:txBody>
                    <a:bodyPr/>
                    <a:lstStyle/>
                    <a:p>
                      <a:pPr marL="0" marR="0" algn="ctr">
                        <a:lnSpc>
                          <a:spcPct val="115000"/>
                        </a:lnSpc>
                        <a:spcBef>
                          <a:spcPts val="300"/>
                        </a:spcBef>
                        <a:spcAft>
                          <a:spcPts val="300"/>
                        </a:spcAft>
                      </a:pPr>
                      <a:r>
                        <a:rPr lang="en-US" sz="1100" dirty="0">
                          <a:effectLst/>
                        </a:rPr>
                        <a:t>1.77%</a:t>
                      </a:r>
                    </a:p>
                  </a:txBody>
                  <a:tcPr marL="68580" marR="68580" marT="36830" marB="36830" anchor="ctr"/>
                </a:tc>
                <a:tc>
                  <a:txBody>
                    <a:bodyPr/>
                    <a:lstStyle/>
                    <a:p>
                      <a:pPr marL="0" marR="0" algn="ctr">
                        <a:lnSpc>
                          <a:spcPct val="115000"/>
                        </a:lnSpc>
                        <a:spcBef>
                          <a:spcPts val="300"/>
                        </a:spcBef>
                        <a:spcAft>
                          <a:spcPts val="300"/>
                        </a:spcAft>
                      </a:pPr>
                      <a:r>
                        <a:rPr lang="en-US" sz="1100" dirty="0">
                          <a:effectLst/>
                        </a:rPr>
                        <a:t>3.80%</a:t>
                      </a:r>
                    </a:p>
                  </a:txBody>
                  <a:tcPr marL="68580" marR="68580" marT="36830" marB="36830" anchor="ctr"/>
                </a:tc>
                <a:tc>
                  <a:txBody>
                    <a:bodyPr/>
                    <a:lstStyle/>
                    <a:p>
                      <a:pPr marL="0" marR="0" algn="ctr">
                        <a:lnSpc>
                          <a:spcPct val="115000"/>
                        </a:lnSpc>
                        <a:spcBef>
                          <a:spcPts val="300"/>
                        </a:spcBef>
                        <a:spcAft>
                          <a:spcPts val="300"/>
                        </a:spcAft>
                      </a:pPr>
                      <a:r>
                        <a:rPr lang="en-US" sz="1100" dirty="0">
                          <a:effectLst/>
                        </a:rPr>
                        <a:t>5.20%</a:t>
                      </a:r>
                    </a:p>
                  </a:txBody>
                  <a:tcPr marL="68580" marR="68580" marT="36830" marB="36830" anchor="ctr"/>
                </a:tc>
                <a:extLst>
                  <a:ext uri="{0D108BD9-81ED-4DB2-BD59-A6C34878D82A}">
                    <a16:rowId xmlns:a16="http://schemas.microsoft.com/office/drawing/2014/main" val="789185137"/>
                  </a:ext>
                </a:extLst>
              </a:tr>
              <a:tr h="133795">
                <a:tc>
                  <a:txBody>
                    <a:bodyPr/>
                    <a:lstStyle/>
                    <a:p>
                      <a:pPr marL="0" marR="0">
                        <a:lnSpc>
                          <a:spcPct val="110000"/>
                        </a:lnSpc>
                        <a:spcBef>
                          <a:spcPts val="0"/>
                        </a:spcBef>
                        <a:spcAft>
                          <a:spcPts val="0"/>
                        </a:spcAft>
                      </a:pPr>
                      <a:r>
                        <a:rPr lang="en-US" sz="1100" dirty="0" err="1">
                          <a:effectLst/>
                        </a:rPr>
                        <a:t>Lợi</a:t>
                      </a:r>
                      <a:r>
                        <a:rPr lang="en-US" sz="1100" dirty="0">
                          <a:effectLst/>
                        </a:rPr>
                        <a:t> </a:t>
                      </a:r>
                      <a:r>
                        <a:rPr lang="en-US" sz="1100" dirty="0" err="1">
                          <a:effectLst/>
                        </a:rPr>
                        <a:t>nhuận</a:t>
                      </a:r>
                      <a:r>
                        <a:rPr lang="en-US" sz="1100" dirty="0">
                          <a:effectLst/>
                        </a:rPr>
                        <a:t> </a:t>
                      </a:r>
                    </a:p>
                    <a:p>
                      <a:pPr marL="0" marR="0">
                        <a:lnSpc>
                          <a:spcPct val="110000"/>
                        </a:lnSpc>
                        <a:spcBef>
                          <a:spcPts val="0"/>
                        </a:spcBef>
                        <a:spcAft>
                          <a:spcPts val="0"/>
                        </a:spcAft>
                      </a:pPr>
                      <a:r>
                        <a:rPr lang="en-US" sz="1100" dirty="0" err="1">
                          <a:effectLst/>
                        </a:rPr>
                        <a:t>quy</a:t>
                      </a:r>
                      <a:r>
                        <a:rPr lang="en-US" sz="1100" dirty="0">
                          <a:effectLst/>
                        </a:rPr>
                        <a:t> </a:t>
                      </a:r>
                      <a:r>
                        <a:rPr lang="en-US" sz="1100" dirty="0" err="1">
                          <a:effectLst/>
                        </a:rPr>
                        <a:t>năm</a:t>
                      </a:r>
                      <a:endParaRPr lang="en-US" sz="1100" dirty="0">
                        <a:effectLst/>
                        <a:latin typeface="Oxy Vietnam"/>
                        <a:ea typeface="Oxy Vietnam"/>
                        <a:cs typeface="Times New Roman" panose="02020603050405020304" pitchFamily="18" charset="0"/>
                      </a:endParaRPr>
                    </a:p>
                  </a:txBody>
                  <a:tcPr marL="68580" marR="68580" marT="36830" marB="36830" anchor="ctr"/>
                </a:tc>
                <a:tc>
                  <a:txBody>
                    <a:bodyPr/>
                    <a:lstStyle/>
                    <a:p>
                      <a:pPr marL="0" marR="0" algn="ctr">
                        <a:lnSpc>
                          <a:spcPct val="115000"/>
                        </a:lnSpc>
                        <a:spcBef>
                          <a:spcPts val="300"/>
                        </a:spcBef>
                        <a:spcAft>
                          <a:spcPts val="300"/>
                        </a:spcAft>
                      </a:pPr>
                      <a:r>
                        <a:rPr lang="en-US" sz="1100" dirty="0">
                          <a:effectLst/>
                        </a:rPr>
                        <a:t> </a:t>
                      </a:r>
                      <a:endParaRPr lang="en-US" sz="1100" dirty="0">
                        <a:effectLst/>
                        <a:latin typeface="Oxy Vietnam"/>
                        <a:ea typeface="Oxy Vietnam"/>
                        <a:cs typeface="Times New Roman" panose="02020603050405020304" pitchFamily="18" charset="0"/>
                      </a:endParaRPr>
                    </a:p>
                  </a:txBody>
                  <a:tcPr marL="68580" marR="68580" marT="36830" marB="36830" anchor="ctr"/>
                </a:tc>
                <a:tc>
                  <a:txBody>
                    <a:bodyPr/>
                    <a:lstStyle/>
                    <a:p>
                      <a:pPr marL="0" marR="0" algn="ctr">
                        <a:lnSpc>
                          <a:spcPct val="115000"/>
                        </a:lnSpc>
                        <a:spcBef>
                          <a:spcPts val="300"/>
                        </a:spcBef>
                        <a:spcAft>
                          <a:spcPts val="300"/>
                        </a:spcAft>
                      </a:pPr>
                      <a:r>
                        <a:rPr lang="en-US" sz="1100" dirty="0">
                          <a:effectLst/>
                        </a:rPr>
                        <a:t>6.93%</a:t>
                      </a:r>
                    </a:p>
                  </a:txBody>
                  <a:tcPr marL="68580" marR="68580" marT="36830" marB="36830" anchor="ctr"/>
                </a:tc>
                <a:tc>
                  <a:txBody>
                    <a:bodyPr/>
                    <a:lstStyle/>
                    <a:p>
                      <a:pPr marL="0" marR="0" algn="ctr">
                        <a:lnSpc>
                          <a:spcPct val="115000"/>
                        </a:lnSpc>
                        <a:spcBef>
                          <a:spcPts val="300"/>
                        </a:spcBef>
                        <a:spcAft>
                          <a:spcPts val="300"/>
                        </a:spcAft>
                      </a:pPr>
                      <a:endParaRPr lang="en-US" sz="1100" dirty="0">
                        <a:effectLst/>
                      </a:endParaRPr>
                    </a:p>
                  </a:txBody>
                  <a:tcPr marL="68580" marR="68580" marT="36830" marB="36830" anchor="ctr"/>
                </a:tc>
                <a:tc>
                  <a:txBody>
                    <a:bodyPr/>
                    <a:lstStyle/>
                    <a:p>
                      <a:pPr marL="0" marR="0" algn="ctr">
                        <a:lnSpc>
                          <a:spcPct val="115000"/>
                        </a:lnSpc>
                        <a:spcBef>
                          <a:spcPts val="300"/>
                        </a:spcBef>
                        <a:spcAft>
                          <a:spcPts val="300"/>
                        </a:spcAft>
                      </a:pPr>
                      <a:endParaRPr lang="en-US" sz="1100" dirty="0">
                        <a:effectLst/>
                      </a:endParaRPr>
                    </a:p>
                  </a:txBody>
                  <a:tcPr marL="68580" marR="68580" marT="36830" marB="36830" anchor="ctr"/>
                </a:tc>
                <a:extLst>
                  <a:ext uri="{0D108BD9-81ED-4DB2-BD59-A6C34878D82A}">
                    <a16:rowId xmlns:a16="http://schemas.microsoft.com/office/drawing/2014/main" val="1022724636"/>
                  </a:ext>
                </a:extLst>
              </a:tr>
            </a:tbl>
          </a:graphicData>
        </a:graphic>
      </p:graphicFrame>
    </p:spTree>
    <p:extLst>
      <p:ext uri="{BB962C8B-B14F-4D97-AF65-F5344CB8AC3E}">
        <p14:creationId xmlns:p14="http://schemas.microsoft.com/office/powerpoint/2010/main" val="370993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7995"/>
                                        </p:tgtEl>
                                        <p:attrNameLst>
                                          <p:attrName>style.visibility</p:attrName>
                                        </p:attrNameLst>
                                      </p:cBhvr>
                                      <p:to>
                                        <p:strVal val="visible"/>
                                      </p:to>
                                    </p:set>
                                    <p:animEffect transition="in" filter="fade">
                                      <p:cBhvr>
                                        <p:cTn id="7" dur="1000"/>
                                        <p:tgtEl>
                                          <p:spTgt spid="7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E21F19-9E16-69C1-3978-0BB5A3207F15}"/>
              </a:ext>
            </a:extLst>
          </p:cNvPr>
          <p:cNvSpPr txBox="1"/>
          <p:nvPr/>
        </p:nvSpPr>
        <p:spPr>
          <a:xfrm>
            <a:off x="620249" y="215023"/>
            <a:ext cx="262891" cy="400110"/>
          </a:xfrm>
          <a:prstGeom prst="rect">
            <a:avLst/>
          </a:prstGeom>
          <a:noFill/>
        </p:spPr>
        <p:txBody>
          <a:bodyPr wrap="square" rtlCol="0">
            <a:spAutoFit/>
          </a:bodyPr>
          <a:lstStyle/>
          <a:p>
            <a:r>
              <a:rPr lang="en-US" sz="2000" b="1" dirty="0">
                <a:solidFill>
                  <a:schemeClr val="bg1"/>
                </a:solidFill>
              </a:rPr>
              <a:t>1</a:t>
            </a:r>
          </a:p>
        </p:txBody>
      </p:sp>
      <p:sp>
        <p:nvSpPr>
          <p:cNvPr id="7" name="Google Shape;7994;p341">
            <a:extLst>
              <a:ext uri="{FF2B5EF4-FFF2-40B4-BE49-F238E27FC236}">
                <a16:creationId xmlns:a16="http://schemas.microsoft.com/office/drawing/2014/main" id="{5F471646-CA85-4D03-8FE6-A413D5317FFA}"/>
              </a:ext>
            </a:extLst>
          </p:cNvPr>
          <p:cNvSpPr txBox="1">
            <a:spLocks noGrp="1"/>
          </p:cNvSpPr>
          <p:nvPr>
            <p:ph type="title"/>
          </p:nvPr>
        </p:nvSpPr>
        <p:spPr>
          <a:xfrm>
            <a:off x="1004676" y="588904"/>
            <a:ext cx="5091324" cy="477340"/>
          </a:xfrm>
          <a:prstGeom prst="rect">
            <a:avLst/>
          </a:prstGeom>
          <a:noFill/>
          <a:ln>
            <a:noFill/>
          </a:ln>
        </p:spPr>
        <p:txBody>
          <a:bodyPr spcFirstLastPara="1" wrap="square" lIns="0" tIns="192000" rIns="0" bIns="0" anchor="t" anchorCtr="0">
            <a:noAutofit/>
          </a:bodyPr>
          <a:lstStyle/>
          <a:p>
            <a:pPr lvl="0">
              <a:lnSpc>
                <a:spcPct val="100000"/>
              </a:lnSpc>
              <a:buSzPts val="3600"/>
            </a:pPr>
            <a:r>
              <a:rPr lang="en-US" sz="1400" dirty="0">
                <a:solidFill>
                  <a:schemeClr val="bg2"/>
                </a:solidFill>
              </a:rPr>
              <a:t>2. DIỄN BIẾN LÃI SUẤT</a:t>
            </a:r>
            <a:endParaRPr sz="1400" dirty="0">
              <a:solidFill>
                <a:schemeClr val="bg2"/>
              </a:solidFill>
            </a:endParaRPr>
          </a:p>
        </p:txBody>
      </p:sp>
      <p:sp>
        <p:nvSpPr>
          <p:cNvPr id="15" name="Rectangle 14">
            <a:extLst>
              <a:ext uri="{FF2B5EF4-FFF2-40B4-BE49-F238E27FC236}">
                <a16:creationId xmlns:a16="http://schemas.microsoft.com/office/drawing/2014/main" id="{F3B17AD3-56FB-4E4B-9E71-9A952E81EA94}"/>
              </a:ext>
            </a:extLst>
          </p:cNvPr>
          <p:cNvSpPr/>
          <p:nvPr/>
        </p:nvSpPr>
        <p:spPr>
          <a:xfrm>
            <a:off x="927091" y="1018718"/>
            <a:ext cx="10655309" cy="822726"/>
          </a:xfrm>
          <a:prstGeom prst="rect">
            <a:avLst/>
          </a:prstGeom>
        </p:spPr>
        <p:txBody>
          <a:bodyPr wrap="square">
            <a:spAutoFit/>
          </a:bodyPr>
          <a:lstStyle/>
          <a:p>
            <a:pPr algn="just">
              <a:lnSpc>
                <a:spcPct val="110000"/>
              </a:lnSpc>
              <a:spcBef>
                <a:spcPts val="600"/>
              </a:spcBef>
              <a:spcAft>
                <a:spcPts val="600"/>
              </a:spcAft>
            </a:pPr>
            <a:r>
              <a:rPr lang="en-US" sz="1100" b="1" dirty="0" err="1"/>
              <a:t>Lãi</a:t>
            </a:r>
            <a:r>
              <a:rPr lang="en-US" sz="1100" b="1" dirty="0"/>
              <a:t> </a:t>
            </a:r>
            <a:r>
              <a:rPr lang="en-US" sz="1100" b="1" dirty="0" err="1"/>
              <a:t>suất</a:t>
            </a:r>
            <a:r>
              <a:rPr lang="en-US" sz="1100" b="1" dirty="0"/>
              <a:t> </a:t>
            </a:r>
            <a:r>
              <a:rPr lang="en-US" sz="1100" b="1" dirty="0" err="1"/>
              <a:t>huy</a:t>
            </a:r>
            <a:r>
              <a:rPr lang="en-US" sz="1100" b="1" dirty="0"/>
              <a:t> </a:t>
            </a:r>
            <a:r>
              <a:rPr lang="en-US" sz="1100" b="1" dirty="0" err="1"/>
              <a:t>động</a:t>
            </a:r>
            <a:r>
              <a:rPr lang="en-US" sz="1100" b="1" dirty="0"/>
              <a:t> </a:t>
            </a:r>
            <a:r>
              <a:rPr lang="en-US" sz="1100" b="1" dirty="0" err="1"/>
              <a:t>dân</a:t>
            </a:r>
            <a:r>
              <a:rPr lang="en-US" sz="1100" b="1" dirty="0"/>
              <a:t> </a:t>
            </a:r>
            <a:r>
              <a:rPr lang="en-US" sz="1100" b="1" dirty="0" err="1"/>
              <a:t>cư</a:t>
            </a:r>
            <a:r>
              <a:rPr lang="en-US" sz="1100" b="1" dirty="0"/>
              <a:t>: </a:t>
            </a:r>
            <a:r>
              <a:rPr lang="vi-VN" sz="1100" dirty="0"/>
              <a:t>Sang tháng </a:t>
            </a:r>
            <a:r>
              <a:rPr lang="en-US" sz="1100" dirty="0"/>
              <a:t>7</a:t>
            </a:r>
            <a:r>
              <a:rPr lang="vi-VN" sz="1100" dirty="0"/>
              <a:t>/2026, mặt bằng lãi suất tiền gửi chịu áp lực tăng mạnh tại nhiều ngân hàng do nhu cầu tín dụng cao hơn huy động. Nhiều nhà băng điều chỉnh biểu lãi suất tăng thêm 0,1 - 0,5%/năm, đưa mức cao nhất tại một số ngân hàng tư nhân lên dao động từ 7,8% đến 9%/năm</a:t>
            </a:r>
            <a:r>
              <a:rPr lang="en-US" sz="1100" dirty="0"/>
              <a:t>. </a:t>
            </a:r>
            <a:r>
              <a:rPr lang="vi-VN" sz="1100" dirty="0"/>
              <a:t>Đối với nhóm 4 ngân hàng quốc doanh top đầu, Vietcombank, Agribank và VietinBank không ghi nhận điều chỉnh đáng kể trong tháng; lãi suất huy động kỳ hạn 12 tháng tại</a:t>
            </a:r>
            <a:r>
              <a:rPr lang="en-US" sz="1100" dirty="0"/>
              <a:t> </a:t>
            </a:r>
            <a:r>
              <a:rPr lang="en-US" sz="1100" dirty="0" err="1"/>
              <a:t>quầy</a:t>
            </a:r>
            <a:r>
              <a:rPr lang="en-US" sz="1100" dirty="0"/>
              <a:t> </a:t>
            </a:r>
            <a:r>
              <a:rPr lang="en-US" sz="1100" dirty="0" err="1"/>
              <a:t>của</a:t>
            </a:r>
            <a:r>
              <a:rPr lang="en-US" sz="1100" dirty="0"/>
              <a:t> </a:t>
            </a:r>
            <a:r>
              <a:rPr lang="vi-VN" sz="1100" dirty="0"/>
              <a:t>nhóm </a:t>
            </a:r>
            <a:r>
              <a:rPr lang="en-US" sz="1100" dirty="0"/>
              <a:t>4 </a:t>
            </a:r>
            <a:r>
              <a:rPr lang="en-US" sz="1100" dirty="0" err="1"/>
              <a:t>ngân</a:t>
            </a:r>
            <a:r>
              <a:rPr lang="en-US" sz="1100" dirty="0"/>
              <a:t> </a:t>
            </a:r>
            <a:r>
              <a:rPr lang="en-US" sz="1100" dirty="0" err="1"/>
              <a:t>hàng</a:t>
            </a:r>
            <a:r>
              <a:rPr lang="en-US" sz="1100" dirty="0"/>
              <a:t> </a:t>
            </a:r>
            <a:r>
              <a:rPr lang="en-US" sz="1100" dirty="0" err="1"/>
              <a:t>này</a:t>
            </a:r>
            <a:r>
              <a:rPr lang="en-US" sz="1100" dirty="0"/>
              <a:t> </a:t>
            </a:r>
            <a:r>
              <a:rPr lang="en-US" sz="1100" dirty="0" err="1"/>
              <a:t>vẫn</a:t>
            </a:r>
            <a:r>
              <a:rPr lang="en-US" sz="1100" dirty="0"/>
              <a:t> </a:t>
            </a:r>
            <a:r>
              <a:rPr lang="en-US" sz="1100" dirty="0" err="1"/>
              <a:t>được</a:t>
            </a:r>
            <a:r>
              <a:rPr lang="en-US" sz="1100" dirty="0"/>
              <a:t> </a:t>
            </a:r>
            <a:r>
              <a:rPr lang="en-US" sz="1100" dirty="0" err="1"/>
              <a:t>duy</a:t>
            </a:r>
            <a:r>
              <a:rPr lang="en-US" sz="1100" dirty="0"/>
              <a:t> </a:t>
            </a:r>
            <a:r>
              <a:rPr lang="en-US" sz="1100" dirty="0" err="1"/>
              <a:t>trì</a:t>
            </a:r>
            <a:r>
              <a:rPr lang="en-US" sz="1100" dirty="0"/>
              <a:t> ở </a:t>
            </a:r>
            <a:r>
              <a:rPr lang="en-US" sz="1100" dirty="0" err="1"/>
              <a:t>mức</a:t>
            </a:r>
            <a:r>
              <a:rPr lang="en-US" sz="1100" dirty="0"/>
              <a:t> 5,9%/</a:t>
            </a:r>
            <a:r>
              <a:rPr lang="en-US" sz="1100" dirty="0" err="1"/>
              <a:t>năm</a:t>
            </a:r>
            <a:r>
              <a:rPr lang="vi-VN" sz="1100" dirty="0"/>
              <a:t>.</a:t>
            </a:r>
            <a:endParaRPr lang="en-US" sz="1100" dirty="0"/>
          </a:p>
        </p:txBody>
      </p:sp>
      <p:sp>
        <p:nvSpPr>
          <p:cNvPr id="3" name="Rectangle 2">
            <a:extLst>
              <a:ext uri="{FF2B5EF4-FFF2-40B4-BE49-F238E27FC236}">
                <a16:creationId xmlns:a16="http://schemas.microsoft.com/office/drawing/2014/main" id="{982490B4-7B3D-47AE-B198-EEA555672139}"/>
              </a:ext>
            </a:extLst>
          </p:cNvPr>
          <p:cNvSpPr/>
          <p:nvPr/>
        </p:nvSpPr>
        <p:spPr>
          <a:xfrm>
            <a:off x="974533" y="5168624"/>
            <a:ext cx="10655309" cy="923330"/>
          </a:xfrm>
          <a:prstGeom prst="rect">
            <a:avLst/>
          </a:prstGeom>
        </p:spPr>
        <p:txBody>
          <a:bodyPr wrap="square">
            <a:spAutoFit/>
          </a:bodyPr>
          <a:lstStyle/>
          <a:p>
            <a:pPr algn="just">
              <a:spcBef>
                <a:spcPts val="600"/>
              </a:spcBef>
              <a:spcAft>
                <a:spcPts val="600"/>
              </a:spcAft>
            </a:pPr>
            <a:r>
              <a:rPr lang="en-US" sz="1100" b="1" dirty="0" err="1">
                <a:solidFill>
                  <a:schemeClr val="accent6">
                    <a:lumMod val="50000"/>
                  </a:schemeClr>
                </a:solidFill>
              </a:rPr>
              <a:t>Lãi</a:t>
            </a:r>
            <a:r>
              <a:rPr lang="en-US" sz="1100" b="1" dirty="0">
                <a:solidFill>
                  <a:schemeClr val="accent6">
                    <a:lumMod val="50000"/>
                  </a:schemeClr>
                </a:solidFill>
              </a:rPr>
              <a:t> </a:t>
            </a:r>
            <a:r>
              <a:rPr lang="en-US" sz="1100" b="1" dirty="0" err="1">
                <a:solidFill>
                  <a:schemeClr val="accent6">
                    <a:lumMod val="50000"/>
                  </a:schemeClr>
                </a:solidFill>
              </a:rPr>
              <a:t>suất</a:t>
            </a:r>
            <a:r>
              <a:rPr lang="en-US" sz="1100" b="1" dirty="0">
                <a:solidFill>
                  <a:schemeClr val="accent6">
                    <a:lumMod val="50000"/>
                  </a:schemeClr>
                </a:solidFill>
              </a:rPr>
              <a:t> </a:t>
            </a:r>
            <a:r>
              <a:rPr lang="en-US" sz="1100" b="1" dirty="0" err="1">
                <a:solidFill>
                  <a:schemeClr val="accent6">
                    <a:lumMod val="50000"/>
                  </a:schemeClr>
                </a:solidFill>
              </a:rPr>
              <a:t>liên</a:t>
            </a:r>
            <a:r>
              <a:rPr lang="en-US" sz="1100" b="1" dirty="0">
                <a:solidFill>
                  <a:schemeClr val="accent6">
                    <a:lumMod val="50000"/>
                  </a:schemeClr>
                </a:solidFill>
              </a:rPr>
              <a:t> </a:t>
            </a:r>
            <a:r>
              <a:rPr lang="en-US" sz="1100" b="1" dirty="0" err="1">
                <a:solidFill>
                  <a:schemeClr val="accent6">
                    <a:lumMod val="50000"/>
                  </a:schemeClr>
                </a:solidFill>
              </a:rPr>
              <a:t>ngân</a:t>
            </a:r>
            <a:r>
              <a:rPr lang="en-US" sz="1100" b="1" dirty="0">
                <a:solidFill>
                  <a:schemeClr val="accent6">
                    <a:lumMod val="50000"/>
                  </a:schemeClr>
                </a:solidFill>
              </a:rPr>
              <a:t> </a:t>
            </a:r>
            <a:r>
              <a:rPr lang="en-US" sz="1100" b="1" dirty="0" err="1">
                <a:solidFill>
                  <a:schemeClr val="accent6">
                    <a:lumMod val="50000"/>
                  </a:schemeClr>
                </a:solidFill>
              </a:rPr>
              <a:t>hàng</a:t>
            </a:r>
            <a:r>
              <a:rPr lang="en-US" sz="1100" b="1" dirty="0">
                <a:solidFill>
                  <a:schemeClr val="accent6">
                    <a:lumMod val="50000"/>
                  </a:schemeClr>
                </a:solidFill>
              </a:rPr>
              <a:t>:</a:t>
            </a:r>
            <a:r>
              <a:rPr lang="en-US" sz="1100" dirty="0">
                <a:solidFill>
                  <a:schemeClr val="accent6">
                    <a:lumMod val="50000"/>
                  </a:schemeClr>
                </a:solidFill>
              </a:rPr>
              <a:t> Sang </a:t>
            </a:r>
            <a:r>
              <a:rPr lang="en-US" sz="1100" dirty="0" err="1">
                <a:solidFill>
                  <a:schemeClr val="accent6">
                    <a:lumMod val="50000"/>
                  </a:schemeClr>
                </a:solidFill>
              </a:rPr>
              <a:t>tháng</a:t>
            </a:r>
            <a:r>
              <a:rPr lang="en-US" sz="1100" dirty="0">
                <a:solidFill>
                  <a:schemeClr val="accent6">
                    <a:lumMod val="50000"/>
                  </a:schemeClr>
                </a:solidFill>
              </a:rPr>
              <a:t> 07/2026, </a:t>
            </a:r>
            <a:r>
              <a:rPr lang="en-US" sz="1100" dirty="0" err="1">
                <a:solidFill>
                  <a:schemeClr val="accent6">
                    <a:lumMod val="50000"/>
                  </a:schemeClr>
                </a:solidFill>
              </a:rPr>
              <a:t>diễn</a:t>
            </a:r>
            <a:r>
              <a:rPr lang="en-US" sz="1100" dirty="0">
                <a:solidFill>
                  <a:schemeClr val="accent6">
                    <a:lumMod val="50000"/>
                  </a:schemeClr>
                </a:solidFill>
              </a:rPr>
              <a:t> </a:t>
            </a:r>
            <a:r>
              <a:rPr lang="en-US" sz="1100" dirty="0" err="1">
                <a:solidFill>
                  <a:schemeClr val="accent6">
                    <a:lumMod val="50000"/>
                  </a:schemeClr>
                </a:solidFill>
              </a:rPr>
              <a:t>biến</a:t>
            </a:r>
            <a:r>
              <a:rPr lang="en-US" sz="1100" dirty="0">
                <a:solidFill>
                  <a:schemeClr val="accent6">
                    <a:lumMod val="50000"/>
                  </a:schemeClr>
                </a:solidFill>
              </a:rPr>
              <a:t> </a:t>
            </a:r>
            <a:r>
              <a:rPr lang="en-US" sz="1100" dirty="0" err="1">
                <a:solidFill>
                  <a:schemeClr val="accent6">
                    <a:lumMod val="50000"/>
                  </a:schemeClr>
                </a:solidFill>
              </a:rPr>
              <a:t>thị</a:t>
            </a:r>
            <a:r>
              <a:rPr lang="en-US" sz="1100" dirty="0">
                <a:solidFill>
                  <a:schemeClr val="accent6">
                    <a:lumMod val="50000"/>
                  </a:schemeClr>
                </a:solidFill>
              </a:rPr>
              <a:t> </a:t>
            </a:r>
            <a:r>
              <a:rPr lang="en-US" sz="1100" dirty="0" err="1">
                <a:solidFill>
                  <a:schemeClr val="accent6">
                    <a:lumMod val="50000"/>
                  </a:schemeClr>
                </a:solidFill>
              </a:rPr>
              <a:t>trường</a:t>
            </a:r>
            <a:r>
              <a:rPr lang="en-US" sz="1100" dirty="0">
                <a:solidFill>
                  <a:schemeClr val="accent6">
                    <a:lumMod val="50000"/>
                  </a:schemeClr>
                </a:solidFill>
              </a:rPr>
              <a:t> </a:t>
            </a:r>
            <a:r>
              <a:rPr lang="en-US" sz="1100" dirty="0" err="1">
                <a:solidFill>
                  <a:schemeClr val="accent6">
                    <a:lumMod val="50000"/>
                  </a:schemeClr>
                </a:solidFill>
              </a:rPr>
              <a:t>liên</a:t>
            </a:r>
            <a:r>
              <a:rPr lang="en-US" sz="1100" dirty="0">
                <a:solidFill>
                  <a:schemeClr val="accent6">
                    <a:lumMod val="50000"/>
                  </a:schemeClr>
                </a:solidFill>
              </a:rPr>
              <a:t> </a:t>
            </a:r>
            <a:r>
              <a:rPr lang="en-US" sz="1100" dirty="0" err="1">
                <a:solidFill>
                  <a:schemeClr val="accent6">
                    <a:lumMod val="50000"/>
                  </a:schemeClr>
                </a:solidFill>
              </a:rPr>
              <a:t>ngân</a:t>
            </a:r>
            <a:r>
              <a:rPr lang="en-US" sz="1100" dirty="0">
                <a:solidFill>
                  <a:schemeClr val="accent6">
                    <a:lumMod val="50000"/>
                  </a:schemeClr>
                </a:solidFill>
              </a:rPr>
              <a:t> </a:t>
            </a:r>
            <a:r>
              <a:rPr lang="en-US" sz="1100" dirty="0" err="1">
                <a:solidFill>
                  <a:schemeClr val="accent6">
                    <a:lumMod val="50000"/>
                  </a:schemeClr>
                </a:solidFill>
              </a:rPr>
              <a:t>hàng</a:t>
            </a:r>
            <a:r>
              <a:rPr lang="en-US" sz="1100" dirty="0">
                <a:solidFill>
                  <a:schemeClr val="accent6">
                    <a:lumMod val="50000"/>
                  </a:schemeClr>
                </a:solidFill>
              </a:rPr>
              <a:t> </a:t>
            </a:r>
            <a:r>
              <a:rPr lang="en-US" sz="1100" dirty="0" err="1">
                <a:solidFill>
                  <a:schemeClr val="accent6">
                    <a:lumMod val="50000"/>
                  </a:schemeClr>
                </a:solidFill>
              </a:rPr>
              <a:t>có</a:t>
            </a:r>
            <a:r>
              <a:rPr lang="en-US" sz="1100" dirty="0">
                <a:solidFill>
                  <a:schemeClr val="accent6">
                    <a:lumMod val="50000"/>
                  </a:schemeClr>
                </a:solidFill>
              </a:rPr>
              <a:t> </a:t>
            </a:r>
            <a:r>
              <a:rPr lang="en-US" sz="1100" dirty="0" err="1">
                <a:solidFill>
                  <a:schemeClr val="accent6">
                    <a:lumMod val="50000"/>
                  </a:schemeClr>
                </a:solidFill>
              </a:rPr>
              <a:t>sự</a:t>
            </a:r>
            <a:r>
              <a:rPr lang="en-US" sz="1100" dirty="0">
                <a:solidFill>
                  <a:schemeClr val="accent6">
                    <a:lumMod val="50000"/>
                  </a:schemeClr>
                </a:solidFill>
              </a:rPr>
              <a:t> </a:t>
            </a:r>
            <a:r>
              <a:rPr lang="en-US" sz="1100" dirty="0" err="1">
                <a:solidFill>
                  <a:schemeClr val="accent6">
                    <a:lumMod val="50000"/>
                  </a:schemeClr>
                </a:solidFill>
              </a:rPr>
              <a:t>hạ</a:t>
            </a:r>
            <a:r>
              <a:rPr lang="en-US" sz="1100" dirty="0">
                <a:solidFill>
                  <a:schemeClr val="accent6">
                    <a:lumMod val="50000"/>
                  </a:schemeClr>
                </a:solidFill>
              </a:rPr>
              <a:t> </a:t>
            </a:r>
            <a:r>
              <a:rPr lang="en-US" sz="1100" dirty="0" err="1">
                <a:solidFill>
                  <a:schemeClr val="accent6">
                    <a:lumMod val="50000"/>
                  </a:schemeClr>
                </a:solidFill>
              </a:rPr>
              <a:t>nhiệt</a:t>
            </a:r>
            <a:r>
              <a:rPr lang="en-US" sz="1100" dirty="0">
                <a:solidFill>
                  <a:schemeClr val="accent6">
                    <a:lumMod val="50000"/>
                  </a:schemeClr>
                </a:solidFill>
              </a:rPr>
              <a:t> </a:t>
            </a:r>
            <a:r>
              <a:rPr lang="en-US" sz="1100" dirty="0" err="1">
                <a:solidFill>
                  <a:schemeClr val="accent6">
                    <a:lumMod val="50000"/>
                  </a:schemeClr>
                </a:solidFill>
              </a:rPr>
              <a:t>đáng</a:t>
            </a:r>
            <a:r>
              <a:rPr lang="en-US" sz="1100" dirty="0">
                <a:solidFill>
                  <a:schemeClr val="accent6">
                    <a:lumMod val="50000"/>
                  </a:schemeClr>
                </a:solidFill>
              </a:rPr>
              <a:t> </a:t>
            </a:r>
            <a:r>
              <a:rPr lang="en-US" sz="1100" dirty="0" err="1">
                <a:solidFill>
                  <a:schemeClr val="accent6">
                    <a:lumMod val="50000"/>
                  </a:schemeClr>
                </a:solidFill>
              </a:rPr>
              <a:t>kể</a:t>
            </a:r>
            <a:r>
              <a:rPr lang="en-US" sz="1100" dirty="0">
                <a:solidFill>
                  <a:schemeClr val="accent6">
                    <a:lumMod val="50000"/>
                  </a:schemeClr>
                </a:solidFill>
              </a:rPr>
              <a:t>. </a:t>
            </a:r>
            <a:r>
              <a:rPr lang="vi-VN" sz="1100" dirty="0">
                <a:solidFill>
                  <a:schemeClr val="accent6">
                    <a:lumMod val="50000"/>
                  </a:schemeClr>
                </a:solidFill>
              </a:rPr>
              <a:t>Đây là tín hiệu cho thấy áp lực</a:t>
            </a:r>
            <a:r>
              <a:rPr lang="en-US" sz="1100" dirty="0">
                <a:solidFill>
                  <a:schemeClr val="accent6">
                    <a:lumMod val="50000"/>
                  </a:schemeClr>
                </a:solidFill>
              </a:rPr>
              <a:t> </a:t>
            </a:r>
            <a:r>
              <a:rPr lang="vi-VN" sz="1100" dirty="0">
                <a:solidFill>
                  <a:schemeClr val="accent6">
                    <a:lumMod val="50000"/>
                  </a:schemeClr>
                </a:solidFill>
              </a:rPr>
              <a:t>thanh khoản hệ thống đã giảm mạnh. Kết thúc ngày 31/7, lãi suất VND </a:t>
            </a:r>
            <a:r>
              <a:rPr lang="en-US" sz="1100" dirty="0" err="1">
                <a:solidFill>
                  <a:schemeClr val="accent6">
                    <a:lumMod val="50000"/>
                  </a:schemeClr>
                </a:solidFill>
              </a:rPr>
              <a:t>liên</a:t>
            </a:r>
            <a:r>
              <a:rPr lang="en-US" sz="1100" dirty="0">
                <a:solidFill>
                  <a:schemeClr val="accent6">
                    <a:lumMod val="50000"/>
                  </a:schemeClr>
                </a:solidFill>
              </a:rPr>
              <a:t> </a:t>
            </a:r>
            <a:r>
              <a:rPr lang="en-US" sz="1100" dirty="0" err="1">
                <a:solidFill>
                  <a:schemeClr val="accent6">
                    <a:lumMod val="50000"/>
                  </a:schemeClr>
                </a:solidFill>
              </a:rPr>
              <a:t>ngân</a:t>
            </a:r>
            <a:r>
              <a:rPr lang="en-US" sz="1100" dirty="0">
                <a:solidFill>
                  <a:schemeClr val="accent6">
                    <a:lumMod val="50000"/>
                  </a:schemeClr>
                </a:solidFill>
              </a:rPr>
              <a:t> </a:t>
            </a:r>
            <a:r>
              <a:rPr lang="en-US" sz="1100" dirty="0" err="1">
                <a:solidFill>
                  <a:schemeClr val="accent6">
                    <a:lumMod val="50000"/>
                  </a:schemeClr>
                </a:solidFill>
              </a:rPr>
              <a:t>hàng</a:t>
            </a:r>
            <a:r>
              <a:rPr lang="vi-VN" sz="1100" dirty="0">
                <a:solidFill>
                  <a:schemeClr val="accent6">
                    <a:lumMod val="50000"/>
                  </a:schemeClr>
                </a:solidFill>
              </a:rPr>
              <a:t> giao dịch ở mức: ON 6,00%</a:t>
            </a:r>
            <a:r>
              <a:rPr lang="en-US" sz="1100" dirty="0">
                <a:solidFill>
                  <a:schemeClr val="accent6">
                    <a:lumMod val="50000"/>
                  </a:schemeClr>
                </a:solidFill>
              </a:rPr>
              <a:t> </a:t>
            </a:r>
            <a:r>
              <a:rPr lang="vi-VN" sz="1100" dirty="0">
                <a:solidFill>
                  <a:schemeClr val="accent6">
                    <a:lumMod val="50000"/>
                  </a:schemeClr>
                </a:solidFill>
              </a:rPr>
              <a:t>; 1W 4,50%</a:t>
            </a:r>
            <a:r>
              <a:rPr lang="en-US" sz="1100" dirty="0">
                <a:solidFill>
                  <a:schemeClr val="accent6">
                    <a:lumMod val="50000"/>
                  </a:schemeClr>
                </a:solidFill>
              </a:rPr>
              <a:t> </a:t>
            </a:r>
            <a:r>
              <a:rPr lang="vi-VN" sz="1100" dirty="0">
                <a:solidFill>
                  <a:schemeClr val="accent6">
                    <a:lumMod val="50000"/>
                  </a:schemeClr>
                </a:solidFill>
              </a:rPr>
              <a:t>; 2W 6,20%</a:t>
            </a:r>
            <a:r>
              <a:rPr lang="en-US" sz="1100" dirty="0">
                <a:solidFill>
                  <a:schemeClr val="accent6">
                    <a:lumMod val="50000"/>
                  </a:schemeClr>
                </a:solidFill>
              </a:rPr>
              <a:t>.</a:t>
            </a:r>
          </a:p>
          <a:p>
            <a:pPr algn="just">
              <a:spcBef>
                <a:spcPts val="600"/>
              </a:spcBef>
              <a:spcAft>
                <a:spcPts val="600"/>
              </a:spcAft>
            </a:pPr>
            <a:r>
              <a:rPr lang="en-US" sz="1100" b="1" dirty="0" err="1">
                <a:solidFill>
                  <a:schemeClr val="accent6">
                    <a:lumMod val="50000"/>
                  </a:schemeClr>
                </a:solidFill>
              </a:rPr>
              <a:t>Diễn</a:t>
            </a:r>
            <a:r>
              <a:rPr lang="en-US" sz="1100" b="1" dirty="0">
                <a:solidFill>
                  <a:schemeClr val="accent6">
                    <a:lumMod val="50000"/>
                  </a:schemeClr>
                </a:solidFill>
              </a:rPr>
              <a:t> </a:t>
            </a:r>
            <a:r>
              <a:rPr lang="en-US" sz="1100" b="1" dirty="0" err="1">
                <a:solidFill>
                  <a:schemeClr val="accent6">
                    <a:lumMod val="50000"/>
                  </a:schemeClr>
                </a:solidFill>
              </a:rPr>
              <a:t>biến</a:t>
            </a:r>
            <a:r>
              <a:rPr lang="en-US" sz="1100" b="1" dirty="0">
                <a:solidFill>
                  <a:schemeClr val="accent6">
                    <a:lumMod val="50000"/>
                  </a:schemeClr>
                </a:solidFill>
              </a:rPr>
              <a:t> </a:t>
            </a:r>
            <a:r>
              <a:rPr lang="en-US" sz="1100" b="1" dirty="0" err="1">
                <a:solidFill>
                  <a:schemeClr val="accent6">
                    <a:lumMod val="50000"/>
                  </a:schemeClr>
                </a:solidFill>
              </a:rPr>
              <a:t>thị</a:t>
            </a:r>
            <a:r>
              <a:rPr lang="en-US" sz="1100" b="1" dirty="0">
                <a:solidFill>
                  <a:schemeClr val="accent6">
                    <a:lumMod val="50000"/>
                  </a:schemeClr>
                </a:solidFill>
              </a:rPr>
              <a:t> </a:t>
            </a:r>
            <a:r>
              <a:rPr lang="en-US" sz="1100" b="1" dirty="0" err="1">
                <a:solidFill>
                  <a:schemeClr val="accent6">
                    <a:lumMod val="50000"/>
                  </a:schemeClr>
                </a:solidFill>
              </a:rPr>
              <a:t>trường</a:t>
            </a:r>
            <a:r>
              <a:rPr lang="en-US" sz="1100" b="1" dirty="0">
                <a:solidFill>
                  <a:schemeClr val="accent6">
                    <a:lumMod val="50000"/>
                  </a:schemeClr>
                </a:solidFill>
              </a:rPr>
              <a:t> </a:t>
            </a:r>
            <a:r>
              <a:rPr lang="en-US" sz="1100" b="1" dirty="0" err="1">
                <a:solidFill>
                  <a:schemeClr val="accent6">
                    <a:lumMod val="50000"/>
                  </a:schemeClr>
                </a:solidFill>
              </a:rPr>
              <a:t>mở</a:t>
            </a:r>
            <a:r>
              <a:rPr lang="en-US" sz="1100" b="1" dirty="0">
                <a:solidFill>
                  <a:schemeClr val="accent6">
                    <a:lumMod val="50000"/>
                  </a:schemeClr>
                </a:solidFill>
              </a:rPr>
              <a:t> (OMO):</a:t>
            </a:r>
            <a:r>
              <a:rPr lang="en-US" sz="1100" dirty="0">
                <a:solidFill>
                  <a:schemeClr val="accent6">
                    <a:lumMod val="50000"/>
                  </a:schemeClr>
                </a:solidFill>
              </a:rPr>
              <a:t> </a:t>
            </a:r>
            <a:r>
              <a:rPr lang="en-US" sz="1100" dirty="0" err="1">
                <a:solidFill>
                  <a:schemeClr val="accent6">
                    <a:lumMod val="50000"/>
                  </a:schemeClr>
                </a:solidFill>
              </a:rPr>
              <a:t>lãi</a:t>
            </a:r>
            <a:r>
              <a:rPr lang="en-US" sz="1100" dirty="0">
                <a:solidFill>
                  <a:schemeClr val="accent6">
                    <a:lumMod val="50000"/>
                  </a:schemeClr>
                </a:solidFill>
              </a:rPr>
              <a:t> </a:t>
            </a:r>
            <a:r>
              <a:rPr lang="en-US" sz="1100" dirty="0" err="1">
                <a:solidFill>
                  <a:schemeClr val="accent6">
                    <a:lumMod val="50000"/>
                  </a:schemeClr>
                </a:solidFill>
              </a:rPr>
              <a:t>suất</a:t>
            </a:r>
            <a:r>
              <a:rPr lang="en-US" sz="1100" dirty="0">
                <a:solidFill>
                  <a:schemeClr val="accent6">
                    <a:lumMod val="50000"/>
                  </a:schemeClr>
                </a:solidFill>
              </a:rPr>
              <a:t> </a:t>
            </a:r>
            <a:r>
              <a:rPr lang="en-US" sz="1100" dirty="0" err="1">
                <a:solidFill>
                  <a:schemeClr val="accent6">
                    <a:lumMod val="50000"/>
                  </a:schemeClr>
                </a:solidFill>
              </a:rPr>
              <a:t>đấu</a:t>
            </a:r>
            <a:r>
              <a:rPr lang="en-US" sz="1100" dirty="0">
                <a:solidFill>
                  <a:schemeClr val="accent6">
                    <a:lumMod val="50000"/>
                  </a:schemeClr>
                </a:solidFill>
              </a:rPr>
              <a:t> </a:t>
            </a:r>
            <a:r>
              <a:rPr lang="en-US" sz="1100" dirty="0" err="1">
                <a:solidFill>
                  <a:schemeClr val="accent6">
                    <a:lumMod val="50000"/>
                  </a:schemeClr>
                </a:solidFill>
              </a:rPr>
              <a:t>thầu</a:t>
            </a:r>
            <a:r>
              <a:rPr lang="en-US" sz="1100" dirty="0">
                <a:solidFill>
                  <a:schemeClr val="accent6">
                    <a:lumMod val="50000"/>
                  </a:schemeClr>
                </a:solidFill>
              </a:rPr>
              <a:t> </a:t>
            </a:r>
            <a:r>
              <a:rPr lang="en-US" sz="1100" dirty="0" err="1">
                <a:solidFill>
                  <a:schemeClr val="accent6">
                    <a:lumMod val="50000"/>
                  </a:schemeClr>
                </a:solidFill>
              </a:rPr>
              <a:t>các</a:t>
            </a:r>
            <a:r>
              <a:rPr lang="en-US" sz="1100" dirty="0">
                <a:solidFill>
                  <a:schemeClr val="accent6">
                    <a:lumMod val="50000"/>
                  </a:schemeClr>
                </a:solidFill>
              </a:rPr>
              <a:t> </a:t>
            </a:r>
            <a:r>
              <a:rPr lang="en-US" sz="1100" dirty="0" err="1">
                <a:solidFill>
                  <a:schemeClr val="accent6">
                    <a:lumMod val="50000"/>
                  </a:schemeClr>
                </a:solidFill>
              </a:rPr>
              <a:t>kỳ</a:t>
            </a:r>
            <a:r>
              <a:rPr lang="en-US" sz="1100" dirty="0">
                <a:solidFill>
                  <a:schemeClr val="accent6">
                    <a:lumMod val="50000"/>
                  </a:schemeClr>
                </a:solidFill>
              </a:rPr>
              <a:t> </a:t>
            </a:r>
            <a:r>
              <a:rPr lang="en-US" sz="1100" dirty="0" err="1">
                <a:solidFill>
                  <a:schemeClr val="accent6">
                    <a:lumMod val="50000"/>
                  </a:schemeClr>
                </a:solidFill>
              </a:rPr>
              <a:t>hạn</a:t>
            </a:r>
            <a:r>
              <a:rPr lang="en-US" sz="1100" dirty="0">
                <a:solidFill>
                  <a:schemeClr val="accent6">
                    <a:lumMod val="50000"/>
                  </a:schemeClr>
                </a:solidFill>
              </a:rPr>
              <a:t> </a:t>
            </a:r>
            <a:r>
              <a:rPr lang="en-US" sz="1100" dirty="0" err="1">
                <a:solidFill>
                  <a:schemeClr val="accent6">
                    <a:lumMod val="50000"/>
                  </a:schemeClr>
                </a:solidFill>
              </a:rPr>
              <a:t>trên</a:t>
            </a:r>
            <a:r>
              <a:rPr lang="en-US" sz="1100" dirty="0">
                <a:solidFill>
                  <a:schemeClr val="accent6">
                    <a:lumMod val="50000"/>
                  </a:schemeClr>
                </a:solidFill>
              </a:rPr>
              <a:t> </a:t>
            </a:r>
            <a:r>
              <a:rPr lang="en-US" sz="1100" dirty="0" err="1">
                <a:solidFill>
                  <a:schemeClr val="accent6">
                    <a:lumMod val="50000"/>
                  </a:schemeClr>
                </a:solidFill>
              </a:rPr>
              <a:t>thị</a:t>
            </a:r>
            <a:r>
              <a:rPr lang="en-US" sz="1100" dirty="0">
                <a:solidFill>
                  <a:schemeClr val="accent6">
                    <a:lumMod val="50000"/>
                  </a:schemeClr>
                </a:solidFill>
              </a:rPr>
              <a:t> </a:t>
            </a:r>
            <a:r>
              <a:rPr lang="en-US" sz="1100" dirty="0" err="1">
                <a:solidFill>
                  <a:schemeClr val="accent6">
                    <a:lumMod val="50000"/>
                  </a:schemeClr>
                </a:solidFill>
              </a:rPr>
              <a:t>trường</a:t>
            </a:r>
            <a:r>
              <a:rPr lang="en-US" sz="1100" dirty="0">
                <a:solidFill>
                  <a:schemeClr val="accent6">
                    <a:lumMod val="50000"/>
                  </a:schemeClr>
                </a:solidFill>
              </a:rPr>
              <a:t> </a:t>
            </a:r>
            <a:r>
              <a:rPr lang="en-US" sz="1100" dirty="0" err="1">
                <a:solidFill>
                  <a:schemeClr val="accent6">
                    <a:lumMod val="50000"/>
                  </a:schemeClr>
                </a:solidFill>
              </a:rPr>
              <a:t>mở</a:t>
            </a:r>
            <a:r>
              <a:rPr lang="en-US" sz="1100" dirty="0">
                <a:solidFill>
                  <a:schemeClr val="accent6">
                    <a:lumMod val="50000"/>
                  </a:schemeClr>
                </a:solidFill>
              </a:rPr>
              <a:t> </a:t>
            </a:r>
            <a:r>
              <a:rPr lang="en-US" sz="1100" dirty="0" err="1">
                <a:solidFill>
                  <a:schemeClr val="accent6">
                    <a:lumMod val="50000"/>
                  </a:schemeClr>
                </a:solidFill>
              </a:rPr>
              <a:t>được</a:t>
            </a:r>
            <a:r>
              <a:rPr lang="en-US" sz="1100" dirty="0">
                <a:solidFill>
                  <a:schemeClr val="accent6">
                    <a:lumMod val="50000"/>
                  </a:schemeClr>
                </a:solidFill>
              </a:rPr>
              <a:t> </a:t>
            </a:r>
            <a:r>
              <a:rPr lang="en-US" sz="1100" dirty="0" err="1">
                <a:solidFill>
                  <a:schemeClr val="accent6">
                    <a:lumMod val="50000"/>
                  </a:schemeClr>
                </a:solidFill>
              </a:rPr>
              <a:t>duy</a:t>
            </a:r>
            <a:r>
              <a:rPr lang="en-US" sz="1100" dirty="0">
                <a:solidFill>
                  <a:schemeClr val="accent6">
                    <a:lumMod val="50000"/>
                  </a:schemeClr>
                </a:solidFill>
              </a:rPr>
              <a:t> </a:t>
            </a:r>
            <a:r>
              <a:rPr lang="en-US" sz="1100" dirty="0" err="1">
                <a:solidFill>
                  <a:schemeClr val="accent6">
                    <a:lumMod val="50000"/>
                  </a:schemeClr>
                </a:solidFill>
              </a:rPr>
              <a:t>trì</a:t>
            </a:r>
            <a:r>
              <a:rPr lang="en-US" sz="1100" dirty="0">
                <a:solidFill>
                  <a:schemeClr val="accent6">
                    <a:lumMod val="50000"/>
                  </a:schemeClr>
                </a:solidFill>
              </a:rPr>
              <a:t> ở </a:t>
            </a:r>
            <a:r>
              <a:rPr lang="en-US" sz="1100" dirty="0" err="1">
                <a:solidFill>
                  <a:schemeClr val="accent6">
                    <a:lumMod val="50000"/>
                  </a:schemeClr>
                </a:solidFill>
              </a:rPr>
              <a:t>mức</a:t>
            </a:r>
            <a:r>
              <a:rPr lang="en-US" sz="1100" dirty="0">
                <a:solidFill>
                  <a:schemeClr val="accent6">
                    <a:lumMod val="50000"/>
                  </a:schemeClr>
                </a:solidFill>
              </a:rPr>
              <a:t> 4,5%. </a:t>
            </a:r>
            <a:r>
              <a:rPr lang="en-US" sz="1100" dirty="0" err="1">
                <a:solidFill>
                  <a:schemeClr val="accent6">
                    <a:lumMod val="50000"/>
                  </a:schemeClr>
                </a:solidFill>
              </a:rPr>
              <a:t>Tính</a:t>
            </a:r>
            <a:r>
              <a:rPr lang="en-US" sz="1100" dirty="0">
                <a:solidFill>
                  <a:schemeClr val="accent6">
                    <a:lumMod val="50000"/>
                  </a:schemeClr>
                </a:solidFill>
              </a:rPr>
              <a:t> </a:t>
            </a:r>
            <a:r>
              <a:rPr lang="en-US" sz="1100" dirty="0" err="1">
                <a:solidFill>
                  <a:schemeClr val="accent6">
                    <a:lumMod val="50000"/>
                  </a:schemeClr>
                </a:solidFill>
              </a:rPr>
              <a:t>đến</a:t>
            </a:r>
            <a:r>
              <a:rPr lang="en-US" sz="1100" dirty="0">
                <a:solidFill>
                  <a:schemeClr val="accent6">
                    <a:lumMod val="50000"/>
                  </a:schemeClr>
                </a:solidFill>
              </a:rPr>
              <a:t> </a:t>
            </a:r>
            <a:r>
              <a:rPr lang="en-US" sz="1100" dirty="0" err="1">
                <a:solidFill>
                  <a:schemeClr val="accent6">
                    <a:lumMod val="50000"/>
                  </a:schemeClr>
                </a:solidFill>
              </a:rPr>
              <a:t>hết</a:t>
            </a:r>
            <a:r>
              <a:rPr lang="en-US" sz="1100" dirty="0">
                <a:solidFill>
                  <a:schemeClr val="accent6">
                    <a:lumMod val="50000"/>
                  </a:schemeClr>
                </a:solidFill>
              </a:rPr>
              <a:t> </a:t>
            </a:r>
            <a:r>
              <a:rPr lang="en-US" sz="1100" dirty="0" err="1">
                <a:solidFill>
                  <a:schemeClr val="accent6">
                    <a:lumMod val="50000"/>
                  </a:schemeClr>
                </a:solidFill>
              </a:rPr>
              <a:t>ngày</a:t>
            </a:r>
            <a:r>
              <a:rPr lang="en-US" sz="1100" dirty="0">
                <a:solidFill>
                  <a:schemeClr val="accent6">
                    <a:lumMod val="50000"/>
                  </a:schemeClr>
                </a:solidFill>
              </a:rPr>
              <a:t> 31/7/2026, </a:t>
            </a:r>
            <a:r>
              <a:rPr lang="en-US" sz="1100" dirty="0" err="1">
                <a:solidFill>
                  <a:schemeClr val="accent6">
                    <a:lumMod val="50000"/>
                  </a:schemeClr>
                </a:solidFill>
              </a:rPr>
              <a:t>quy</a:t>
            </a:r>
            <a:r>
              <a:rPr lang="en-US" sz="1100" dirty="0">
                <a:solidFill>
                  <a:schemeClr val="accent6">
                    <a:lumMod val="50000"/>
                  </a:schemeClr>
                </a:solidFill>
              </a:rPr>
              <a:t> </a:t>
            </a:r>
            <a:r>
              <a:rPr lang="en-US" sz="1100" dirty="0" err="1">
                <a:solidFill>
                  <a:schemeClr val="accent6">
                    <a:lumMod val="50000"/>
                  </a:schemeClr>
                </a:solidFill>
              </a:rPr>
              <a:t>mô</a:t>
            </a:r>
            <a:r>
              <a:rPr lang="en-US" sz="1100" dirty="0">
                <a:solidFill>
                  <a:schemeClr val="accent6">
                    <a:lumMod val="50000"/>
                  </a:schemeClr>
                </a:solidFill>
              </a:rPr>
              <a:t> </a:t>
            </a:r>
            <a:r>
              <a:rPr lang="en-US" sz="1100" dirty="0" err="1">
                <a:solidFill>
                  <a:schemeClr val="accent6">
                    <a:lumMod val="50000"/>
                  </a:schemeClr>
                </a:solidFill>
              </a:rPr>
              <a:t>lưu</a:t>
            </a:r>
            <a:r>
              <a:rPr lang="en-US" sz="1100" dirty="0">
                <a:solidFill>
                  <a:schemeClr val="accent6">
                    <a:lumMod val="50000"/>
                  </a:schemeClr>
                </a:solidFill>
              </a:rPr>
              <a:t> </a:t>
            </a:r>
            <a:r>
              <a:rPr lang="en-US" sz="1100" dirty="0" err="1">
                <a:solidFill>
                  <a:schemeClr val="accent6">
                    <a:lumMod val="50000"/>
                  </a:schemeClr>
                </a:solidFill>
              </a:rPr>
              <a:t>hành</a:t>
            </a:r>
            <a:r>
              <a:rPr lang="en-US" sz="1100" dirty="0">
                <a:solidFill>
                  <a:schemeClr val="accent6">
                    <a:lumMod val="50000"/>
                  </a:schemeClr>
                </a:solidFill>
              </a:rPr>
              <a:t> </a:t>
            </a:r>
            <a:r>
              <a:rPr lang="en-US" sz="1100" dirty="0" err="1">
                <a:solidFill>
                  <a:schemeClr val="accent6">
                    <a:lumMod val="50000"/>
                  </a:schemeClr>
                </a:solidFill>
              </a:rPr>
              <a:t>trên</a:t>
            </a:r>
            <a:r>
              <a:rPr lang="en-US" sz="1100" dirty="0">
                <a:solidFill>
                  <a:schemeClr val="accent6">
                    <a:lumMod val="50000"/>
                  </a:schemeClr>
                </a:solidFill>
              </a:rPr>
              <a:t> </a:t>
            </a:r>
            <a:r>
              <a:rPr lang="en-US" sz="1100" dirty="0" err="1">
                <a:solidFill>
                  <a:schemeClr val="accent6">
                    <a:lumMod val="50000"/>
                  </a:schemeClr>
                </a:solidFill>
              </a:rPr>
              <a:t>kênh</a:t>
            </a:r>
            <a:r>
              <a:rPr lang="en-US" sz="1100" dirty="0">
                <a:solidFill>
                  <a:schemeClr val="accent6">
                    <a:lumMod val="50000"/>
                  </a:schemeClr>
                </a:solidFill>
              </a:rPr>
              <a:t> </a:t>
            </a:r>
            <a:r>
              <a:rPr lang="en-US" sz="1100" dirty="0" err="1">
                <a:solidFill>
                  <a:schemeClr val="accent6">
                    <a:lumMod val="50000"/>
                  </a:schemeClr>
                </a:solidFill>
              </a:rPr>
              <a:t>cầm</a:t>
            </a:r>
            <a:r>
              <a:rPr lang="en-US" sz="1100" dirty="0">
                <a:solidFill>
                  <a:schemeClr val="accent6">
                    <a:lumMod val="50000"/>
                  </a:schemeClr>
                </a:solidFill>
              </a:rPr>
              <a:t> </a:t>
            </a:r>
            <a:r>
              <a:rPr lang="en-US" sz="1100" dirty="0" err="1">
                <a:solidFill>
                  <a:schemeClr val="accent6">
                    <a:lumMod val="50000"/>
                  </a:schemeClr>
                </a:solidFill>
              </a:rPr>
              <a:t>cố</a:t>
            </a:r>
            <a:r>
              <a:rPr lang="en-US" sz="1100" dirty="0">
                <a:solidFill>
                  <a:schemeClr val="accent6">
                    <a:lumMod val="50000"/>
                  </a:schemeClr>
                </a:solidFill>
              </a:rPr>
              <a:t> OMO </a:t>
            </a:r>
            <a:r>
              <a:rPr lang="en-US" sz="1100" dirty="0" err="1">
                <a:solidFill>
                  <a:schemeClr val="accent6">
                    <a:lumMod val="50000"/>
                  </a:schemeClr>
                </a:solidFill>
              </a:rPr>
              <a:t>đạt</a:t>
            </a:r>
            <a:r>
              <a:rPr lang="en-US" sz="1100" dirty="0">
                <a:solidFill>
                  <a:schemeClr val="accent6">
                    <a:lumMod val="50000"/>
                  </a:schemeClr>
                </a:solidFill>
              </a:rPr>
              <a:t> 172,530 </a:t>
            </a:r>
            <a:r>
              <a:rPr lang="en-US" sz="1100" dirty="0" err="1">
                <a:solidFill>
                  <a:schemeClr val="accent6">
                    <a:lumMod val="50000"/>
                  </a:schemeClr>
                </a:solidFill>
              </a:rPr>
              <a:t>tỷ</a:t>
            </a:r>
            <a:r>
              <a:rPr lang="en-US" sz="1100" dirty="0">
                <a:solidFill>
                  <a:schemeClr val="accent6">
                    <a:lumMod val="50000"/>
                  </a:schemeClr>
                </a:solidFill>
              </a:rPr>
              <a:t> VNĐ.</a:t>
            </a:r>
          </a:p>
        </p:txBody>
      </p:sp>
      <p:sp>
        <p:nvSpPr>
          <p:cNvPr id="11" name="Rectangle 10">
            <a:extLst>
              <a:ext uri="{FF2B5EF4-FFF2-40B4-BE49-F238E27FC236}">
                <a16:creationId xmlns:a16="http://schemas.microsoft.com/office/drawing/2014/main" id="{81100CBC-C681-400B-8045-1D6B5DE600F0}"/>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TRÁI PHIẾU LP – BÁO CÁO THÁNG 7.2026</a:t>
            </a:r>
          </a:p>
        </p:txBody>
      </p:sp>
      <p:pic>
        <p:nvPicPr>
          <p:cNvPr id="9" name="Picture 8">
            <a:extLst>
              <a:ext uri="{FF2B5EF4-FFF2-40B4-BE49-F238E27FC236}">
                <a16:creationId xmlns:a16="http://schemas.microsoft.com/office/drawing/2014/main" id="{1217B692-10D5-41A7-8847-39DF6D556CBE}"/>
              </a:ext>
            </a:extLst>
          </p:cNvPr>
          <p:cNvPicPr>
            <a:picLocks noChangeAspect="1"/>
          </p:cNvPicPr>
          <p:nvPr/>
        </p:nvPicPr>
        <p:blipFill>
          <a:blip r:embed="rId3"/>
          <a:stretch>
            <a:fillRect/>
          </a:stretch>
        </p:blipFill>
        <p:spPr>
          <a:xfrm>
            <a:off x="1004676" y="1998773"/>
            <a:ext cx="5201944" cy="3102477"/>
          </a:xfrm>
          <a:prstGeom prst="rect">
            <a:avLst/>
          </a:prstGeom>
        </p:spPr>
      </p:pic>
      <p:pic>
        <p:nvPicPr>
          <p:cNvPr id="10" name="Picture 9">
            <a:extLst>
              <a:ext uri="{FF2B5EF4-FFF2-40B4-BE49-F238E27FC236}">
                <a16:creationId xmlns:a16="http://schemas.microsoft.com/office/drawing/2014/main" id="{9947C4AC-B572-440C-BEB1-1E3E63306062}"/>
              </a:ext>
            </a:extLst>
          </p:cNvPr>
          <p:cNvPicPr>
            <a:picLocks noChangeAspect="1"/>
          </p:cNvPicPr>
          <p:nvPr/>
        </p:nvPicPr>
        <p:blipFill>
          <a:blip r:embed="rId4"/>
          <a:stretch>
            <a:fillRect/>
          </a:stretch>
        </p:blipFill>
        <p:spPr>
          <a:xfrm>
            <a:off x="6487428" y="1978645"/>
            <a:ext cx="5094972" cy="3088401"/>
          </a:xfrm>
          <a:prstGeom prst="rect">
            <a:avLst/>
          </a:prstGeom>
        </p:spPr>
      </p:pic>
    </p:spTree>
    <p:extLst>
      <p:ext uri="{BB962C8B-B14F-4D97-AF65-F5344CB8AC3E}">
        <p14:creationId xmlns:p14="http://schemas.microsoft.com/office/powerpoint/2010/main" val="424015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EAB3A-3420-7594-E019-E30F28A0E6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239117-5003-28A3-7D85-ED2CC95CA43D}"/>
              </a:ext>
            </a:extLst>
          </p:cNvPr>
          <p:cNvSpPr txBox="1"/>
          <p:nvPr/>
        </p:nvSpPr>
        <p:spPr>
          <a:xfrm>
            <a:off x="545432" y="514290"/>
            <a:ext cx="262891" cy="400110"/>
          </a:xfrm>
          <a:prstGeom prst="rect">
            <a:avLst/>
          </a:prstGeom>
          <a:noFill/>
        </p:spPr>
        <p:txBody>
          <a:bodyPr wrap="square" rtlCol="0">
            <a:spAutoFit/>
          </a:bodyPr>
          <a:lstStyle/>
          <a:p>
            <a:r>
              <a:rPr lang="en-US" sz="2000" b="1" dirty="0">
                <a:solidFill>
                  <a:schemeClr val="bg1"/>
                </a:solidFill>
              </a:rPr>
              <a:t>1</a:t>
            </a:r>
          </a:p>
        </p:txBody>
      </p:sp>
      <p:sp>
        <p:nvSpPr>
          <p:cNvPr id="15" name="Google Shape;7994;p341">
            <a:extLst>
              <a:ext uri="{FF2B5EF4-FFF2-40B4-BE49-F238E27FC236}">
                <a16:creationId xmlns:a16="http://schemas.microsoft.com/office/drawing/2014/main" id="{7F233766-D4CF-497B-9B48-30925308023E}"/>
              </a:ext>
            </a:extLst>
          </p:cNvPr>
          <p:cNvSpPr txBox="1">
            <a:spLocks/>
          </p:cNvSpPr>
          <p:nvPr/>
        </p:nvSpPr>
        <p:spPr>
          <a:xfrm>
            <a:off x="942602" y="561089"/>
            <a:ext cx="4992530" cy="477340"/>
          </a:xfrm>
          <a:prstGeom prst="rect">
            <a:avLst/>
          </a:prstGeom>
          <a:noFill/>
          <a:ln>
            <a:noFill/>
          </a:ln>
        </p:spPr>
        <p:txBody>
          <a:bodyPr spcFirstLastPara="1" wrap="square" lIns="0" tIns="192000" rIns="0" bIns="0" anchor="ctr"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2000"/>
              <a:buFont typeface="Arial"/>
              <a:buNone/>
              <a:defRPr sz="36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SzPts val="3600"/>
            </a:pPr>
            <a:r>
              <a:rPr lang="en-US" sz="1400" dirty="0">
                <a:solidFill>
                  <a:schemeClr val="bg2"/>
                </a:solidFill>
              </a:rPr>
              <a:t>3. THỊ TR</a:t>
            </a:r>
            <a:r>
              <a:rPr lang="vi-VN" sz="1400" dirty="0">
                <a:solidFill>
                  <a:schemeClr val="bg2"/>
                </a:solidFill>
              </a:rPr>
              <a:t>Ư</a:t>
            </a:r>
            <a:r>
              <a:rPr lang="en-US" sz="1400" dirty="0">
                <a:solidFill>
                  <a:schemeClr val="bg2"/>
                </a:solidFill>
              </a:rPr>
              <a:t>ỜNG TRÁI PHIẾU DOANH NGHIỆP</a:t>
            </a:r>
          </a:p>
        </p:txBody>
      </p:sp>
      <p:sp>
        <p:nvSpPr>
          <p:cNvPr id="14" name="Rectangle 13">
            <a:extLst>
              <a:ext uri="{FF2B5EF4-FFF2-40B4-BE49-F238E27FC236}">
                <a16:creationId xmlns:a16="http://schemas.microsoft.com/office/drawing/2014/main" id="{6E380D36-669A-478F-84B1-BB89CE4CD276}"/>
              </a:ext>
            </a:extLst>
          </p:cNvPr>
          <p:cNvSpPr/>
          <p:nvPr/>
        </p:nvSpPr>
        <p:spPr>
          <a:xfrm>
            <a:off x="942602" y="1085229"/>
            <a:ext cx="5505823" cy="1049133"/>
          </a:xfrm>
          <a:prstGeom prst="rect">
            <a:avLst/>
          </a:prstGeom>
        </p:spPr>
        <p:txBody>
          <a:bodyPr wrap="square">
            <a:spAutoFit/>
          </a:bodyPr>
          <a:lstStyle/>
          <a:p>
            <a:pPr algn="just">
              <a:lnSpc>
                <a:spcPct val="115000"/>
              </a:lnSpc>
              <a:spcBef>
                <a:spcPts val="600"/>
              </a:spcBef>
              <a:spcAft>
                <a:spcPts val="600"/>
              </a:spcAft>
              <a:tabLst>
                <a:tab pos="5965190" algn="l"/>
              </a:tabLst>
            </a:pPr>
            <a:r>
              <a:rPr lang="en-US" sz="1100" b="1" dirty="0">
                <a:solidFill>
                  <a:srgbClr val="404040"/>
                </a:solidFill>
                <a:latin typeface="+mn-lt"/>
                <a:ea typeface="Oxy Vietnam"/>
                <a:cs typeface="Arial" panose="020B0604020202020204" pitchFamily="34" charset="0"/>
              </a:rPr>
              <a:t>TPDN </a:t>
            </a:r>
            <a:r>
              <a:rPr lang="en-US" sz="1100" b="1" dirty="0" err="1">
                <a:solidFill>
                  <a:srgbClr val="404040"/>
                </a:solidFill>
                <a:latin typeface="+mn-lt"/>
                <a:ea typeface="Oxy Vietnam"/>
                <a:cs typeface="Arial" panose="020B0604020202020204" pitchFamily="34" charset="0"/>
              </a:rPr>
              <a:t>phát</a:t>
            </a:r>
            <a:r>
              <a:rPr lang="en-US" sz="1100" b="1" dirty="0">
                <a:solidFill>
                  <a:srgbClr val="404040"/>
                </a:solidFill>
                <a:latin typeface="+mn-lt"/>
                <a:ea typeface="Oxy Vietnam"/>
                <a:cs typeface="Arial" panose="020B0604020202020204" pitchFamily="34" charset="0"/>
              </a:rPr>
              <a:t> </a:t>
            </a:r>
            <a:r>
              <a:rPr lang="en-US" sz="1100" b="1" dirty="0" err="1">
                <a:solidFill>
                  <a:srgbClr val="404040"/>
                </a:solidFill>
                <a:latin typeface="+mn-lt"/>
                <a:ea typeface="Oxy Vietnam"/>
                <a:cs typeface="Arial" panose="020B0604020202020204" pitchFamily="34" charset="0"/>
              </a:rPr>
              <a:t>hành</a:t>
            </a:r>
            <a:r>
              <a:rPr lang="en-US" sz="1100" b="1"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trong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tháng</a:t>
            </a:r>
            <a:r>
              <a:rPr lang="en-US" sz="1100" dirty="0">
                <a:solidFill>
                  <a:srgbClr val="404040"/>
                </a:solidFill>
                <a:latin typeface="+mn-lt"/>
                <a:ea typeface="Oxy Vietnam"/>
                <a:cs typeface="Arial" panose="020B0604020202020204" pitchFamily="34" charset="0"/>
              </a:rPr>
              <a:t> 7/2026,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phát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hành</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đạt</a:t>
            </a:r>
            <a:r>
              <a:rPr lang="en-US" sz="1100" dirty="0">
                <a:solidFill>
                  <a:srgbClr val="404040"/>
                </a:solidFill>
                <a:latin typeface="+mn-lt"/>
                <a:ea typeface="Oxy Vietnam"/>
                <a:cs typeface="Arial" panose="020B0604020202020204" pitchFamily="34" charset="0"/>
              </a:rPr>
              <a:t> 12.339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VNĐ. </a:t>
            </a:r>
            <a:r>
              <a:rPr lang="en-US" sz="1100" dirty="0" err="1">
                <a:solidFill>
                  <a:srgbClr val="404040"/>
                </a:solidFill>
                <a:latin typeface="+mn-lt"/>
                <a:ea typeface="Oxy Vietnam"/>
                <a:cs typeface="Arial" panose="020B0604020202020204" pitchFamily="34" charset="0"/>
              </a:rPr>
              <a:t>Tính</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từ</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đầu</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năm</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đến</a:t>
            </a:r>
            <a:r>
              <a:rPr lang="en-US" sz="1100" dirty="0">
                <a:solidFill>
                  <a:srgbClr val="404040"/>
                </a:solidFill>
                <a:latin typeface="+mn-lt"/>
                <a:ea typeface="Oxy Vietnam"/>
                <a:cs typeface="Arial" panose="020B0604020202020204" pitchFamily="34" charset="0"/>
              </a:rPr>
              <a:t> nay,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phát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hành</a:t>
            </a:r>
            <a:r>
              <a:rPr lang="en-US" sz="1100" dirty="0">
                <a:solidFill>
                  <a:srgbClr val="404040"/>
                </a:solidFill>
                <a:latin typeface="+mn-lt"/>
                <a:ea typeface="Oxy Vietnam"/>
                <a:cs typeface="Arial" panose="020B0604020202020204" pitchFamily="34" charset="0"/>
              </a:rPr>
              <a:t> TPDN </a:t>
            </a:r>
            <a:r>
              <a:rPr lang="en-US" sz="1100" dirty="0" err="1">
                <a:solidFill>
                  <a:srgbClr val="404040"/>
                </a:solidFill>
                <a:latin typeface="+mn-lt"/>
                <a:ea typeface="Oxy Vietnam"/>
                <a:cs typeface="Arial" panose="020B0604020202020204" pitchFamily="34" charset="0"/>
              </a:rPr>
              <a:t>trong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năm</a:t>
            </a:r>
            <a:r>
              <a:rPr lang="en-US" sz="1100" dirty="0">
                <a:solidFill>
                  <a:srgbClr val="404040"/>
                </a:solidFill>
                <a:latin typeface="+mn-lt"/>
                <a:ea typeface="Oxy Vietnam"/>
                <a:cs typeface="Arial" panose="020B0604020202020204" pitchFamily="34" charset="0"/>
              </a:rPr>
              <a:t> 2026 </a:t>
            </a:r>
            <a:r>
              <a:rPr lang="en-US" sz="1100" dirty="0" err="1">
                <a:solidFill>
                  <a:srgbClr val="404040"/>
                </a:solidFill>
                <a:latin typeface="+mn-lt"/>
                <a:ea typeface="Oxy Vietnam"/>
                <a:cs typeface="Arial" panose="020B0604020202020204" pitchFamily="34" charset="0"/>
              </a:rPr>
              <a:t>đạt</a:t>
            </a:r>
            <a:r>
              <a:rPr lang="en-US" sz="1100" dirty="0">
                <a:solidFill>
                  <a:srgbClr val="404040"/>
                </a:solidFill>
                <a:latin typeface="+mn-lt"/>
                <a:ea typeface="Oxy Vietnam"/>
                <a:cs typeface="Arial" panose="020B0604020202020204" pitchFamily="34" charset="0"/>
              </a:rPr>
              <a:t> 291.212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đồng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với</a:t>
            </a:r>
            <a:r>
              <a:rPr lang="en-US" sz="1100" dirty="0">
                <a:solidFill>
                  <a:srgbClr val="404040"/>
                </a:solidFill>
                <a:latin typeface="+mn-lt"/>
                <a:ea typeface="Oxy Vietnam"/>
                <a:cs typeface="Arial" panose="020B0604020202020204" pitchFamily="34" charset="0"/>
              </a:rPr>
              <a:t> 24 </a:t>
            </a:r>
            <a:r>
              <a:rPr lang="en-US" sz="1100" dirty="0" err="1">
                <a:solidFill>
                  <a:srgbClr val="404040"/>
                </a:solidFill>
                <a:latin typeface="+mn-lt"/>
                <a:ea typeface="Oxy Vietnam"/>
                <a:cs typeface="Arial" panose="020B0604020202020204" pitchFamily="34" charset="0"/>
              </a:rPr>
              <a:t>đợt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phát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hành</a:t>
            </a:r>
            <a:r>
              <a:rPr lang="en-US" sz="1100" dirty="0">
                <a:solidFill>
                  <a:srgbClr val="404040"/>
                </a:solidFill>
                <a:latin typeface="+mn-lt"/>
                <a:ea typeface="Oxy Vietnam"/>
                <a:cs typeface="Arial" panose="020B0604020202020204" pitchFamily="34" charset="0"/>
              </a:rPr>
              <a:t> ra </a:t>
            </a:r>
            <a:r>
              <a:rPr lang="en-US" sz="1100" dirty="0" err="1">
                <a:solidFill>
                  <a:srgbClr val="404040"/>
                </a:solidFill>
                <a:latin typeface="+mn-lt"/>
                <a:ea typeface="Oxy Vietnam"/>
                <a:cs typeface="Arial" panose="020B0604020202020204" pitchFamily="34" charset="0"/>
              </a:rPr>
              <a:t>công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chúng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đạt</a:t>
            </a:r>
            <a:r>
              <a:rPr lang="en-US" sz="1100" dirty="0">
                <a:solidFill>
                  <a:srgbClr val="404040"/>
                </a:solidFill>
                <a:latin typeface="+mn-lt"/>
                <a:ea typeface="Oxy Vietnam"/>
                <a:cs typeface="Arial" panose="020B0604020202020204" pitchFamily="34" charset="0"/>
              </a:rPr>
              <a:t> 23.154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đồng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chiếm</a:t>
            </a:r>
            <a:r>
              <a:rPr lang="en-US" sz="1100" dirty="0">
                <a:solidFill>
                  <a:srgbClr val="404040"/>
                </a:solidFill>
                <a:latin typeface="+mn-lt"/>
                <a:ea typeface="Oxy Vietnam"/>
                <a:cs typeface="Arial" panose="020B0604020202020204" pitchFamily="34" charset="0"/>
              </a:rPr>
              <a:t> 7,95%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phát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hành</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và</a:t>
            </a:r>
            <a:r>
              <a:rPr lang="en-US" sz="1100" dirty="0">
                <a:solidFill>
                  <a:srgbClr val="404040"/>
                </a:solidFill>
                <a:latin typeface="+mn-lt"/>
                <a:ea typeface="Oxy Vietnam"/>
                <a:cs typeface="Arial" panose="020B0604020202020204" pitchFamily="34" charset="0"/>
              </a:rPr>
              <a:t> 181 </a:t>
            </a:r>
            <a:r>
              <a:rPr lang="en-US" sz="1100" dirty="0" err="1">
                <a:solidFill>
                  <a:srgbClr val="404040"/>
                </a:solidFill>
                <a:latin typeface="+mn-lt"/>
                <a:ea typeface="Oxy Vietnam"/>
                <a:cs typeface="Arial" panose="020B0604020202020204" pitchFamily="34" charset="0"/>
              </a:rPr>
              <a:t>đợt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phát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hành</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riêng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lẻ</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đạt</a:t>
            </a:r>
            <a:r>
              <a:rPr lang="en-US" sz="1100" dirty="0">
                <a:solidFill>
                  <a:srgbClr val="404040"/>
                </a:solidFill>
                <a:latin typeface="+mn-lt"/>
                <a:ea typeface="Oxy Vietnam"/>
                <a:cs typeface="Arial" panose="020B0604020202020204" pitchFamily="34" charset="0"/>
              </a:rPr>
              <a:t> 268.058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đồng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chiếm</a:t>
            </a:r>
            <a:r>
              <a:rPr lang="en-US" sz="1100" dirty="0">
                <a:solidFill>
                  <a:srgbClr val="404040"/>
                </a:solidFill>
                <a:latin typeface="+mn-lt"/>
                <a:ea typeface="Oxy Vietnam"/>
                <a:cs typeface="Arial" panose="020B0604020202020204" pitchFamily="34" charset="0"/>
              </a:rPr>
              <a:t> 92,05%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phát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hành</a:t>
            </a:r>
            <a:r>
              <a:rPr lang="en-US" sz="1100" dirty="0">
                <a:solidFill>
                  <a:srgbClr val="404040"/>
                </a:solidFill>
                <a:latin typeface="+mn-lt"/>
                <a:ea typeface="Oxy Vietnam"/>
                <a:cs typeface="Arial" panose="020B0604020202020204" pitchFamily="34" charset="0"/>
              </a:rPr>
              <a:t>)</a:t>
            </a:r>
            <a:r>
              <a:rPr lang="en-US" sz="1100" dirty="0">
                <a:solidFill>
                  <a:srgbClr val="404040"/>
                </a:solidFill>
                <a:ea typeface="Oxy Vietnam"/>
                <a:cs typeface="Arial" panose="020B0604020202020204" pitchFamily="34" charset="0"/>
              </a:rPr>
              <a:t> </a:t>
            </a:r>
            <a:endParaRPr lang="en-US" sz="1100" dirty="0">
              <a:effectLst/>
              <a:latin typeface="+mn-lt"/>
              <a:ea typeface="Oxy Vietnam"/>
              <a:cs typeface="Times New Roman" panose="02020603050405020304" pitchFamily="18" charset="0"/>
            </a:endParaRPr>
          </a:p>
        </p:txBody>
      </p:sp>
      <p:sp>
        <p:nvSpPr>
          <p:cNvPr id="9" name="Rectangle 8">
            <a:extLst>
              <a:ext uri="{FF2B5EF4-FFF2-40B4-BE49-F238E27FC236}">
                <a16:creationId xmlns:a16="http://schemas.microsoft.com/office/drawing/2014/main" id="{445F8B49-5B52-4F86-8821-DF9F652ACE9B}"/>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TRÁI PHIẾU LP – BÁO CÁO THÁNG 7.2026</a:t>
            </a:r>
          </a:p>
        </p:txBody>
      </p:sp>
      <p:pic>
        <p:nvPicPr>
          <p:cNvPr id="5" name="Picture 4">
            <a:extLst>
              <a:ext uri="{FF2B5EF4-FFF2-40B4-BE49-F238E27FC236}">
                <a16:creationId xmlns:a16="http://schemas.microsoft.com/office/drawing/2014/main" id="{C177B97E-43FF-464F-8AEE-1F8641345F40}"/>
              </a:ext>
            </a:extLst>
          </p:cNvPr>
          <p:cNvPicPr>
            <a:picLocks noChangeAspect="1"/>
          </p:cNvPicPr>
          <p:nvPr/>
        </p:nvPicPr>
        <p:blipFill>
          <a:blip r:embed="rId3"/>
          <a:stretch>
            <a:fillRect/>
          </a:stretch>
        </p:blipFill>
        <p:spPr>
          <a:xfrm>
            <a:off x="2213137" y="2184985"/>
            <a:ext cx="3172624" cy="2294762"/>
          </a:xfrm>
          <a:prstGeom prst="rect">
            <a:avLst/>
          </a:prstGeom>
        </p:spPr>
      </p:pic>
      <p:pic>
        <p:nvPicPr>
          <p:cNvPr id="7" name="Picture 6">
            <a:extLst>
              <a:ext uri="{FF2B5EF4-FFF2-40B4-BE49-F238E27FC236}">
                <a16:creationId xmlns:a16="http://schemas.microsoft.com/office/drawing/2014/main" id="{E425BAD0-E110-42DC-A2CB-7D2709D160D5}"/>
              </a:ext>
            </a:extLst>
          </p:cNvPr>
          <p:cNvPicPr>
            <a:picLocks noChangeAspect="1"/>
          </p:cNvPicPr>
          <p:nvPr/>
        </p:nvPicPr>
        <p:blipFill>
          <a:blip r:embed="rId4"/>
          <a:stretch>
            <a:fillRect/>
          </a:stretch>
        </p:blipFill>
        <p:spPr>
          <a:xfrm>
            <a:off x="6563790" y="1085229"/>
            <a:ext cx="5189845" cy="3323142"/>
          </a:xfrm>
          <a:prstGeom prst="rect">
            <a:avLst/>
          </a:prstGeom>
        </p:spPr>
      </p:pic>
      <p:pic>
        <p:nvPicPr>
          <p:cNvPr id="8" name="Picture 7">
            <a:extLst>
              <a:ext uri="{FF2B5EF4-FFF2-40B4-BE49-F238E27FC236}">
                <a16:creationId xmlns:a16="http://schemas.microsoft.com/office/drawing/2014/main" id="{76264964-3789-43E3-9928-AAD689C42EE1}"/>
              </a:ext>
            </a:extLst>
          </p:cNvPr>
          <p:cNvPicPr>
            <a:picLocks noChangeAspect="1"/>
          </p:cNvPicPr>
          <p:nvPr/>
        </p:nvPicPr>
        <p:blipFill>
          <a:blip r:embed="rId5"/>
          <a:stretch>
            <a:fillRect/>
          </a:stretch>
        </p:blipFill>
        <p:spPr>
          <a:xfrm>
            <a:off x="942602" y="4530370"/>
            <a:ext cx="10482586" cy="2220734"/>
          </a:xfrm>
          <a:prstGeom prst="rect">
            <a:avLst/>
          </a:prstGeom>
        </p:spPr>
      </p:pic>
    </p:spTree>
    <p:extLst>
      <p:ext uri="{BB962C8B-B14F-4D97-AF65-F5344CB8AC3E}">
        <p14:creationId xmlns:p14="http://schemas.microsoft.com/office/powerpoint/2010/main" val="2468553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B8598-EB0B-E426-D8E1-F161BE5DDB7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B613B5-D4C0-D900-EEBF-CC5343E3F40C}"/>
              </a:ext>
            </a:extLst>
          </p:cNvPr>
          <p:cNvSpPr txBox="1"/>
          <p:nvPr/>
        </p:nvSpPr>
        <p:spPr>
          <a:xfrm>
            <a:off x="545432" y="514290"/>
            <a:ext cx="262891" cy="400110"/>
          </a:xfrm>
          <a:prstGeom prst="rect">
            <a:avLst/>
          </a:prstGeom>
          <a:noFill/>
        </p:spPr>
        <p:txBody>
          <a:bodyPr wrap="square" rtlCol="0">
            <a:spAutoFit/>
          </a:bodyPr>
          <a:lstStyle/>
          <a:p>
            <a:r>
              <a:rPr lang="en-US" sz="2000" b="1" dirty="0">
                <a:solidFill>
                  <a:schemeClr val="bg1"/>
                </a:solidFill>
              </a:rPr>
              <a:t>1</a:t>
            </a:r>
          </a:p>
        </p:txBody>
      </p:sp>
      <p:sp>
        <p:nvSpPr>
          <p:cNvPr id="15" name="Google Shape;7994;p341">
            <a:extLst>
              <a:ext uri="{FF2B5EF4-FFF2-40B4-BE49-F238E27FC236}">
                <a16:creationId xmlns:a16="http://schemas.microsoft.com/office/drawing/2014/main" id="{2822DED1-1C66-494E-016D-4A48EF745CA6}"/>
              </a:ext>
            </a:extLst>
          </p:cNvPr>
          <p:cNvSpPr txBox="1">
            <a:spLocks/>
          </p:cNvSpPr>
          <p:nvPr/>
        </p:nvSpPr>
        <p:spPr>
          <a:xfrm>
            <a:off x="843808" y="577714"/>
            <a:ext cx="5091324" cy="477340"/>
          </a:xfrm>
          <a:prstGeom prst="rect">
            <a:avLst/>
          </a:prstGeom>
          <a:noFill/>
          <a:ln>
            <a:noFill/>
          </a:ln>
        </p:spPr>
        <p:txBody>
          <a:bodyPr spcFirstLastPara="1" wrap="square" lIns="0" tIns="19200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2000"/>
              <a:buFont typeface="Arial"/>
              <a:buNone/>
              <a:defRPr sz="36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SzPts val="3600"/>
            </a:pPr>
            <a:r>
              <a:rPr lang="en-US" sz="1400" dirty="0">
                <a:solidFill>
                  <a:schemeClr val="bg2"/>
                </a:solidFill>
              </a:rPr>
              <a:t>3. THỊ TR</a:t>
            </a:r>
            <a:r>
              <a:rPr lang="vi-VN" sz="1400" dirty="0">
                <a:solidFill>
                  <a:schemeClr val="bg2"/>
                </a:solidFill>
              </a:rPr>
              <a:t>Ư</a:t>
            </a:r>
            <a:r>
              <a:rPr lang="en-US" sz="1400" dirty="0">
                <a:solidFill>
                  <a:schemeClr val="bg2"/>
                </a:solidFill>
              </a:rPr>
              <a:t>ỜNG TRÁI PHIẾU DOANH NGHIỆP (</a:t>
            </a:r>
            <a:r>
              <a:rPr lang="en-US" sz="1400" dirty="0" err="1">
                <a:solidFill>
                  <a:schemeClr val="bg2"/>
                </a:solidFill>
              </a:rPr>
              <a:t>tiếp</a:t>
            </a:r>
            <a:r>
              <a:rPr lang="en-US" sz="1400" dirty="0">
                <a:solidFill>
                  <a:schemeClr val="bg2"/>
                </a:solidFill>
              </a:rPr>
              <a:t>)</a:t>
            </a:r>
          </a:p>
        </p:txBody>
      </p:sp>
      <p:sp>
        <p:nvSpPr>
          <p:cNvPr id="17" name="Rectangle 16">
            <a:extLst>
              <a:ext uri="{FF2B5EF4-FFF2-40B4-BE49-F238E27FC236}">
                <a16:creationId xmlns:a16="http://schemas.microsoft.com/office/drawing/2014/main" id="{888D1A36-9E36-B02B-32AA-9D47629D40DF}"/>
              </a:ext>
            </a:extLst>
          </p:cNvPr>
          <p:cNvSpPr/>
          <p:nvPr/>
        </p:nvSpPr>
        <p:spPr>
          <a:xfrm>
            <a:off x="808323" y="1104900"/>
            <a:ext cx="10620289" cy="1203022"/>
          </a:xfrm>
          <a:prstGeom prst="rect">
            <a:avLst/>
          </a:prstGeom>
        </p:spPr>
        <p:txBody>
          <a:bodyPr wrap="square">
            <a:spAutoFit/>
          </a:bodyPr>
          <a:lstStyle/>
          <a:p>
            <a:pPr algn="just">
              <a:lnSpc>
                <a:spcPct val="115000"/>
              </a:lnSpc>
              <a:spcBef>
                <a:spcPts val="600"/>
              </a:spcBef>
              <a:spcAft>
                <a:spcPts val="600"/>
              </a:spcAft>
              <a:tabLst>
                <a:tab pos="5965190" algn="l"/>
              </a:tabLst>
            </a:pPr>
            <a:r>
              <a:rPr lang="en-US" sz="1100" b="1" dirty="0">
                <a:solidFill>
                  <a:srgbClr val="404040"/>
                </a:solidFill>
                <a:latin typeface="+mn-lt"/>
                <a:ea typeface="Oxy Vietnam"/>
                <a:cs typeface="Arial" panose="020B0604020202020204" pitchFamily="34" charset="0"/>
              </a:rPr>
              <a:t>TPDN </a:t>
            </a:r>
            <a:r>
              <a:rPr lang="en-US" sz="1100" b="1" dirty="0" err="1">
                <a:solidFill>
                  <a:srgbClr val="404040"/>
                </a:solidFill>
                <a:latin typeface="+mn-lt"/>
                <a:ea typeface="Oxy Vietnam"/>
                <a:cs typeface="Arial" panose="020B0604020202020204" pitchFamily="34" charset="0"/>
              </a:rPr>
              <a:t>được</a:t>
            </a:r>
            <a:r>
              <a:rPr lang="en-US" sz="1100" b="1" dirty="0">
                <a:solidFill>
                  <a:srgbClr val="404040"/>
                </a:solidFill>
                <a:latin typeface="+mn-lt"/>
                <a:ea typeface="Oxy Vietnam"/>
                <a:cs typeface="Arial" panose="020B0604020202020204" pitchFamily="34" charset="0"/>
              </a:rPr>
              <a:t> </a:t>
            </a:r>
            <a:r>
              <a:rPr lang="en-US" sz="1100" b="1" dirty="0" err="1">
                <a:solidFill>
                  <a:srgbClr val="404040"/>
                </a:solidFill>
                <a:latin typeface="+mn-lt"/>
                <a:ea typeface="Oxy Vietnam"/>
                <a:cs typeface="Arial" panose="020B0604020202020204" pitchFamily="34" charset="0"/>
              </a:rPr>
              <a:t>mua</a:t>
            </a:r>
            <a:r>
              <a:rPr lang="en-US" sz="1100" b="1" dirty="0">
                <a:solidFill>
                  <a:srgbClr val="404040"/>
                </a:solidFill>
                <a:latin typeface="+mn-lt"/>
                <a:ea typeface="Oxy Vietnam"/>
                <a:cs typeface="Arial" panose="020B0604020202020204" pitchFamily="34" charset="0"/>
              </a:rPr>
              <a:t> </a:t>
            </a:r>
            <a:r>
              <a:rPr lang="en-US" sz="1100" b="1" dirty="0" err="1">
                <a:solidFill>
                  <a:srgbClr val="404040"/>
                </a:solidFill>
                <a:latin typeface="+mn-lt"/>
                <a:ea typeface="Oxy Vietnam"/>
                <a:cs typeface="Arial" panose="020B0604020202020204" pitchFamily="34" charset="0"/>
              </a:rPr>
              <a:t>lại</a:t>
            </a:r>
            <a:r>
              <a:rPr lang="en-US" sz="1100" b="1"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trong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tháng</a:t>
            </a:r>
            <a:r>
              <a:rPr lang="en-US" sz="1100" dirty="0">
                <a:solidFill>
                  <a:srgbClr val="404040"/>
                </a:solidFill>
                <a:latin typeface="+mn-lt"/>
                <a:ea typeface="Oxy Vietnam"/>
                <a:cs typeface="Arial" panose="020B0604020202020204" pitchFamily="34" charset="0"/>
              </a:rPr>
              <a:t> 7/2026, </a:t>
            </a:r>
            <a:r>
              <a:rPr lang="en-US" sz="1100" dirty="0" err="1">
                <a:solidFill>
                  <a:srgbClr val="404040"/>
                </a:solidFill>
                <a:latin typeface="+mn-lt"/>
                <a:ea typeface="Oxy Vietnam"/>
                <a:cs typeface="Arial" panose="020B0604020202020204" pitchFamily="34" charset="0"/>
              </a:rPr>
              <a:t>tổng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trị </a:t>
            </a:r>
            <a:r>
              <a:rPr lang="vi-VN" sz="1100" dirty="0">
                <a:solidFill>
                  <a:srgbClr val="404040"/>
                </a:solidFill>
                <a:latin typeface="+mn-lt"/>
                <a:ea typeface="Oxy Vietnam"/>
                <a:cs typeface="Arial" panose="020B0604020202020204" pitchFamily="34" charset="0"/>
              </a:rPr>
              <a:t>TPDN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được</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mua</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lại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đạt</a:t>
            </a:r>
            <a:r>
              <a:rPr lang="en-US" sz="1100" dirty="0">
                <a:solidFill>
                  <a:srgbClr val="404040"/>
                </a:solidFill>
                <a:latin typeface="+mn-lt"/>
                <a:ea typeface="Oxy Vietnam"/>
                <a:cs typeface="Arial" panose="020B0604020202020204" pitchFamily="34" charset="0"/>
              </a:rPr>
              <a:t> 5,380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VNĐ. </a:t>
            </a:r>
            <a:r>
              <a:rPr lang="en-US" sz="1100" dirty="0" err="1">
                <a:solidFill>
                  <a:srgbClr val="404040"/>
                </a:solidFill>
                <a:latin typeface="+mn-lt"/>
                <a:ea typeface="Oxy Vietnam"/>
                <a:cs typeface="Arial" panose="020B0604020202020204" pitchFamily="34" charset="0"/>
              </a:rPr>
              <a:t>Tính</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chung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cả</a:t>
            </a:r>
            <a:r>
              <a:rPr lang="en-US" sz="1100" dirty="0">
                <a:solidFill>
                  <a:srgbClr val="404040"/>
                </a:solidFill>
                <a:latin typeface="+mn-lt"/>
                <a:ea typeface="Oxy Vietnam"/>
                <a:cs typeface="Arial" panose="020B0604020202020204" pitchFamily="34" charset="0"/>
              </a:rPr>
              <a:t> 7 </a:t>
            </a:r>
            <a:r>
              <a:rPr lang="en-US" sz="1100" dirty="0" err="1">
                <a:solidFill>
                  <a:srgbClr val="404040"/>
                </a:solidFill>
                <a:latin typeface="+mn-lt"/>
                <a:ea typeface="Oxy Vietnam"/>
                <a:cs typeface="Arial" panose="020B0604020202020204" pitchFamily="34" charset="0"/>
              </a:rPr>
              <a:t>tháng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đầu</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năm</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vi-VN" sz="1100" dirty="0">
                <a:solidFill>
                  <a:srgbClr val="404040"/>
                </a:solidFill>
                <a:latin typeface="+mn-lt"/>
                <a:ea typeface="Oxy Vietnam"/>
                <a:cs typeface="Arial" panose="020B0604020202020204" pitchFamily="34" charset="0"/>
              </a:rPr>
              <a:t>TPDN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được</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mua</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lại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đạt</a:t>
            </a:r>
            <a:r>
              <a:rPr lang="en-US" sz="1100" dirty="0">
                <a:solidFill>
                  <a:srgbClr val="404040"/>
                </a:solidFill>
                <a:latin typeface="+mn-lt"/>
                <a:ea typeface="Oxy Vietnam"/>
                <a:cs typeface="Arial" panose="020B0604020202020204" pitchFamily="34" charset="0"/>
              </a:rPr>
              <a:t> 161.772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VNĐ, </a:t>
            </a:r>
            <a:r>
              <a:rPr lang="en-US" sz="1100" dirty="0" err="1">
                <a:solidFill>
                  <a:srgbClr val="404040"/>
                </a:solidFill>
                <a:latin typeface="+mn-lt"/>
                <a:ea typeface="Oxy Vietnam"/>
                <a:cs typeface="Arial" panose="020B0604020202020204" pitchFamily="34" charset="0"/>
              </a:rPr>
              <a:t>trong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đó</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ngành</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Ngân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chiếm</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trọng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lớn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nhất</a:t>
            </a:r>
            <a:r>
              <a:rPr lang="en-US" sz="1100" dirty="0">
                <a:solidFill>
                  <a:srgbClr val="404040"/>
                </a:solidFill>
                <a:latin typeface="+mn-lt"/>
                <a:ea typeface="Oxy Vietnam"/>
                <a:cs typeface="Arial" panose="020B0604020202020204" pitchFamily="34" charset="0"/>
              </a:rPr>
              <a:t> (87%), </a:t>
            </a:r>
            <a:r>
              <a:rPr lang="en-US" sz="1100" dirty="0" err="1">
                <a:solidFill>
                  <a:srgbClr val="404040"/>
                </a:solidFill>
                <a:latin typeface="+mn-lt"/>
                <a:ea typeface="Oxy Vietnam"/>
                <a:cs typeface="Arial" panose="020B0604020202020204" pitchFamily="34" charset="0"/>
              </a:rPr>
              <a:t>tương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đương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với</a:t>
            </a:r>
            <a:r>
              <a:rPr lang="en-US" sz="1100" dirty="0">
                <a:solidFill>
                  <a:srgbClr val="404040"/>
                </a:solidFill>
                <a:latin typeface="+mn-lt"/>
                <a:ea typeface="Oxy Vietnam"/>
                <a:cs typeface="Arial" panose="020B0604020202020204" pitchFamily="34" charset="0"/>
              </a:rPr>
              <a:t> 140.112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VNĐ.</a:t>
            </a:r>
            <a:endParaRPr lang="en-US" sz="1100" dirty="0">
              <a:latin typeface="+mn-lt"/>
              <a:ea typeface="Oxy Vietnam"/>
              <a:cs typeface="Times New Roman" panose="02020603050405020304" pitchFamily="18" charset="0"/>
            </a:endParaRPr>
          </a:p>
          <a:p>
            <a:pPr algn="just">
              <a:lnSpc>
                <a:spcPct val="115000"/>
              </a:lnSpc>
              <a:spcBef>
                <a:spcPts val="600"/>
              </a:spcBef>
              <a:spcAft>
                <a:spcPts val="600"/>
              </a:spcAft>
              <a:tabLst>
                <a:tab pos="5965190" algn="l"/>
              </a:tabLst>
            </a:pPr>
            <a:r>
              <a:rPr lang="en-US" sz="1100" b="1" dirty="0">
                <a:solidFill>
                  <a:srgbClr val="404040"/>
                </a:solidFill>
                <a:latin typeface="+mn-lt"/>
                <a:ea typeface="Oxy Vietnam"/>
                <a:cs typeface="Arial" panose="020B0604020202020204" pitchFamily="34" charset="0"/>
              </a:rPr>
              <a:t>TPDN </a:t>
            </a:r>
            <a:r>
              <a:rPr lang="en-US" sz="1100" b="1" dirty="0" err="1">
                <a:solidFill>
                  <a:srgbClr val="404040"/>
                </a:solidFill>
                <a:latin typeface="+mn-lt"/>
                <a:ea typeface="Oxy Vietnam"/>
                <a:cs typeface="Arial" panose="020B0604020202020204" pitchFamily="34" charset="0"/>
              </a:rPr>
              <a:t>đến</a:t>
            </a:r>
            <a:r>
              <a:rPr lang="en-US" sz="1100" b="1" dirty="0">
                <a:solidFill>
                  <a:srgbClr val="404040"/>
                </a:solidFill>
                <a:latin typeface="+mn-lt"/>
                <a:ea typeface="Oxy Vietnam"/>
                <a:cs typeface="Arial" panose="020B0604020202020204" pitchFamily="34" charset="0"/>
              </a:rPr>
              <a:t> </a:t>
            </a:r>
            <a:r>
              <a:rPr lang="en-US" sz="1100" b="1" dirty="0" err="1">
                <a:solidFill>
                  <a:srgbClr val="404040"/>
                </a:solidFill>
                <a:latin typeface="+mn-lt"/>
                <a:ea typeface="Oxy Vietnam"/>
                <a:cs typeface="Arial" panose="020B0604020202020204" pitchFamily="34" charset="0"/>
              </a:rPr>
              <a:t>hạn</a:t>
            </a:r>
            <a:r>
              <a:rPr lang="en-US" sz="1100" b="1"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trong</a:t>
            </a:r>
            <a:r>
              <a:rPr lang="en-US" sz="1100" dirty="0">
                <a:solidFill>
                  <a:srgbClr val="404040"/>
                </a:solidFill>
                <a:latin typeface="+mn-lt"/>
                <a:ea typeface="Oxy Vietnam"/>
                <a:cs typeface="Arial" panose="020B0604020202020204" pitchFamily="34" charset="0"/>
              </a:rPr>
              <a:t> 5 </a:t>
            </a:r>
            <a:r>
              <a:rPr lang="en-US" sz="1100" dirty="0" err="1">
                <a:solidFill>
                  <a:srgbClr val="404040"/>
                </a:solidFill>
                <a:latin typeface="+mn-lt"/>
                <a:ea typeface="Oxy Vietnam"/>
                <a:cs typeface="Arial" panose="020B0604020202020204" pitchFamily="34" charset="0"/>
              </a:rPr>
              <a:t>tháng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còn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lại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của</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năm</a:t>
            </a:r>
            <a:r>
              <a:rPr lang="en-US" sz="1100" dirty="0">
                <a:solidFill>
                  <a:srgbClr val="404040"/>
                </a:solidFill>
                <a:latin typeface="+mn-lt"/>
                <a:ea typeface="Oxy Vietnam"/>
                <a:cs typeface="Arial" panose="020B0604020202020204" pitchFamily="34" charset="0"/>
              </a:rPr>
              <a:t> 2026, </a:t>
            </a:r>
            <a:r>
              <a:rPr lang="en-US" sz="1100" dirty="0" err="1">
                <a:solidFill>
                  <a:srgbClr val="404040"/>
                </a:solidFill>
                <a:latin typeface="+mn-lt"/>
                <a:ea typeface="Oxy Vietnam"/>
                <a:cs typeface="Arial" panose="020B0604020202020204" pitchFamily="34" charset="0"/>
              </a:rPr>
              <a:t>tổng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vi-VN" sz="1100" dirty="0">
                <a:solidFill>
                  <a:srgbClr val="404040"/>
                </a:solidFill>
                <a:latin typeface="+mn-lt"/>
                <a:ea typeface="Oxy Vietnam"/>
                <a:cs typeface="Arial" panose="020B0604020202020204" pitchFamily="34" charset="0"/>
              </a:rPr>
              <a:t>TPDN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đáo</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hạn</a:t>
            </a:r>
            <a:r>
              <a:rPr lang="en-US" sz="1100" dirty="0">
                <a:solidFill>
                  <a:srgbClr val="404040"/>
                </a:solidFill>
                <a:latin typeface="+mn-lt"/>
                <a:ea typeface="Oxy Vietnam"/>
                <a:cs typeface="Arial" panose="020B0604020202020204" pitchFamily="34" charset="0"/>
              </a:rPr>
              <a:t> </a:t>
            </a:r>
            <a:r>
              <a:rPr lang="vi-VN" sz="1100" dirty="0">
                <a:solidFill>
                  <a:srgbClr val="404040"/>
                </a:solidFill>
                <a:latin typeface="+mn-lt"/>
                <a:ea typeface="Oxy Vietnam"/>
                <a:cs typeface="Arial" panose="020B0604020202020204" pitchFamily="34" charset="0"/>
              </a:rPr>
              <a:t>là </a:t>
            </a:r>
            <a:r>
              <a:rPr lang="en-US" sz="1100" dirty="0">
                <a:solidFill>
                  <a:srgbClr val="404040"/>
                </a:solidFill>
                <a:latin typeface="+mn-lt"/>
                <a:ea typeface="Oxy Vietnam"/>
                <a:cs typeface="Arial" panose="020B0604020202020204" pitchFamily="34" charset="0"/>
              </a:rPr>
              <a:t>124.355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VNĐ. </a:t>
            </a:r>
            <a:r>
              <a:rPr lang="en-US" sz="1100" dirty="0" err="1">
                <a:solidFill>
                  <a:srgbClr val="404040"/>
                </a:solidFill>
                <a:latin typeface="+mn-lt"/>
                <a:ea typeface="Oxy Vietnam"/>
                <a:cs typeface="Arial" panose="020B0604020202020204" pitchFamily="34" charset="0"/>
              </a:rPr>
              <a:t>Trong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đó</a:t>
            </a:r>
            <a:r>
              <a:rPr lang="en-US" sz="1100" dirty="0">
                <a:solidFill>
                  <a:srgbClr val="404040"/>
                </a:solidFill>
                <a:latin typeface="+mn-lt"/>
                <a:ea typeface="Oxy Vietnam"/>
                <a:cs typeface="Arial" panose="020B0604020202020204" pitchFamily="34" charset="0"/>
              </a:rPr>
              <a:t> 49%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trái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phiếu</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đáo</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hạn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đến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từ</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trái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phiếu</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được</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phát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hành</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bởi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các</a:t>
            </a:r>
            <a:r>
              <a:rPr lang="en-US" sz="1100" dirty="0">
                <a:solidFill>
                  <a:srgbClr val="404040"/>
                </a:solidFill>
                <a:latin typeface="+mn-lt"/>
                <a:ea typeface="Oxy Vietnam"/>
                <a:cs typeface="Arial" panose="020B0604020202020204" pitchFamily="34" charset="0"/>
              </a:rPr>
              <a:t> doanh </a:t>
            </a:r>
            <a:r>
              <a:rPr lang="en-US" sz="1100" dirty="0" err="1">
                <a:solidFill>
                  <a:srgbClr val="404040"/>
                </a:solidFill>
                <a:latin typeface="+mn-lt"/>
                <a:ea typeface="Oxy Vietnam"/>
                <a:cs typeface="Arial" panose="020B0604020202020204" pitchFamily="34" charset="0"/>
              </a:rPr>
              <a:t>nghiệp</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Bất</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động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sản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với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tương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đương</a:t>
            </a:r>
            <a:r>
              <a:rPr lang="en-US" sz="1100" dirty="0">
                <a:solidFill>
                  <a:srgbClr val="404040"/>
                </a:solidFill>
                <a:latin typeface="+mn-lt"/>
                <a:ea typeface="Oxy Vietnam"/>
                <a:cs typeface="Arial" panose="020B0604020202020204" pitchFamily="34" charset="0"/>
              </a:rPr>
              <a:t> 60.876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VNĐ, </a:t>
            </a:r>
            <a:r>
              <a:rPr lang="en-US" sz="1100" dirty="0" err="1">
                <a:solidFill>
                  <a:srgbClr val="404040"/>
                </a:solidFill>
                <a:latin typeface="+mn-lt"/>
                <a:ea typeface="Oxy Vietnam"/>
                <a:cs typeface="Arial" panose="020B0604020202020204" pitchFamily="34" charset="0"/>
              </a:rPr>
              <a:t>theo</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sau</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là</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trái</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phiếu</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các</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Ngân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hàng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với</a:t>
            </a:r>
            <a:r>
              <a:rPr lang="en-US" sz="1100" dirty="0">
                <a:solidFill>
                  <a:srgbClr val="404040"/>
                </a:solidFill>
                <a:latin typeface="+mn-lt"/>
                <a:ea typeface="Oxy Vietnam"/>
                <a:cs typeface="Arial" panose="020B0604020202020204" pitchFamily="34" charset="0"/>
              </a:rPr>
              <a:t> 24%, </a:t>
            </a:r>
            <a:r>
              <a:rPr lang="en-US" sz="1100" dirty="0" err="1">
                <a:solidFill>
                  <a:srgbClr val="404040"/>
                </a:solidFill>
                <a:latin typeface="+mn-lt"/>
                <a:ea typeface="Oxy Vietnam"/>
                <a:cs typeface="Arial" panose="020B0604020202020204" pitchFamily="34" charset="0"/>
              </a:rPr>
              <a:t>tương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đương</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giá</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trị</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đáo</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hạn</a:t>
            </a:r>
            <a:r>
              <a:rPr lang="en-US" sz="1100" dirty="0">
                <a:solidFill>
                  <a:srgbClr val="404040"/>
                </a:solidFill>
                <a:latin typeface="+mn-lt"/>
                <a:ea typeface="Oxy Vietnam"/>
                <a:cs typeface="Arial" panose="020B0604020202020204" pitchFamily="34" charset="0"/>
              </a:rPr>
              <a:t> </a:t>
            </a:r>
            <a:r>
              <a:rPr lang="en-US" sz="1100" dirty="0" err="1">
                <a:solidFill>
                  <a:srgbClr val="404040"/>
                </a:solidFill>
                <a:latin typeface="+mn-lt"/>
                <a:ea typeface="Oxy Vietnam"/>
                <a:cs typeface="Arial" panose="020B0604020202020204" pitchFamily="34" charset="0"/>
              </a:rPr>
              <a:t>đạt</a:t>
            </a:r>
            <a:r>
              <a:rPr lang="en-US" sz="1100" dirty="0">
                <a:solidFill>
                  <a:srgbClr val="404040"/>
                </a:solidFill>
                <a:latin typeface="+mn-lt"/>
                <a:ea typeface="Oxy Vietnam"/>
                <a:cs typeface="Arial" panose="020B0604020202020204" pitchFamily="34" charset="0"/>
              </a:rPr>
              <a:t> 29.378 </a:t>
            </a:r>
            <a:r>
              <a:rPr lang="en-US" sz="1100" dirty="0" err="1">
                <a:solidFill>
                  <a:srgbClr val="404040"/>
                </a:solidFill>
                <a:latin typeface="+mn-lt"/>
                <a:ea typeface="Oxy Vietnam"/>
                <a:cs typeface="Arial" panose="020B0604020202020204" pitchFamily="34" charset="0"/>
              </a:rPr>
              <a:t>tỷ</a:t>
            </a:r>
            <a:r>
              <a:rPr lang="en-US" sz="1100" dirty="0">
                <a:solidFill>
                  <a:srgbClr val="404040"/>
                </a:solidFill>
                <a:latin typeface="+mn-lt"/>
                <a:ea typeface="Oxy Vietnam"/>
                <a:cs typeface="Arial" panose="020B0604020202020204" pitchFamily="34" charset="0"/>
              </a:rPr>
              <a:t> VNĐ.</a:t>
            </a:r>
            <a:endParaRPr lang="en-US" sz="1100" dirty="0">
              <a:effectLst/>
              <a:latin typeface="+mn-lt"/>
              <a:ea typeface="Oxy Vietnam"/>
              <a:cs typeface="Times New Roman" panose="02020603050405020304" pitchFamily="18" charset="0"/>
            </a:endParaRPr>
          </a:p>
        </p:txBody>
      </p:sp>
      <p:sp>
        <p:nvSpPr>
          <p:cNvPr id="8" name="Rectangle 7">
            <a:extLst>
              <a:ext uri="{FF2B5EF4-FFF2-40B4-BE49-F238E27FC236}">
                <a16:creationId xmlns:a16="http://schemas.microsoft.com/office/drawing/2014/main" id="{B35CF763-3506-4C6E-A023-638796DE6714}"/>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TRÁI PHIẾU LP – BÁO CÁO THÁNG 7.2026</a:t>
            </a:r>
          </a:p>
        </p:txBody>
      </p:sp>
      <p:pic>
        <p:nvPicPr>
          <p:cNvPr id="3" name="Picture 2">
            <a:extLst>
              <a:ext uri="{FF2B5EF4-FFF2-40B4-BE49-F238E27FC236}">
                <a16:creationId xmlns:a16="http://schemas.microsoft.com/office/drawing/2014/main" id="{A889D77A-2E09-4FB7-8257-FD3BD5B205AC}"/>
              </a:ext>
            </a:extLst>
          </p:cNvPr>
          <p:cNvPicPr>
            <a:picLocks noChangeAspect="1"/>
          </p:cNvPicPr>
          <p:nvPr/>
        </p:nvPicPr>
        <p:blipFill>
          <a:blip r:embed="rId3"/>
          <a:stretch>
            <a:fillRect/>
          </a:stretch>
        </p:blipFill>
        <p:spPr>
          <a:xfrm>
            <a:off x="676877" y="2796017"/>
            <a:ext cx="5441590" cy="3113894"/>
          </a:xfrm>
          <a:prstGeom prst="rect">
            <a:avLst/>
          </a:prstGeom>
        </p:spPr>
      </p:pic>
      <p:pic>
        <p:nvPicPr>
          <p:cNvPr id="6" name="Picture 5">
            <a:extLst>
              <a:ext uri="{FF2B5EF4-FFF2-40B4-BE49-F238E27FC236}">
                <a16:creationId xmlns:a16="http://schemas.microsoft.com/office/drawing/2014/main" id="{E9B82D71-FB32-44A4-BD75-B5CD332A5B8A}"/>
              </a:ext>
            </a:extLst>
          </p:cNvPr>
          <p:cNvPicPr>
            <a:picLocks noChangeAspect="1"/>
          </p:cNvPicPr>
          <p:nvPr/>
        </p:nvPicPr>
        <p:blipFill>
          <a:blip r:embed="rId4"/>
          <a:stretch>
            <a:fillRect/>
          </a:stretch>
        </p:blipFill>
        <p:spPr>
          <a:xfrm>
            <a:off x="6254832" y="2796017"/>
            <a:ext cx="5441590" cy="3113894"/>
          </a:xfrm>
          <a:prstGeom prst="rect">
            <a:avLst/>
          </a:prstGeom>
        </p:spPr>
      </p:pic>
    </p:spTree>
    <p:extLst>
      <p:ext uri="{BB962C8B-B14F-4D97-AF65-F5344CB8AC3E}">
        <p14:creationId xmlns:p14="http://schemas.microsoft.com/office/powerpoint/2010/main" val="3974117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93">
          <a:extLst>
            <a:ext uri="{FF2B5EF4-FFF2-40B4-BE49-F238E27FC236}">
              <a16:creationId xmlns:a16="http://schemas.microsoft.com/office/drawing/2014/main" id="{8B955401-658C-5C05-B9BA-8DE3942F165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76FBB61-2D37-BE50-1D34-A695DD8B40EF}"/>
              </a:ext>
            </a:extLst>
          </p:cNvPr>
          <p:cNvGrpSpPr/>
          <p:nvPr/>
        </p:nvGrpSpPr>
        <p:grpSpPr>
          <a:xfrm>
            <a:off x="8290457" y="-522483"/>
            <a:ext cx="5646969" cy="4657897"/>
            <a:chOff x="1819678" y="523949"/>
            <a:chExt cx="326113" cy="268994"/>
          </a:xfrm>
          <a:solidFill>
            <a:schemeClr val="accent1">
              <a:alpha val="10000"/>
            </a:schemeClr>
          </a:solidFill>
        </p:grpSpPr>
        <p:sp>
          <p:nvSpPr>
            <p:cNvPr id="5" name="Freeform: Shape 4">
              <a:extLst>
                <a:ext uri="{FF2B5EF4-FFF2-40B4-BE49-F238E27FC236}">
                  <a16:creationId xmlns:a16="http://schemas.microsoft.com/office/drawing/2014/main" id="{554172DA-9DC8-F5B9-B39C-CD009217D4F9}"/>
                </a:ext>
              </a:extLst>
            </p:cNvPr>
            <p:cNvSpPr/>
            <p:nvPr/>
          </p:nvSpPr>
          <p:spPr>
            <a:xfrm>
              <a:off x="1819678" y="629860"/>
              <a:ext cx="326113" cy="163083"/>
            </a:xfrm>
            <a:custGeom>
              <a:avLst/>
              <a:gdLst>
                <a:gd name="connsiteX0" fmla="*/ 163083 w 326113"/>
                <a:gd name="connsiteY0" fmla="*/ 105911 h 163083"/>
                <a:gd name="connsiteX1" fmla="*/ 57172 w 326113"/>
                <a:gd name="connsiteY1" fmla="*/ 0 h 163083"/>
                <a:gd name="connsiteX2" fmla="*/ 0 w 326113"/>
                <a:gd name="connsiteY2" fmla="*/ 0 h 163083"/>
                <a:gd name="connsiteX3" fmla="*/ 163083 w 326113"/>
                <a:gd name="connsiteY3" fmla="*/ 163083 h 163083"/>
                <a:gd name="connsiteX4" fmla="*/ 326113 w 326113"/>
                <a:gd name="connsiteY4" fmla="*/ 0 h 163083"/>
                <a:gd name="connsiteX5" fmla="*/ 268942 w 326113"/>
                <a:gd name="connsiteY5" fmla="*/ 0 h 163083"/>
                <a:gd name="connsiteX6" fmla="*/ 163030 w 326113"/>
                <a:gd name="connsiteY6" fmla="*/ 105911 h 16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113" h="163083">
                  <a:moveTo>
                    <a:pt x="163083" y="105911"/>
                  </a:moveTo>
                  <a:cubicBezTo>
                    <a:pt x="104586" y="105911"/>
                    <a:pt x="57172" y="58498"/>
                    <a:pt x="57172" y="0"/>
                  </a:cubicBezTo>
                  <a:lnTo>
                    <a:pt x="0" y="0"/>
                  </a:lnTo>
                  <a:cubicBezTo>
                    <a:pt x="0" y="90054"/>
                    <a:pt x="72976" y="163083"/>
                    <a:pt x="163083" y="163083"/>
                  </a:cubicBezTo>
                  <a:cubicBezTo>
                    <a:pt x="253190" y="163083"/>
                    <a:pt x="326113" y="90054"/>
                    <a:pt x="326113" y="0"/>
                  </a:cubicBezTo>
                  <a:lnTo>
                    <a:pt x="268942" y="0"/>
                  </a:lnTo>
                  <a:cubicBezTo>
                    <a:pt x="268942" y="58498"/>
                    <a:pt x="221528" y="105911"/>
                    <a:pt x="163030" y="105911"/>
                  </a:cubicBezTo>
                </a:path>
              </a:pathLst>
            </a:custGeom>
            <a:grpFill/>
            <a:ln w="5302"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FE3AD683-128E-93B2-4267-F07179D3A7FC}"/>
                </a:ext>
              </a:extLst>
            </p:cNvPr>
            <p:cNvSpPr/>
            <p:nvPr/>
          </p:nvSpPr>
          <p:spPr>
            <a:xfrm>
              <a:off x="1931264" y="629860"/>
              <a:ext cx="103153" cy="51497"/>
            </a:xfrm>
            <a:custGeom>
              <a:avLst/>
              <a:gdLst>
                <a:gd name="connsiteX0" fmla="*/ 103048 w 103153"/>
                <a:gd name="connsiteY0" fmla="*/ 0 h 51497"/>
                <a:gd name="connsiteX1" fmla="*/ 101244 w 103153"/>
                <a:gd name="connsiteY1" fmla="*/ 4084 h 51497"/>
                <a:gd name="connsiteX2" fmla="*/ 76212 w 103153"/>
                <a:gd name="connsiteY2" fmla="*/ 24661 h 51497"/>
                <a:gd name="connsiteX3" fmla="*/ 55634 w 103153"/>
                <a:gd name="connsiteY3" fmla="*/ 49694 h 51497"/>
                <a:gd name="connsiteX4" fmla="*/ 51497 w 103153"/>
                <a:gd name="connsiteY4" fmla="*/ 51497 h 51497"/>
                <a:gd name="connsiteX5" fmla="*/ 47413 w 103153"/>
                <a:gd name="connsiteY5" fmla="*/ 49694 h 51497"/>
                <a:gd name="connsiteX6" fmla="*/ 26836 w 103153"/>
                <a:gd name="connsiteY6" fmla="*/ 24661 h 51497"/>
                <a:gd name="connsiteX7" fmla="*/ 1803 w 103153"/>
                <a:gd name="connsiteY7" fmla="*/ 4084 h 51497"/>
                <a:gd name="connsiteX8" fmla="*/ 0 w 103153"/>
                <a:gd name="connsiteY8" fmla="*/ 0 h 51497"/>
                <a:gd name="connsiteX9" fmla="*/ 103154 w 103153"/>
                <a:gd name="connsiteY9" fmla="*/ 0 h 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3" h="51497">
                  <a:moveTo>
                    <a:pt x="103048" y="0"/>
                  </a:moveTo>
                  <a:cubicBezTo>
                    <a:pt x="103048" y="2546"/>
                    <a:pt x="101244" y="4084"/>
                    <a:pt x="101244" y="4084"/>
                  </a:cubicBezTo>
                  <a:cubicBezTo>
                    <a:pt x="100502" y="4879"/>
                    <a:pt x="88728" y="12092"/>
                    <a:pt x="76212" y="24661"/>
                  </a:cubicBezTo>
                  <a:cubicBezTo>
                    <a:pt x="63695" y="37231"/>
                    <a:pt x="56430" y="48952"/>
                    <a:pt x="55634" y="49694"/>
                  </a:cubicBezTo>
                  <a:cubicBezTo>
                    <a:pt x="55634" y="49694"/>
                    <a:pt x="54096" y="51497"/>
                    <a:pt x="51497" y="51497"/>
                  </a:cubicBezTo>
                  <a:cubicBezTo>
                    <a:pt x="48898" y="51497"/>
                    <a:pt x="47413" y="49694"/>
                    <a:pt x="47413" y="49694"/>
                  </a:cubicBezTo>
                  <a:cubicBezTo>
                    <a:pt x="46618" y="48952"/>
                    <a:pt x="39352" y="37178"/>
                    <a:pt x="26836" y="24661"/>
                  </a:cubicBezTo>
                  <a:cubicBezTo>
                    <a:pt x="14266" y="12092"/>
                    <a:pt x="2493" y="4879"/>
                    <a:pt x="1803" y="4084"/>
                  </a:cubicBezTo>
                  <a:cubicBezTo>
                    <a:pt x="1803" y="4084"/>
                    <a:pt x="0" y="2546"/>
                    <a:pt x="0" y="0"/>
                  </a:cubicBezTo>
                  <a:lnTo>
                    <a:pt x="103154" y="0"/>
                  </a:lnTo>
                  <a:close/>
                </a:path>
              </a:pathLst>
            </a:custGeom>
            <a:grpFill/>
            <a:ln w="530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105CF62F-7939-D73C-2EC9-7B895B930052}"/>
                </a:ext>
              </a:extLst>
            </p:cNvPr>
            <p:cNvSpPr/>
            <p:nvPr/>
          </p:nvSpPr>
          <p:spPr>
            <a:xfrm>
              <a:off x="1876850" y="523949"/>
              <a:ext cx="211769" cy="105911"/>
            </a:xfrm>
            <a:custGeom>
              <a:avLst/>
              <a:gdLst>
                <a:gd name="connsiteX0" fmla="*/ 105911 w 211769"/>
                <a:gd name="connsiteY0" fmla="*/ 0 h 105911"/>
                <a:gd name="connsiteX1" fmla="*/ 0 w 211769"/>
                <a:gd name="connsiteY1" fmla="*/ 105911 h 105911"/>
                <a:gd name="connsiteX2" fmla="*/ 54308 w 211769"/>
                <a:gd name="connsiteY2" fmla="*/ 105911 h 105911"/>
                <a:gd name="connsiteX3" fmla="*/ 56164 w 211769"/>
                <a:gd name="connsiteY3" fmla="*/ 101828 h 105911"/>
                <a:gd name="connsiteX4" fmla="*/ 81197 w 211769"/>
                <a:gd name="connsiteY4" fmla="*/ 81250 h 105911"/>
                <a:gd name="connsiteX5" fmla="*/ 101775 w 211769"/>
                <a:gd name="connsiteY5" fmla="*/ 56217 h 105911"/>
                <a:gd name="connsiteX6" fmla="*/ 105858 w 211769"/>
                <a:gd name="connsiteY6" fmla="*/ 54414 h 105911"/>
                <a:gd name="connsiteX7" fmla="*/ 109995 w 211769"/>
                <a:gd name="connsiteY7" fmla="*/ 56217 h 105911"/>
                <a:gd name="connsiteX8" fmla="*/ 130573 w 211769"/>
                <a:gd name="connsiteY8" fmla="*/ 81250 h 105911"/>
                <a:gd name="connsiteX9" fmla="*/ 155605 w 211769"/>
                <a:gd name="connsiteY9" fmla="*/ 101828 h 105911"/>
                <a:gd name="connsiteX10" fmla="*/ 157409 w 211769"/>
                <a:gd name="connsiteY10" fmla="*/ 105911 h 105911"/>
                <a:gd name="connsiteX11" fmla="*/ 211770 w 211769"/>
                <a:gd name="connsiteY11" fmla="*/ 105911 h 105911"/>
                <a:gd name="connsiteX12" fmla="*/ 105858 w 211769"/>
                <a:gd name="connsiteY12" fmla="*/ 0 h 105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769" h="105911">
                  <a:moveTo>
                    <a:pt x="105911" y="0"/>
                  </a:moveTo>
                  <a:cubicBezTo>
                    <a:pt x="47414" y="0"/>
                    <a:pt x="0" y="47414"/>
                    <a:pt x="0" y="105911"/>
                  </a:cubicBezTo>
                  <a:lnTo>
                    <a:pt x="54308" y="105911"/>
                  </a:lnTo>
                  <a:cubicBezTo>
                    <a:pt x="54308" y="103366"/>
                    <a:pt x="56164" y="101828"/>
                    <a:pt x="56164" y="101828"/>
                  </a:cubicBezTo>
                  <a:cubicBezTo>
                    <a:pt x="56907" y="101032"/>
                    <a:pt x="68681" y="93819"/>
                    <a:pt x="81197" y="81250"/>
                  </a:cubicBezTo>
                  <a:cubicBezTo>
                    <a:pt x="93713" y="68734"/>
                    <a:pt x="100979" y="56960"/>
                    <a:pt x="101775" y="56217"/>
                  </a:cubicBezTo>
                  <a:cubicBezTo>
                    <a:pt x="101775" y="56217"/>
                    <a:pt x="103313" y="54414"/>
                    <a:pt x="105858" y="54414"/>
                  </a:cubicBezTo>
                  <a:cubicBezTo>
                    <a:pt x="108404" y="54414"/>
                    <a:pt x="109995" y="56217"/>
                    <a:pt x="109995" y="56217"/>
                  </a:cubicBezTo>
                  <a:cubicBezTo>
                    <a:pt x="110791" y="56960"/>
                    <a:pt x="118056" y="68734"/>
                    <a:pt x="130573" y="81250"/>
                  </a:cubicBezTo>
                  <a:cubicBezTo>
                    <a:pt x="143142" y="93819"/>
                    <a:pt x="154863" y="101032"/>
                    <a:pt x="155605" y="101828"/>
                  </a:cubicBezTo>
                  <a:cubicBezTo>
                    <a:pt x="155605" y="101828"/>
                    <a:pt x="157409" y="103366"/>
                    <a:pt x="157409" y="105911"/>
                  </a:cubicBezTo>
                  <a:lnTo>
                    <a:pt x="211770" y="105911"/>
                  </a:lnTo>
                  <a:cubicBezTo>
                    <a:pt x="211770" y="47414"/>
                    <a:pt x="164356" y="0"/>
                    <a:pt x="105858" y="0"/>
                  </a:cubicBezTo>
                </a:path>
              </a:pathLst>
            </a:custGeom>
            <a:grpFill/>
            <a:ln w="5302" cap="flat">
              <a:noFill/>
              <a:prstDash val="solid"/>
              <a:miter/>
            </a:ln>
          </p:spPr>
          <p:txBody>
            <a:bodyPr rtlCol="0" anchor="ctr"/>
            <a:lstStyle/>
            <a:p>
              <a:endParaRPr lang="en-US"/>
            </a:p>
          </p:txBody>
        </p:sp>
      </p:grpSp>
      <p:sp>
        <p:nvSpPr>
          <p:cNvPr id="9" name="Google Shape;2174;p43">
            <a:extLst>
              <a:ext uri="{FF2B5EF4-FFF2-40B4-BE49-F238E27FC236}">
                <a16:creationId xmlns:a16="http://schemas.microsoft.com/office/drawing/2014/main" id="{7BE64495-F7F9-83EE-E75E-ABA1975B1554}"/>
              </a:ext>
            </a:extLst>
          </p:cNvPr>
          <p:cNvSpPr txBox="1">
            <a:spLocks noGrp="1"/>
          </p:cNvSpPr>
          <p:nvPr>
            <p:ph type="title"/>
          </p:nvPr>
        </p:nvSpPr>
        <p:spPr>
          <a:xfrm>
            <a:off x="1082119" y="1005041"/>
            <a:ext cx="2029209" cy="481789"/>
          </a:xfrm>
          <a:prstGeom prst="rect">
            <a:avLst/>
          </a:prstGeom>
          <a:noFill/>
          <a:ln>
            <a:noFill/>
          </a:ln>
        </p:spPr>
        <p:txBody>
          <a:bodyPr spcFirstLastPara="1" wrap="square" lIns="0" tIns="192000" rIns="0" bIns="0" anchor="t" anchorCtr="0">
            <a:noAutofit/>
          </a:bodyPr>
          <a:lstStyle/>
          <a:p>
            <a:pPr lvl="0" algn="l">
              <a:lnSpc>
                <a:spcPct val="100000"/>
              </a:lnSpc>
              <a:buSzPts val="3600"/>
            </a:pPr>
            <a:r>
              <a:rPr lang="en-US" sz="1200" dirty="0"/>
              <a:t>BIỂU PHÍ GIAO DỊCH</a:t>
            </a:r>
            <a:endParaRPr sz="1200" dirty="0"/>
          </a:p>
        </p:txBody>
      </p:sp>
      <p:graphicFrame>
        <p:nvGraphicFramePr>
          <p:cNvPr id="12" name="Google Shape;7995;p341">
            <a:extLst>
              <a:ext uri="{FF2B5EF4-FFF2-40B4-BE49-F238E27FC236}">
                <a16:creationId xmlns:a16="http://schemas.microsoft.com/office/drawing/2014/main" id="{65EE6986-7985-BA66-1D25-CF8FF69B43A8}"/>
              </a:ext>
            </a:extLst>
          </p:cNvPr>
          <p:cNvGraphicFramePr/>
          <p:nvPr>
            <p:extLst>
              <p:ext uri="{D42A27DB-BD31-4B8C-83A1-F6EECF244321}">
                <p14:modId xmlns:p14="http://schemas.microsoft.com/office/powerpoint/2010/main" val="1596441330"/>
              </p:ext>
            </p:extLst>
          </p:nvPr>
        </p:nvGraphicFramePr>
        <p:xfrm>
          <a:off x="988986" y="1564494"/>
          <a:ext cx="4412748" cy="2312922"/>
        </p:xfrm>
        <a:graphic>
          <a:graphicData uri="http://schemas.openxmlformats.org/drawingml/2006/table">
            <a:tbl>
              <a:tblPr firstRow="1" bandRow="1">
                <a:tableStyleId>{D27102A9-8310-4765-A935-A1911B00CA55}</a:tableStyleId>
              </a:tblPr>
              <a:tblGrid>
                <a:gridCol w="1219173">
                  <a:extLst>
                    <a:ext uri="{9D8B030D-6E8A-4147-A177-3AD203B41FA5}">
                      <a16:colId xmlns:a16="http://schemas.microsoft.com/office/drawing/2014/main" val="20000"/>
                    </a:ext>
                  </a:extLst>
                </a:gridCol>
                <a:gridCol w="3193575">
                  <a:extLst>
                    <a:ext uri="{9D8B030D-6E8A-4147-A177-3AD203B41FA5}">
                      <a16:colId xmlns:a16="http://schemas.microsoft.com/office/drawing/2014/main" val="2682965173"/>
                    </a:ext>
                  </a:extLst>
                </a:gridCol>
              </a:tblGrid>
              <a:tr h="616836">
                <a:tc>
                  <a:txBody>
                    <a:bodyPr/>
                    <a:lstStyle/>
                    <a:p>
                      <a:pPr marL="0" marR="0" lvl="0" indent="0" algn="l" rtl="0">
                        <a:lnSpc>
                          <a:spcPct val="130000"/>
                        </a:lnSpc>
                        <a:spcBef>
                          <a:spcPts val="0"/>
                        </a:spcBef>
                        <a:spcAft>
                          <a:spcPts val="0"/>
                        </a:spcAft>
                        <a:buClr>
                          <a:schemeClr val="dk1"/>
                        </a:buClr>
                        <a:buSzPts val="1000"/>
                        <a:buFont typeface="Open Sans"/>
                        <a:buNone/>
                      </a:pPr>
                      <a:r>
                        <a:rPr lang="en-US" sz="1200" b="0" u="none" strike="noStrike" cap="none" dirty="0" err="1">
                          <a:sym typeface="Open Sans"/>
                        </a:rPr>
                        <a:t>Phí</a:t>
                      </a:r>
                      <a:r>
                        <a:rPr lang="en-US" sz="1200" b="0" u="none" strike="noStrike" cap="none" dirty="0">
                          <a:sym typeface="Open Sans"/>
                        </a:rPr>
                        <a:t> </a:t>
                      </a:r>
                      <a:r>
                        <a:rPr lang="en-US" sz="1200" b="0" u="none" strike="noStrike" cap="none" dirty="0" err="1">
                          <a:sym typeface="Open Sans"/>
                        </a:rPr>
                        <a:t>mua</a:t>
                      </a:r>
                      <a:endParaRPr sz="1200" b="0" i="0" u="none" strike="noStrike" cap="none" dirty="0">
                        <a:solidFill>
                          <a:schemeClr val="dk1"/>
                        </a:solidFill>
                        <a:latin typeface="+mn-lt"/>
                        <a:ea typeface="Open Sans"/>
                        <a:cs typeface="Open Sans"/>
                        <a:sym typeface="Open Sans"/>
                      </a:endParaRPr>
                    </a:p>
                  </a:txBody>
                  <a:tcPr marL="137160" marR="137160" marT="137160" marB="137160" anchor="ctr"/>
                </a:tc>
                <a:tc>
                  <a:txBody>
                    <a:bodyPr/>
                    <a:lstStyle/>
                    <a:p>
                      <a:pPr marL="0" marR="0" lvl="0" indent="0" algn="l" rtl="0">
                        <a:lnSpc>
                          <a:spcPct val="130000"/>
                        </a:lnSpc>
                        <a:spcBef>
                          <a:spcPts val="0"/>
                        </a:spcBef>
                        <a:spcAft>
                          <a:spcPts val="0"/>
                        </a:spcAft>
                        <a:buClr>
                          <a:schemeClr val="dk1"/>
                        </a:buClr>
                        <a:buSzPts val="1000"/>
                        <a:buFont typeface="Arial"/>
                        <a:buNone/>
                      </a:pPr>
                      <a:r>
                        <a:rPr lang="vi-VN" sz="1000" u="none" strike="noStrike" cap="none" dirty="0">
                          <a:sym typeface="Arial"/>
                        </a:rPr>
                        <a:t>Miễn phí</a:t>
                      </a:r>
                      <a:endParaRPr sz="1000" b="1" i="0" u="none" strike="noStrike" cap="none" dirty="0">
                        <a:solidFill>
                          <a:schemeClr val="accent1"/>
                        </a:solidFill>
                        <a:latin typeface="+mn-lt"/>
                        <a:ea typeface="Open Sans"/>
                        <a:cs typeface="Open Sans"/>
                        <a:sym typeface="Open Sans"/>
                      </a:endParaRPr>
                    </a:p>
                  </a:txBody>
                  <a:tcPr marL="137160" marR="137160" marT="137160" marB="137160" anchor="ctr"/>
                </a:tc>
                <a:extLst>
                  <a:ext uri="{0D108BD9-81ED-4DB2-BD59-A6C34878D82A}">
                    <a16:rowId xmlns:a16="http://schemas.microsoft.com/office/drawing/2014/main" val="1172122441"/>
                  </a:ext>
                </a:extLst>
              </a:tr>
              <a:tr h="701503">
                <a:tc>
                  <a:txBody>
                    <a:bodyPr/>
                    <a:lstStyle/>
                    <a:p>
                      <a:pPr marL="0" marR="0" lvl="0" indent="0" algn="l" rtl="0">
                        <a:lnSpc>
                          <a:spcPct val="130000"/>
                        </a:lnSpc>
                        <a:spcBef>
                          <a:spcPts val="0"/>
                        </a:spcBef>
                        <a:spcAft>
                          <a:spcPts val="0"/>
                        </a:spcAft>
                        <a:buClr>
                          <a:schemeClr val="dk1"/>
                        </a:buClr>
                        <a:buSzPts val="1000"/>
                        <a:buFont typeface="Arial"/>
                        <a:buNone/>
                      </a:pPr>
                      <a:r>
                        <a:rPr lang="en-US" sz="1200" u="none" strike="noStrike" cap="none" dirty="0" err="1">
                          <a:sym typeface="Arial"/>
                        </a:rPr>
                        <a:t>Phí</a:t>
                      </a:r>
                      <a:r>
                        <a:rPr lang="en-US" sz="1200" u="none" strike="noStrike" cap="none" dirty="0">
                          <a:sym typeface="Arial"/>
                        </a:rPr>
                        <a:t> </a:t>
                      </a:r>
                      <a:r>
                        <a:rPr lang="en-US" sz="1200" u="none" strike="noStrike" cap="none" dirty="0" err="1">
                          <a:sym typeface="Arial"/>
                        </a:rPr>
                        <a:t>bán</a:t>
                      </a:r>
                      <a:endParaRPr sz="1200" b="1" i="0" u="none" strike="noStrike" cap="none" dirty="0">
                        <a:solidFill>
                          <a:schemeClr val="dk1"/>
                        </a:solidFill>
                        <a:latin typeface="+mn-lt"/>
                        <a:ea typeface="Arial"/>
                        <a:cs typeface="Arial"/>
                        <a:sym typeface="Arial"/>
                      </a:endParaRPr>
                    </a:p>
                  </a:txBody>
                  <a:tcPr marL="137160" marR="137160" marT="137160" marB="137160" anchor="ctr"/>
                </a:tc>
                <a:tc>
                  <a:txBody>
                    <a:bodyPr/>
                    <a:lstStyle/>
                    <a:p>
                      <a:pPr marL="0" marR="0" lvl="0" indent="0" algn="l" rtl="0">
                        <a:lnSpc>
                          <a:spcPct val="130000"/>
                        </a:lnSpc>
                        <a:spcBef>
                          <a:spcPts val="0"/>
                        </a:spcBef>
                        <a:spcAft>
                          <a:spcPts val="0"/>
                        </a:spcAft>
                        <a:buClr>
                          <a:schemeClr val="dk1"/>
                        </a:buClr>
                        <a:buSzPts val="1000"/>
                        <a:buFont typeface="Open Sans"/>
                        <a:buNone/>
                      </a:pPr>
                      <a:r>
                        <a:rPr lang="en-US" sz="1000" u="none" strike="noStrike" cap="none" dirty="0">
                          <a:sym typeface="Open Sans"/>
                        </a:rPr>
                        <a:t>T</a:t>
                      </a:r>
                      <a:r>
                        <a:rPr lang="vi-VN" sz="1000" u="none" strike="noStrike" cap="none" dirty="0">
                          <a:sym typeface="Open Sans"/>
                        </a:rPr>
                        <a:t>heo thời gian nắm giữ:</a:t>
                      </a:r>
                      <a:endParaRPr lang="en-US" sz="1000" u="none" strike="noStrike" cap="none" dirty="0">
                        <a:sym typeface="Open Sans"/>
                      </a:endParaRPr>
                    </a:p>
                    <a:p>
                      <a:pPr marL="171450" marR="0" lvl="0" indent="-171450" algn="l" rtl="0">
                        <a:lnSpc>
                          <a:spcPct val="130000"/>
                        </a:lnSpc>
                        <a:spcBef>
                          <a:spcPts val="0"/>
                        </a:spcBef>
                        <a:spcAft>
                          <a:spcPts val="0"/>
                        </a:spcAft>
                        <a:buClr>
                          <a:schemeClr val="dk1"/>
                        </a:buClr>
                        <a:buSzPts val="1000"/>
                        <a:buFont typeface="Arial" panose="020B0604020202020204" pitchFamily="34" charset="0"/>
                        <a:buChar char="•"/>
                      </a:pPr>
                      <a:r>
                        <a:rPr lang="en-US" sz="1000" u="none" strike="noStrike" cap="none" dirty="0" err="1"/>
                        <a:t>Từ</a:t>
                      </a:r>
                      <a:r>
                        <a:rPr lang="en-US" sz="1000" u="none" strike="noStrike" cap="none" dirty="0"/>
                        <a:t> 0 </a:t>
                      </a:r>
                      <a:r>
                        <a:rPr lang="en-US" sz="1000" u="none" strike="noStrike" cap="none" dirty="0" err="1"/>
                        <a:t>đến</a:t>
                      </a:r>
                      <a:r>
                        <a:rPr lang="en-US" sz="1000" u="none" strike="noStrike" cap="none" dirty="0"/>
                        <a:t> 3 </a:t>
                      </a:r>
                      <a:r>
                        <a:rPr lang="en-US" sz="1000" u="none" strike="noStrike" cap="none" dirty="0" err="1"/>
                        <a:t>tháng</a:t>
                      </a:r>
                      <a:r>
                        <a:rPr lang="en-US" sz="1000" u="none" strike="noStrike" cap="none" dirty="0"/>
                        <a:t>: 0.3%</a:t>
                      </a:r>
                    </a:p>
                    <a:p>
                      <a:pPr marL="171450" marR="0" lvl="0" indent="-171450" algn="l" rtl="0">
                        <a:lnSpc>
                          <a:spcPct val="130000"/>
                        </a:lnSpc>
                        <a:spcBef>
                          <a:spcPts val="0"/>
                        </a:spcBef>
                        <a:spcAft>
                          <a:spcPts val="0"/>
                        </a:spcAft>
                        <a:buClr>
                          <a:schemeClr val="dk1"/>
                        </a:buClr>
                        <a:buSzPts val="1000"/>
                        <a:buFont typeface="Arial" panose="020B0604020202020204" pitchFamily="34" charset="0"/>
                        <a:buChar char="•"/>
                      </a:pPr>
                      <a:r>
                        <a:rPr lang="en-US" sz="1000" u="none" strike="noStrike" cap="none" dirty="0" err="1"/>
                        <a:t>Từ</a:t>
                      </a:r>
                      <a:r>
                        <a:rPr lang="en-US" sz="1000" u="none" strike="noStrike" cap="none" dirty="0"/>
                        <a:t> 3 </a:t>
                      </a:r>
                      <a:r>
                        <a:rPr lang="en-US" sz="1000" u="none" strike="noStrike" cap="none" dirty="0" err="1"/>
                        <a:t>tháng</a:t>
                      </a:r>
                      <a:r>
                        <a:rPr lang="en-US" sz="1000" u="none" strike="noStrike" cap="none" dirty="0"/>
                        <a:t> </a:t>
                      </a:r>
                      <a:r>
                        <a:rPr lang="en-US" sz="1000" u="none" strike="noStrike" cap="none" dirty="0" err="1"/>
                        <a:t>trở</a:t>
                      </a:r>
                      <a:r>
                        <a:rPr lang="en-US" sz="1000" u="none" strike="noStrike" cap="none" dirty="0"/>
                        <a:t> </a:t>
                      </a:r>
                      <a:r>
                        <a:rPr lang="en-US" sz="1000" u="none" strike="noStrike" cap="none" dirty="0" err="1"/>
                        <a:t>lên</a:t>
                      </a:r>
                      <a:r>
                        <a:rPr lang="en-US" sz="1000" u="none" strike="noStrike" cap="none" dirty="0"/>
                        <a:t>: </a:t>
                      </a:r>
                      <a:r>
                        <a:rPr lang="en-US" sz="1000" b="1" u="none" strike="noStrike" cap="none" dirty="0" err="1"/>
                        <a:t>Miễn</a:t>
                      </a:r>
                      <a:r>
                        <a:rPr lang="en-US" sz="1000" b="1" u="none" strike="noStrike" cap="none" dirty="0"/>
                        <a:t> </a:t>
                      </a:r>
                      <a:r>
                        <a:rPr lang="en-US" sz="1000" b="1" u="none" strike="noStrike" cap="none" dirty="0" err="1"/>
                        <a:t>phí</a:t>
                      </a:r>
                      <a:endParaRPr sz="1000" b="1" u="none" strike="noStrike" cap="none" dirty="0">
                        <a:solidFill>
                          <a:schemeClr val="accent1"/>
                        </a:solidFill>
                        <a:latin typeface="+mn-lt"/>
                      </a:endParaRPr>
                    </a:p>
                  </a:txBody>
                  <a:tcPr marL="137160" marR="137160" marT="137160" marB="137160" anchor="ctr"/>
                </a:tc>
                <a:extLst>
                  <a:ext uri="{0D108BD9-81ED-4DB2-BD59-A6C34878D82A}">
                    <a16:rowId xmlns:a16="http://schemas.microsoft.com/office/drawing/2014/main" val="10002"/>
                  </a:ext>
                </a:extLst>
              </a:tr>
              <a:tr h="729917">
                <a:tc>
                  <a:txBody>
                    <a:bodyPr/>
                    <a:lstStyle/>
                    <a:p>
                      <a:pPr marL="0" marR="0" lvl="0" indent="0" algn="l" rtl="0">
                        <a:lnSpc>
                          <a:spcPct val="130000"/>
                        </a:lnSpc>
                        <a:spcBef>
                          <a:spcPts val="0"/>
                        </a:spcBef>
                        <a:spcAft>
                          <a:spcPts val="0"/>
                        </a:spcAft>
                        <a:buClr>
                          <a:schemeClr val="dk1"/>
                        </a:buClr>
                        <a:buSzPts val="1000"/>
                        <a:buFont typeface="Open Sans"/>
                        <a:buNone/>
                      </a:pPr>
                      <a:r>
                        <a:rPr lang="vi-VN" sz="1200" u="none" strike="noStrike" cap="none" dirty="0">
                          <a:sym typeface="Open Sans"/>
                        </a:rPr>
                        <a:t>Thuế TNCN</a:t>
                      </a:r>
                      <a:endParaRPr sz="1200" b="1" i="0" u="none" strike="noStrike" cap="none" dirty="0">
                        <a:solidFill>
                          <a:schemeClr val="dk1"/>
                        </a:solidFill>
                        <a:latin typeface="+mn-lt"/>
                        <a:ea typeface="Open Sans"/>
                        <a:cs typeface="Open Sans"/>
                        <a:sym typeface="Open Sans"/>
                      </a:endParaRPr>
                    </a:p>
                  </a:txBody>
                  <a:tcPr marL="137160" marR="137160" marT="137160" marB="137160" anchor="ctr"/>
                </a:tc>
                <a:tc>
                  <a:txBody>
                    <a:bodyPr/>
                    <a:lstStyle/>
                    <a:p>
                      <a:pPr marL="0" marR="0" lvl="0" indent="0" algn="l" defTabSz="914400" rtl="0" eaLnBrk="1" fontAlgn="auto" latinLnBrk="0" hangingPunct="1">
                        <a:lnSpc>
                          <a:spcPct val="130000"/>
                        </a:lnSpc>
                        <a:spcBef>
                          <a:spcPts val="0"/>
                        </a:spcBef>
                        <a:spcAft>
                          <a:spcPts val="0"/>
                        </a:spcAft>
                        <a:buClr>
                          <a:schemeClr val="dk1"/>
                        </a:buClr>
                        <a:buSzPts val="1000"/>
                        <a:buFont typeface="Open Sans"/>
                        <a:buNone/>
                        <a:tabLst/>
                        <a:defRPr/>
                      </a:pPr>
                      <a:r>
                        <a:rPr lang="en-US" sz="1000" u="none" strike="noStrike" cap="none" dirty="0">
                          <a:sym typeface="Open Sans"/>
                        </a:rPr>
                        <a:t>Th</a:t>
                      </a:r>
                      <a:r>
                        <a:rPr lang="vi-VN" sz="1000" u="none" strike="noStrike" cap="none" dirty="0">
                          <a:sym typeface="Open Sans"/>
                        </a:rPr>
                        <a:t>eo thời gian nắm giữ:</a:t>
                      </a:r>
                      <a:endParaRPr lang="en-US" sz="1000" u="none" strike="noStrike" cap="none" dirty="0">
                        <a:sym typeface="Open Sans"/>
                      </a:endParaRPr>
                    </a:p>
                    <a:p>
                      <a:pPr marL="171450" marR="0" lvl="0" indent="-171450" algn="l" rtl="0">
                        <a:lnSpc>
                          <a:spcPct val="130000"/>
                        </a:lnSpc>
                        <a:spcBef>
                          <a:spcPts val="0"/>
                        </a:spcBef>
                        <a:spcAft>
                          <a:spcPts val="0"/>
                        </a:spcAft>
                        <a:buClr>
                          <a:schemeClr val="dk1"/>
                        </a:buClr>
                        <a:buSzPts val="1000"/>
                        <a:buFont typeface="Arial" panose="020B0604020202020204" pitchFamily="34" charset="0"/>
                        <a:buChar char="•"/>
                      </a:pPr>
                      <a:r>
                        <a:rPr lang="en-US" sz="1000" u="none" strike="noStrike" cap="none" dirty="0">
                          <a:sym typeface="Open Sans"/>
                        </a:rPr>
                        <a:t>D</a:t>
                      </a:r>
                      <a:r>
                        <a:rPr lang="vi-VN" sz="1000" u="none" strike="noStrike" cap="none" dirty="0">
                          <a:sym typeface="Open Sans"/>
                        </a:rPr>
                        <a:t>ư</a:t>
                      </a:r>
                      <a:r>
                        <a:rPr lang="en-US" sz="1000" u="none" strike="noStrike" cap="none" dirty="0" err="1">
                          <a:sym typeface="Open Sans"/>
                        </a:rPr>
                        <a:t>ới</a:t>
                      </a:r>
                      <a:r>
                        <a:rPr lang="en-US" sz="1000" u="none" strike="noStrike" cap="none" dirty="0">
                          <a:sym typeface="Open Sans"/>
                        </a:rPr>
                        <a:t> 24 </a:t>
                      </a:r>
                      <a:r>
                        <a:rPr lang="en-US" sz="1000" u="none" strike="noStrike" cap="none" dirty="0" err="1">
                          <a:sym typeface="Open Sans"/>
                        </a:rPr>
                        <a:t>tháng</a:t>
                      </a:r>
                      <a:r>
                        <a:rPr lang="en-US" sz="1000" u="none" strike="noStrike" cap="none" dirty="0">
                          <a:sym typeface="Open Sans"/>
                        </a:rPr>
                        <a:t>: 0,1% </a:t>
                      </a:r>
                      <a:r>
                        <a:rPr lang="en-US" sz="1000" u="none" strike="noStrike" cap="none" dirty="0" err="1">
                          <a:sym typeface="Open Sans"/>
                        </a:rPr>
                        <a:t>giá</a:t>
                      </a:r>
                      <a:r>
                        <a:rPr lang="en-US" sz="1000" u="none" strike="noStrike" cap="none" dirty="0">
                          <a:sym typeface="Open Sans"/>
                        </a:rPr>
                        <a:t> </a:t>
                      </a:r>
                      <a:r>
                        <a:rPr lang="en-US" sz="1000" u="none" strike="noStrike" cap="none" dirty="0" err="1">
                          <a:sym typeface="Open Sans"/>
                        </a:rPr>
                        <a:t>trị</a:t>
                      </a:r>
                      <a:r>
                        <a:rPr lang="en-US" sz="1000" u="none" strike="noStrike" cap="none" dirty="0">
                          <a:sym typeface="Open Sans"/>
                        </a:rPr>
                        <a:t> </a:t>
                      </a:r>
                      <a:r>
                        <a:rPr lang="en-US" sz="1000" u="none" strike="noStrike" cap="none" dirty="0" err="1">
                          <a:sym typeface="Open Sans"/>
                        </a:rPr>
                        <a:t>bán</a:t>
                      </a:r>
                      <a:r>
                        <a:rPr lang="en-US" sz="1000" u="none" strike="noStrike" cap="none" dirty="0">
                          <a:sym typeface="Open Sans"/>
                        </a:rPr>
                        <a:t> </a:t>
                      </a:r>
                    </a:p>
                    <a:p>
                      <a:pPr marL="171450" marR="0" lvl="0" indent="-171450" algn="l" rtl="0">
                        <a:lnSpc>
                          <a:spcPct val="130000"/>
                        </a:lnSpc>
                        <a:spcBef>
                          <a:spcPts val="0"/>
                        </a:spcBef>
                        <a:spcAft>
                          <a:spcPts val="0"/>
                        </a:spcAft>
                        <a:buClr>
                          <a:schemeClr val="dk1"/>
                        </a:buClr>
                        <a:buSzPts val="1000"/>
                        <a:buFont typeface="Arial" panose="020B0604020202020204" pitchFamily="34" charset="0"/>
                        <a:buChar char="•"/>
                      </a:pPr>
                      <a:r>
                        <a:rPr lang="en-US" sz="1000" u="none" strike="noStrike" cap="none" dirty="0" err="1">
                          <a:sym typeface="Open Sans"/>
                        </a:rPr>
                        <a:t>Từ</a:t>
                      </a:r>
                      <a:r>
                        <a:rPr lang="en-US" sz="1000" u="none" strike="noStrike" cap="none" dirty="0">
                          <a:sym typeface="Open Sans"/>
                        </a:rPr>
                        <a:t> 24 </a:t>
                      </a:r>
                      <a:r>
                        <a:rPr lang="en-US" sz="1000" u="none" strike="noStrike" cap="none" dirty="0" err="1">
                          <a:sym typeface="Open Sans"/>
                        </a:rPr>
                        <a:t>tháng</a:t>
                      </a:r>
                      <a:r>
                        <a:rPr lang="en-US" sz="1000" u="none" strike="noStrike" cap="none" dirty="0">
                          <a:sym typeface="Open Sans"/>
                        </a:rPr>
                        <a:t> </a:t>
                      </a:r>
                      <a:r>
                        <a:rPr lang="en-US" sz="1000" u="none" strike="noStrike" cap="none" dirty="0" err="1">
                          <a:sym typeface="Open Sans"/>
                        </a:rPr>
                        <a:t>trở</a:t>
                      </a:r>
                      <a:r>
                        <a:rPr lang="en-US" sz="1000" u="none" strike="noStrike" cap="none" dirty="0">
                          <a:sym typeface="Open Sans"/>
                        </a:rPr>
                        <a:t> </a:t>
                      </a:r>
                      <a:r>
                        <a:rPr lang="en-US" sz="1000" u="none" strike="noStrike" cap="none" dirty="0" err="1">
                          <a:sym typeface="Open Sans"/>
                        </a:rPr>
                        <a:t>lên</a:t>
                      </a:r>
                      <a:r>
                        <a:rPr lang="en-US" sz="1000" u="none" strike="noStrike" cap="none" dirty="0">
                          <a:sym typeface="Open Sans"/>
                        </a:rPr>
                        <a:t>: </a:t>
                      </a:r>
                      <a:r>
                        <a:rPr lang="en-US" sz="1000" b="1" u="none" strike="noStrike" cap="none" dirty="0" err="1">
                          <a:sym typeface="Open Sans"/>
                        </a:rPr>
                        <a:t>Miễn</a:t>
                      </a:r>
                      <a:r>
                        <a:rPr lang="en-US" sz="1000" b="1" u="none" strike="noStrike" cap="none" dirty="0">
                          <a:sym typeface="Open Sans"/>
                        </a:rPr>
                        <a:t> </a:t>
                      </a:r>
                      <a:r>
                        <a:rPr lang="en-US" sz="1000" b="1" u="none" strike="noStrike" cap="none" dirty="0" err="1">
                          <a:sym typeface="Open Sans"/>
                        </a:rPr>
                        <a:t>thuế</a:t>
                      </a:r>
                      <a:endParaRPr lang="en-US" sz="1000" b="1" i="0" u="none" strike="noStrike" cap="none" dirty="0">
                        <a:solidFill>
                          <a:schemeClr val="accent1"/>
                        </a:solidFill>
                        <a:latin typeface="+mn-lt"/>
                        <a:ea typeface="Open Sans"/>
                        <a:cs typeface="Open Sans"/>
                        <a:sym typeface="Open Sans"/>
                      </a:endParaRPr>
                    </a:p>
                  </a:txBody>
                  <a:tcPr marL="137160" marR="137160" marT="137160" marB="137160" anchor="ctr"/>
                </a:tc>
                <a:extLst>
                  <a:ext uri="{0D108BD9-81ED-4DB2-BD59-A6C34878D82A}">
                    <a16:rowId xmlns:a16="http://schemas.microsoft.com/office/drawing/2014/main" val="10004"/>
                  </a:ext>
                </a:extLst>
              </a:tr>
            </a:tbl>
          </a:graphicData>
        </a:graphic>
      </p:graphicFrame>
      <p:sp>
        <p:nvSpPr>
          <p:cNvPr id="10" name="Rectangle 9">
            <a:extLst>
              <a:ext uri="{FF2B5EF4-FFF2-40B4-BE49-F238E27FC236}">
                <a16:creationId xmlns:a16="http://schemas.microsoft.com/office/drawing/2014/main" id="{4B7A56B8-DB08-404B-BDDB-99BA3852CB64}"/>
              </a:ext>
            </a:extLst>
          </p:cNvPr>
          <p:cNvSpPr/>
          <p:nvPr/>
        </p:nvSpPr>
        <p:spPr>
          <a:xfrm>
            <a:off x="6661717" y="4550399"/>
            <a:ext cx="4541297" cy="1361871"/>
          </a:xfrm>
          <a:prstGeom prst="rect">
            <a:avLst/>
          </a:prstGeom>
          <a:ln w="9525"/>
        </p:spPr>
        <p:style>
          <a:lnRef idx="2">
            <a:schemeClr val="accent1"/>
          </a:lnRef>
          <a:fillRef idx="1">
            <a:schemeClr val="lt1"/>
          </a:fillRef>
          <a:effectRef idx="0">
            <a:schemeClr val="accent1"/>
          </a:effectRef>
          <a:fontRef idx="minor">
            <a:schemeClr val="dk1"/>
          </a:fontRef>
        </p:style>
        <p:txBody>
          <a:bodyPr rtlCol="0" anchor="ctr"/>
          <a:lstStyle/>
          <a:p>
            <a:r>
              <a:rPr lang="en-US" sz="1000" b="1" dirty="0">
                <a:solidFill>
                  <a:schemeClr val="bg2"/>
                </a:solidFill>
              </a:rPr>
              <a:t>KHUYẾN CÁO</a:t>
            </a:r>
            <a:endParaRPr lang="en-US" sz="1000" dirty="0">
              <a:solidFill>
                <a:schemeClr val="bg2"/>
              </a:solidFill>
            </a:endParaRPr>
          </a:p>
          <a:p>
            <a:r>
              <a:rPr lang="en-US" sz="900" dirty="0" err="1">
                <a:solidFill>
                  <a:schemeClr val="bg2"/>
                </a:solidFill>
              </a:rPr>
              <a:t>Báo</a:t>
            </a:r>
            <a:r>
              <a:rPr lang="en-US" sz="900" dirty="0">
                <a:solidFill>
                  <a:schemeClr val="bg2"/>
                </a:solidFill>
              </a:rPr>
              <a:t> </a:t>
            </a:r>
            <a:r>
              <a:rPr lang="en-US" sz="900" dirty="0" err="1">
                <a:solidFill>
                  <a:schemeClr val="bg2"/>
                </a:solidFill>
              </a:rPr>
              <a:t>cáo</a:t>
            </a:r>
            <a:r>
              <a:rPr lang="en-US" sz="900" dirty="0">
                <a:solidFill>
                  <a:schemeClr val="bg2"/>
                </a:solidFill>
              </a:rPr>
              <a:t> </a:t>
            </a:r>
            <a:r>
              <a:rPr lang="en-US" sz="900" dirty="0" err="1">
                <a:solidFill>
                  <a:schemeClr val="bg2"/>
                </a:solidFill>
              </a:rPr>
              <a:t>này</a:t>
            </a:r>
            <a:r>
              <a:rPr lang="en-US" sz="900" dirty="0">
                <a:solidFill>
                  <a:schemeClr val="bg2"/>
                </a:solidFill>
              </a:rPr>
              <a:t> </a:t>
            </a:r>
            <a:r>
              <a:rPr lang="en-US" sz="900" dirty="0" err="1">
                <a:solidFill>
                  <a:schemeClr val="bg2"/>
                </a:solidFill>
              </a:rPr>
              <a:t>được</a:t>
            </a:r>
            <a:r>
              <a:rPr lang="en-US" sz="900" dirty="0">
                <a:solidFill>
                  <a:schemeClr val="bg2"/>
                </a:solidFill>
              </a:rPr>
              <a:t> </a:t>
            </a:r>
            <a:r>
              <a:rPr lang="en-US" sz="900" dirty="0" err="1">
                <a:solidFill>
                  <a:schemeClr val="bg2"/>
                </a:solidFill>
              </a:rPr>
              <a:t>Công</a:t>
            </a:r>
            <a:r>
              <a:rPr lang="en-US" sz="900" dirty="0">
                <a:solidFill>
                  <a:schemeClr val="bg2"/>
                </a:solidFill>
              </a:rPr>
              <a:t> ty </a:t>
            </a:r>
            <a:r>
              <a:rPr lang="en-US" sz="900" dirty="0" err="1">
                <a:solidFill>
                  <a:schemeClr val="bg2"/>
                </a:solidFill>
              </a:rPr>
              <a:t>Cổ</a:t>
            </a:r>
            <a:r>
              <a:rPr lang="en-US" sz="900" dirty="0">
                <a:solidFill>
                  <a:schemeClr val="bg2"/>
                </a:solidFill>
              </a:rPr>
              <a:t> </a:t>
            </a:r>
            <a:r>
              <a:rPr lang="en-US" sz="900" dirty="0" err="1">
                <a:solidFill>
                  <a:schemeClr val="bg2"/>
                </a:solidFill>
              </a:rPr>
              <a:t>phần</a:t>
            </a:r>
            <a:r>
              <a:rPr lang="en-US" sz="900" dirty="0">
                <a:solidFill>
                  <a:schemeClr val="bg2"/>
                </a:solidFill>
              </a:rPr>
              <a:t> </a:t>
            </a:r>
            <a:r>
              <a:rPr lang="en-US" sz="900" dirty="0" err="1">
                <a:solidFill>
                  <a:schemeClr val="bg2"/>
                </a:solidFill>
              </a:rPr>
              <a:t>Quản</a:t>
            </a:r>
            <a:r>
              <a:rPr lang="en-US" sz="900" dirty="0">
                <a:solidFill>
                  <a:schemeClr val="bg2"/>
                </a:solidFill>
              </a:rPr>
              <a:t> </a:t>
            </a:r>
            <a:r>
              <a:rPr lang="en-US" sz="900" dirty="0" err="1">
                <a:solidFill>
                  <a:schemeClr val="bg2"/>
                </a:solidFill>
              </a:rPr>
              <a:t>lý</a:t>
            </a:r>
            <a:r>
              <a:rPr lang="en-US" sz="900" dirty="0">
                <a:solidFill>
                  <a:schemeClr val="bg2"/>
                </a:solidFill>
              </a:rPr>
              <a:t> </a:t>
            </a:r>
            <a:r>
              <a:rPr lang="en-US" sz="900" dirty="0" err="1">
                <a:solidFill>
                  <a:schemeClr val="bg2"/>
                </a:solidFill>
              </a:rPr>
              <a:t>Quỹ</a:t>
            </a:r>
            <a:r>
              <a:rPr lang="en-US" sz="900" dirty="0">
                <a:solidFill>
                  <a:schemeClr val="bg2"/>
                </a:solidFill>
              </a:rPr>
              <a:t> LPB </a:t>
            </a:r>
            <a:r>
              <a:rPr lang="en-US" sz="900" dirty="0" err="1">
                <a:solidFill>
                  <a:schemeClr val="bg2"/>
                </a:solidFill>
              </a:rPr>
              <a:t>lập</a:t>
            </a:r>
            <a:r>
              <a:rPr lang="en-US" sz="900" dirty="0">
                <a:solidFill>
                  <a:schemeClr val="bg2"/>
                </a:solidFill>
              </a:rPr>
              <a:t> </a:t>
            </a:r>
            <a:r>
              <a:rPr lang="en-US" sz="900" dirty="0" err="1">
                <a:solidFill>
                  <a:schemeClr val="bg2"/>
                </a:solidFill>
              </a:rPr>
              <a:t>dựa</a:t>
            </a:r>
            <a:r>
              <a:rPr lang="en-US" sz="900" dirty="0">
                <a:solidFill>
                  <a:schemeClr val="bg2"/>
                </a:solidFill>
              </a:rPr>
              <a:t> </a:t>
            </a:r>
            <a:r>
              <a:rPr lang="en-US" sz="900" dirty="0" err="1">
                <a:solidFill>
                  <a:schemeClr val="bg2"/>
                </a:solidFill>
              </a:rPr>
              <a:t>trên</a:t>
            </a:r>
            <a:r>
              <a:rPr lang="en-US" sz="900" dirty="0">
                <a:solidFill>
                  <a:schemeClr val="bg2"/>
                </a:solidFill>
              </a:rPr>
              <a:t> </a:t>
            </a:r>
            <a:r>
              <a:rPr lang="en-US" sz="900" dirty="0" err="1">
                <a:solidFill>
                  <a:schemeClr val="bg2"/>
                </a:solidFill>
              </a:rPr>
              <a:t>các</a:t>
            </a:r>
            <a:r>
              <a:rPr lang="en-US" sz="900" dirty="0">
                <a:solidFill>
                  <a:schemeClr val="bg2"/>
                </a:solidFill>
              </a:rPr>
              <a:t> </a:t>
            </a:r>
            <a:r>
              <a:rPr lang="en-US" sz="900" dirty="0" err="1">
                <a:solidFill>
                  <a:schemeClr val="bg2"/>
                </a:solidFill>
              </a:rPr>
              <a:t>nguồn</a:t>
            </a:r>
            <a:r>
              <a:rPr lang="en-US" sz="900" dirty="0">
                <a:solidFill>
                  <a:schemeClr val="bg2"/>
                </a:solidFill>
              </a:rPr>
              <a:t> </a:t>
            </a:r>
            <a:r>
              <a:rPr lang="en-US" sz="900" dirty="0" err="1">
                <a:solidFill>
                  <a:schemeClr val="bg2"/>
                </a:solidFill>
              </a:rPr>
              <a:t>thông</a:t>
            </a:r>
            <a:r>
              <a:rPr lang="en-US" sz="900" dirty="0">
                <a:solidFill>
                  <a:schemeClr val="bg2"/>
                </a:solidFill>
              </a:rPr>
              <a:t> tin </a:t>
            </a:r>
            <a:r>
              <a:rPr lang="en-US" sz="900" dirty="0" err="1">
                <a:solidFill>
                  <a:schemeClr val="bg2"/>
                </a:solidFill>
              </a:rPr>
              <a:t>được</a:t>
            </a:r>
            <a:r>
              <a:rPr lang="en-US" sz="900" dirty="0">
                <a:solidFill>
                  <a:schemeClr val="bg2"/>
                </a:solidFill>
              </a:rPr>
              <a:t> </a:t>
            </a:r>
            <a:r>
              <a:rPr lang="en-US" sz="900" dirty="0" err="1">
                <a:solidFill>
                  <a:schemeClr val="bg2"/>
                </a:solidFill>
              </a:rPr>
              <a:t>cho</a:t>
            </a:r>
            <a:r>
              <a:rPr lang="en-US" sz="900" dirty="0">
                <a:solidFill>
                  <a:schemeClr val="bg2"/>
                </a:solidFill>
              </a:rPr>
              <a:t> </a:t>
            </a:r>
            <a:r>
              <a:rPr lang="en-US" sz="900" dirty="0" err="1">
                <a:solidFill>
                  <a:schemeClr val="bg2"/>
                </a:solidFill>
              </a:rPr>
              <a:t>là</a:t>
            </a:r>
            <a:r>
              <a:rPr lang="en-US" sz="900" dirty="0">
                <a:solidFill>
                  <a:schemeClr val="bg2"/>
                </a:solidFill>
              </a:rPr>
              <a:t> </a:t>
            </a:r>
            <a:r>
              <a:rPr lang="en-US" sz="900" dirty="0" err="1">
                <a:solidFill>
                  <a:schemeClr val="bg2"/>
                </a:solidFill>
              </a:rPr>
              <a:t>đáng</a:t>
            </a:r>
            <a:r>
              <a:rPr lang="en-US" sz="900" dirty="0">
                <a:solidFill>
                  <a:schemeClr val="bg2"/>
                </a:solidFill>
              </a:rPr>
              <a:t> tin </a:t>
            </a:r>
            <a:r>
              <a:rPr lang="en-US" sz="900" dirty="0" err="1">
                <a:solidFill>
                  <a:schemeClr val="bg2"/>
                </a:solidFill>
              </a:rPr>
              <a:t>cậy</a:t>
            </a:r>
            <a:r>
              <a:rPr lang="en-US" sz="900" dirty="0">
                <a:solidFill>
                  <a:schemeClr val="bg2"/>
                </a:solidFill>
              </a:rPr>
              <a:t> </a:t>
            </a:r>
            <a:r>
              <a:rPr lang="en-US" sz="900" dirty="0" err="1">
                <a:solidFill>
                  <a:schemeClr val="bg2"/>
                </a:solidFill>
              </a:rPr>
              <a:t>tại</a:t>
            </a:r>
            <a:r>
              <a:rPr lang="en-US" sz="900" dirty="0">
                <a:solidFill>
                  <a:schemeClr val="bg2"/>
                </a:solidFill>
              </a:rPr>
              <a:t> </a:t>
            </a:r>
            <a:r>
              <a:rPr lang="en-US" sz="900" dirty="0" err="1">
                <a:solidFill>
                  <a:schemeClr val="bg2"/>
                </a:solidFill>
              </a:rPr>
              <a:t>thời</a:t>
            </a:r>
            <a:r>
              <a:rPr lang="en-US" sz="900" dirty="0">
                <a:solidFill>
                  <a:schemeClr val="bg2"/>
                </a:solidFill>
              </a:rPr>
              <a:t> </a:t>
            </a:r>
            <a:r>
              <a:rPr lang="en-US" sz="900" dirty="0" err="1">
                <a:solidFill>
                  <a:schemeClr val="bg2"/>
                </a:solidFill>
              </a:rPr>
              <a:t>điểm</a:t>
            </a:r>
            <a:r>
              <a:rPr lang="en-US" sz="900" dirty="0">
                <a:solidFill>
                  <a:schemeClr val="bg2"/>
                </a:solidFill>
              </a:rPr>
              <a:t> </a:t>
            </a:r>
            <a:r>
              <a:rPr lang="en-US" sz="900" dirty="0" err="1">
                <a:solidFill>
                  <a:schemeClr val="bg2"/>
                </a:solidFill>
              </a:rPr>
              <a:t>phát</a:t>
            </a:r>
            <a:r>
              <a:rPr lang="en-US" sz="900" dirty="0">
                <a:solidFill>
                  <a:schemeClr val="bg2"/>
                </a:solidFill>
              </a:rPr>
              <a:t> </a:t>
            </a:r>
            <a:r>
              <a:rPr lang="en-US" sz="900" dirty="0" err="1">
                <a:solidFill>
                  <a:schemeClr val="bg2"/>
                </a:solidFill>
              </a:rPr>
              <a:t>hành</a:t>
            </a:r>
            <a:r>
              <a:rPr lang="en-US" sz="900" dirty="0">
                <a:solidFill>
                  <a:schemeClr val="bg2"/>
                </a:solidFill>
              </a:rPr>
              <a:t>. </a:t>
            </a:r>
            <a:r>
              <a:rPr lang="en-US" sz="900" dirty="0" err="1">
                <a:solidFill>
                  <a:schemeClr val="bg2"/>
                </a:solidFill>
              </a:rPr>
              <a:t>Mọi</a:t>
            </a:r>
            <a:r>
              <a:rPr lang="en-US" sz="900" dirty="0">
                <a:solidFill>
                  <a:schemeClr val="bg2"/>
                </a:solidFill>
              </a:rPr>
              <a:t> </a:t>
            </a:r>
            <a:r>
              <a:rPr lang="en-US" sz="900" dirty="0" err="1">
                <a:solidFill>
                  <a:schemeClr val="bg2"/>
                </a:solidFill>
              </a:rPr>
              <a:t>số</a:t>
            </a:r>
            <a:r>
              <a:rPr lang="en-US" sz="900" dirty="0">
                <a:solidFill>
                  <a:schemeClr val="bg2"/>
                </a:solidFill>
              </a:rPr>
              <a:t> </a:t>
            </a:r>
            <a:r>
              <a:rPr lang="en-US" sz="900" dirty="0" err="1">
                <a:solidFill>
                  <a:schemeClr val="bg2"/>
                </a:solidFill>
              </a:rPr>
              <a:t>liệu</a:t>
            </a:r>
            <a:r>
              <a:rPr lang="en-US" sz="900" dirty="0">
                <a:solidFill>
                  <a:schemeClr val="bg2"/>
                </a:solidFill>
              </a:rPr>
              <a:t>, </a:t>
            </a:r>
            <a:r>
              <a:rPr lang="en-US" sz="900" dirty="0" err="1">
                <a:solidFill>
                  <a:schemeClr val="bg2"/>
                </a:solidFill>
              </a:rPr>
              <a:t>nhận</a:t>
            </a:r>
            <a:r>
              <a:rPr lang="en-US" sz="900" dirty="0">
                <a:solidFill>
                  <a:schemeClr val="bg2"/>
                </a:solidFill>
              </a:rPr>
              <a:t> </a:t>
            </a:r>
            <a:r>
              <a:rPr lang="en-US" sz="900" dirty="0" err="1">
                <a:solidFill>
                  <a:schemeClr val="bg2"/>
                </a:solidFill>
              </a:rPr>
              <a:t>định</a:t>
            </a:r>
            <a:r>
              <a:rPr lang="en-US" sz="900" dirty="0">
                <a:solidFill>
                  <a:schemeClr val="bg2"/>
                </a:solidFill>
              </a:rPr>
              <a:t> và </a:t>
            </a:r>
            <a:r>
              <a:rPr lang="en-US" sz="900" dirty="0" err="1">
                <a:solidFill>
                  <a:schemeClr val="bg2"/>
                </a:solidFill>
              </a:rPr>
              <a:t>đánh</a:t>
            </a:r>
            <a:r>
              <a:rPr lang="en-US" sz="900" dirty="0">
                <a:solidFill>
                  <a:schemeClr val="bg2"/>
                </a:solidFill>
              </a:rPr>
              <a:t> </a:t>
            </a:r>
            <a:r>
              <a:rPr lang="en-US" sz="900" dirty="0" err="1">
                <a:solidFill>
                  <a:schemeClr val="bg2"/>
                </a:solidFill>
              </a:rPr>
              <a:t>giá</a:t>
            </a:r>
            <a:r>
              <a:rPr lang="en-US" sz="900" dirty="0">
                <a:solidFill>
                  <a:schemeClr val="bg2"/>
                </a:solidFill>
              </a:rPr>
              <a:t> </a:t>
            </a:r>
            <a:r>
              <a:rPr lang="en-US" sz="900" dirty="0" err="1">
                <a:solidFill>
                  <a:schemeClr val="bg2"/>
                </a:solidFill>
              </a:rPr>
              <a:t>trong</a:t>
            </a:r>
            <a:r>
              <a:rPr lang="en-US" sz="900" dirty="0">
                <a:solidFill>
                  <a:schemeClr val="bg2"/>
                </a:solidFill>
              </a:rPr>
              <a:t> </a:t>
            </a:r>
            <a:r>
              <a:rPr lang="en-US" sz="900" dirty="0" err="1">
                <a:solidFill>
                  <a:schemeClr val="bg2"/>
                </a:solidFill>
              </a:rPr>
              <a:t>báo</a:t>
            </a:r>
            <a:r>
              <a:rPr lang="en-US" sz="900" dirty="0">
                <a:solidFill>
                  <a:schemeClr val="bg2"/>
                </a:solidFill>
              </a:rPr>
              <a:t> </a:t>
            </a:r>
            <a:r>
              <a:rPr lang="en-US" sz="900" dirty="0" err="1">
                <a:solidFill>
                  <a:schemeClr val="bg2"/>
                </a:solidFill>
              </a:rPr>
              <a:t>cáo</a:t>
            </a:r>
            <a:r>
              <a:rPr lang="en-US" sz="900" dirty="0">
                <a:solidFill>
                  <a:schemeClr val="bg2"/>
                </a:solidFill>
              </a:rPr>
              <a:t> </a:t>
            </a:r>
            <a:r>
              <a:rPr lang="en-US" sz="900" dirty="0" err="1">
                <a:solidFill>
                  <a:schemeClr val="bg2"/>
                </a:solidFill>
              </a:rPr>
              <a:t>chỉ</a:t>
            </a:r>
            <a:r>
              <a:rPr lang="en-US" sz="900" dirty="0">
                <a:solidFill>
                  <a:schemeClr val="bg2"/>
                </a:solidFill>
              </a:rPr>
              <a:t> </a:t>
            </a:r>
            <a:r>
              <a:rPr lang="en-US" sz="900" dirty="0" err="1">
                <a:solidFill>
                  <a:schemeClr val="bg2"/>
                </a:solidFill>
              </a:rPr>
              <a:t>nhằm</a:t>
            </a:r>
            <a:r>
              <a:rPr lang="en-US" sz="900" dirty="0">
                <a:solidFill>
                  <a:schemeClr val="bg2"/>
                </a:solidFill>
              </a:rPr>
              <a:t> </a:t>
            </a:r>
            <a:r>
              <a:rPr lang="en-US" sz="900" dirty="0" err="1">
                <a:solidFill>
                  <a:schemeClr val="bg2"/>
                </a:solidFill>
              </a:rPr>
              <a:t>mục</a:t>
            </a:r>
            <a:r>
              <a:rPr lang="en-US" sz="900" dirty="0">
                <a:solidFill>
                  <a:schemeClr val="bg2"/>
                </a:solidFill>
              </a:rPr>
              <a:t> </a:t>
            </a:r>
            <a:r>
              <a:rPr lang="en-US" sz="900" dirty="0" err="1">
                <a:solidFill>
                  <a:schemeClr val="bg2"/>
                </a:solidFill>
              </a:rPr>
              <a:t>đích</a:t>
            </a:r>
            <a:r>
              <a:rPr lang="en-US" sz="900" dirty="0">
                <a:solidFill>
                  <a:schemeClr val="bg2"/>
                </a:solidFill>
              </a:rPr>
              <a:t> </a:t>
            </a:r>
            <a:r>
              <a:rPr lang="en-US" sz="900" dirty="0" err="1">
                <a:solidFill>
                  <a:schemeClr val="bg2"/>
                </a:solidFill>
              </a:rPr>
              <a:t>cung</a:t>
            </a:r>
            <a:r>
              <a:rPr lang="en-US" sz="900" dirty="0">
                <a:solidFill>
                  <a:schemeClr val="bg2"/>
                </a:solidFill>
              </a:rPr>
              <a:t> </a:t>
            </a:r>
            <a:r>
              <a:rPr lang="en-US" sz="900" dirty="0" err="1">
                <a:solidFill>
                  <a:schemeClr val="bg2"/>
                </a:solidFill>
              </a:rPr>
              <a:t>cấp</a:t>
            </a:r>
            <a:r>
              <a:rPr lang="en-US" sz="900" dirty="0">
                <a:solidFill>
                  <a:schemeClr val="bg2"/>
                </a:solidFill>
              </a:rPr>
              <a:t> </a:t>
            </a:r>
            <a:r>
              <a:rPr lang="en-US" sz="900" dirty="0" err="1">
                <a:solidFill>
                  <a:schemeClr val="bg2"/>
                </a:solidFill>
              </a:rPr>
              <a:t>thông</a:t>
            </a:r>
            <a:r>
              <a:rPr lang="en-US" sz="900" dirty="0">
                <a:solidFill>
                  <a:schemeClr val="bg2"/>
                </a:solidFill>
              </a:rPr>
              <a:t> tin, </a:t>
            </a:r>
            <a:r>
              <a:rPr lang="en-US" sz="900" dirty="0" err="1">
                <a:solidFill>
                  <a:schemeClr val="bg2"/>
                </a:solidFill>
              </a:rPr>
              <a:t>không</a:t>
            </a:r>
            <a:r>
              <a:rPr lang="en-US" sz="900" dirty="0">
                <a:solidFill>
                  <a:schemeClr val="bg2"/>
                </a:solidFill>
              </a:rPr>
              <a:t> </a:t>
            </a:r>
            <a:r>
              <a:rPr lang="en-US" sz="900" dirty="0" err="1">
                <a:solidFill>
                  <a:schemeClr val="bg2"/>
                </a:solidFill>
              </a:rPr>
              <a:t>được</a:t>
            </a:r>
            <a:r>
              <a:rPr lang="en-US" sz="900" dirty="0">
                <a:solidFill>
                  <a:schemeClr val="bg2"/>
                </a:solidFill>
              </a:rPr>
              <a:t> </a:t>
            </a:r>
            <a:r>
              <a:rPr lang="en-US" sz="900" dirty="0" err="1">
                <a:solidFill>
                  <a:schemeClr val="bg2"/>
                </a:solidFill>
              </a:rPr>
              <a:t>xem</a:t>
            </a:r>
            <a:r>
              <a:rPr lang="en-US" sz="900" dirty="0">
                <a:solidFill>
                  <a:schemeClr val="bg2"/>
                </a:solidFill>
              </a:rPr>
              <a:t> </a:t>
            </a:r>
            <a:r>
              <a:rPr lang="en-US" sz="900" dirty="0" err="1">
                <a:solidFill>
                  <a:schemeClr val="bg2"/>
                </a:solidFill>
              </a:rPr>
              <a:t>là</a:t>
            </a:r>
            <a:r>
              <a:rPr lang="en-US" sz="900" dirty="0">
                <a:solidFill>
                  <a:schemeClr val="bg2"/>
                </a:solidFill>
              </a:rPr>
              <a:t> </a:t>
            </a:r>
            <a:r>
              <a:rPr lang="en-US" sz="900" dirty="0" err="1">
                <a:solidFill>
                  <a:schemeClr val="bg2"/>
                </a:solidFill>
              </a:rPr>
              <a:t>khuyến</a:t>
            </a:r>
            <a:r>
              <a:rPr lang="en-US" sz="900" dirty="0">
                <a:solidFill>
                  <a:schemeClr val="bg2"/>
                </a:solidFill>
              </a:rPr>
              <a:t> </a:t>
            </a:r>
            <a:r>
              <a:rPr lang="en-US" sz="900" dirty="0" err="1">
                <a:solidFill>
                  <a:schemeClr val="bg2"/>
                </a:solidFill>
              </a:rPr>
              <a:t>nghị</a:t>
            </a:r>
            <a:r>
              <a:rPr lang="en-US" sz="900" dirty="0">
                <a:solidFill>
                  <a:schemeClr val="bg2"/>
                </a:solidFill>
              </a:rPr>
              <a:t> </a:t>
            </a:r>
            <a:r>
              <a:rPr lang="en-US" sz="900" dirty="0" err="1">
                <a:solidFill>
                  <a:schemeClr val="bg2"/>
                </a:solidFill>
              </a:rPr>
              <a:t>đầu</a:t>
            </a:r>
            <a:r>
              <a:rPr lang="en-US" sz="900" dirty="0">
                <a:solidFill>
                  <a:schemeClr val="bg2"/>
                </a:solidFill>
              </a:rPr>
              <a:t> </a:t>
            </a:r>
            <a:r>
              <a:rPr lang="en-US" sz="900" dirty="0" err="1">
                <a:solidFill>
                  <a:schemeClr val="bg2"/>
                </a:solidFill>
              </a:rPr>
              <a:t>tư</a:t>
            </a:r>
            <a:r>
              <a:rPr lang="en-US" sz="900" dirty="0">
                <a:solidFill>
                  <a:schemeClr val="bg2"/>
                </a:solidFill>
              </a:rPr>
              <a:t> hay cam </a:t>
            </a:r>
            <a:r>
              <a:rPr lang="en-US" sz="900" dirty="0" err="1">
                <a:solidFill>
                  <a:schemeClr val="bg2"/>
                </a:solidFill>
              </a:rPr>
              <a:t>kết</a:t>
            </a:r>
            <a:r>
              <a:rPr lang="en-US" sz="900" dirty="0">
                <a:solidFill>
                  <a:schemeClr val="bg2"/>
                </a:solidFill>
              </a:rPr>
              <a:t> </a:t>
            </a:r>
            <a:r>
              <a:rPr lang="en-US" sz="900" dirty="0" err="1">
                <a:solidFill>
                  <a:schemeClr val="bg2"/>
                </a:solidFill>
              </a:rPr>
              <a:t>về</a:t>
            </a:r>
            <a:r>
              <a:rPr lang="en-US" sz="900" dirty="0">
                <a:solidFill>
                  <a:schemeClr val="bg2"/>
                </a:solidFill>
              </a:rPr>
              <a:t> </a:t>
            </a:r>
            <a:r>
              <a:rPr lang="en-US" sz="900" dirty="0" err="1">
                <a:solidFill>
                  <a:schemeClr val="bg2"/>
                </a:solidFill>
              </a:rPr>
              <a:t>kết</a:t>
            </a:r>
            <a:r>
              <a:rPr lang="en-US" sz="900" dirty="0">
                <a:solidFill>
                  <a:schemeClr val="bg2"/>
                </a:solidFill>
              </a:rPr>
              <a:t> </a:t>
            </a:r>
            <a:r>
              <a:rPr lang="en-US" sz="900" dirty="0" err="1">
                <a:solidFill>
                  <a:schemeClr val="bg2"/>
                </a:solidFill>
              </a:rPr>
              <a:t>quả</a:t>
            </a:r>
            <a:r>
              <a:rPr lang="en-US" sz="900" dirty="0">
                <a:solidFill>
                  <a:schemeClr val="bg2"/>
                </a:solidFill>
              </a:rPr>
              <a:t> </a:t>
            </a:r>
            <a:r>
              <a:rPr lang="en-US" sz="900" dirty="0" err="1">
                <a:solidFill>
                  <a:schemeClr val="bg2"/>
                </a:solidFill>
              </a:rPr>
              <a:t>sinh</a:t>
            </a:r>
            <a:r>
              <a:rPr lang="en-US" sz="900" dirty="0">
                <a:solidFill>
                  <a:schemeClr val="bg2"/>
                </a:solidFill>
              </a:rPr>
              <a:t> </a:t>
            </a:r>
            <a:r>
              <a:rPr lang="en-US" sz="900" dirty="0" err="1">
                <a:solidFill>
                  <a:schemeClr val="bg2"/>
                </a:solidFill>
              </a:rPr>
              <a:t>lời</a:t>
            </a:r>
            <a:r>
              <a:rPr lang="en-US" sz="900" dirty="0">
                <a:solidFill>
                  <a:schemeClr val="bg2"/>
                </a:solidFill>
              </a:rPr>
              <a:t> </a:t>
            </a:r>
            <a:r>
              <a:rPr lang="en-US" sz="900" dirty="0" err="1">
                <a:solidFill>
                  <a:schemeClr val="bg2"/>
                </a:solidFill>
              </a:rPr>
              <a:t>của</a:t>
            </a:r>
            <a:r>
              <a:rPr lang="en-US" sz="900" dirty="0">
                <a:solidFill>
                  <a:schemeClr val="bg2"/>
                </a:solidFill>
              </a:rPr>
              <a:t> </a:t>
            </a:r>
            <a:r>
              <a:rPr lang="en-US" sz="900" dirty="0" err="1">
                <a:solidFill>
                  <a:schemeClr val="bg2"/>
                </a:solidFill>
              </a:rPr>
              <a:t>Quỹ</a:t>
            </a:r>
            <a:r>
              <a:rPr lang="en-US" sz="900" dirty="0">
                <a:solidFill>
                  <a:schemeClr val="bg2"/>
                </a:solidFill>
              </a:rPr>
              <a:t>.</a:t>
            </a:r>
            <a:br>
              <a:rPr lang="en-US" sz="900" dirty="0">
                <a:solidFill>
                  <a:schemeClr val="bg2"/>
                </a:solidFill>
              </a:rPr>
            </a:br>
            <a:r>
              <a:rPr lang="en-US" sz="900" dirty="0" err="1">
                <a:solidFill>
                  <a:schemeClr val="bg2"/>
                </a:solidFill>
              </a:rPr>
              <a:t>Hiệu</a:t>
            </a:r>
            <a:r>
              <a:rPr lang="en-US" sz="900" dirty="0">
                <a:solidFill>
                  <a:schemeClr val="bg2"/>
                </a:solidFill>
              </a:rPr>
              <a:t> </a:t>
            </a:r>
            <a:r>
              <a:rPr lang="en-US" sz="900" dirty="0" err="1">
                <a:solidFill>
                  <a:schemeClr val="bg2"/>
                </a:solidFill>
              </a:rPr>
              <a:t>quả</a:t>
            </a:r>
            <a:r>
              <a:rPr lang="en-US" sz="900" dirty="0">
                <a:solidFill>
                  <a:schemeClr val="bg2"/>
                </a:solidFill>
              </a:rPr>
              <a:t> </a:t>
            </a:r>
            <a:r>
              <a:rPr lang="en-US" sz="900" dirty="0" err="1">
                <a:solidFill>
                  <a:schemeClr val="bg2"/>
                </a:solidFill>
              </a:rPr>
              <a:t>đầu</a:t>
            </a:r>
            <a:r>
              <a:rPr lang="en-US" sz="900" dirty="0">
                <a:solidFill>
                  <a:schemeClr val="bg2"/>
                </a:solidFill>
              </a:rPr>
              <a:t> </a:t>
            </a:r>
            <a:r>
              <a:rPr lang="en-US" sz="900" dirty="0" err="1">
                <a:solidFill>
                  <a:schemeClr val="bg2"/>
                </a:solidFill>
              </a:rPr>
              <a:t>tư</a:t>
            </a:r>
            <a:r>
              <a:rPr lang="en-US" sz="900" dirty="0">
                <a:solidFill>
                  <a:schemeClr val="bg2"/>
                </a:solidFill>
              </a:rPr>
              <a:t> </a:t>
            </a:r>
            <a:r>
              <a:rPr lang="en-US" sz="900" dirty="0" err="1">
                <a:solidFill>
                  <a:schemeClr val="bg2"/>
                </a:solidFill>
              </a:rPr>
              <a:t>trong</a:t>
            </a:r>
            <a:r>
              <a:rPr lang="en-US" sz="900" dirty="0">
                <a:solidFill>
                  <a:schemeClr val="bg2"/>
                </a:solidFill>
              </a:rPr>
              <a:t> </a:t>
            </a:r>
            <a:r>
              <a:rPr lang="en-US" sz="900" dirty="0" err="1">
                <a:solidFill>
                  <a:schemeClr val="bg2"/>
                </a:solidFill>
              </a:rPr>
              <a:t>quá</a:t>
            </a:r>
            <a:r>
              <a:rPr lang="en-US" sz="900" dirty="0">
                <a:solidFill>
                  <a:schemeClr val="bg2"/>
                </a:solidFill>
              </a:rPr>
              <a:t> </a:t>
            </a:r>
            <a:r>
              <a:rPr lang="en-US" sz="900" dirty="0" err="1">
                <a:solidFill>
                  <a:schemeClr val="bg2"/>
                </a:solidFill>
              </a:rPr>
              <a:t>khứ</a:t>
            </a:r>
            <a:r>
              <a:rPr lang="en-US" sz="900" dirty="0">
                <a:solidFill>
                  <a:schemeClr val="bg2"/>
                </a:solidFill>
              </a:rPr>
              <a:t> </a:t>
            </a:r>
            <a:r>
              <a:rPr lang="en-US" sz="900" dirty="0" err="1">
                <a:solidFill>
                  <a:schemeClr val="bg2"/>
                </a:solidFill>
              </a:rPr>
              <a:t>không</a:t>
            </a:r>
            <a:r>
              <a:rPr lang="en-US" sz="900" dirty="0">
                <a:solidFill>
                  <a:schemeClr val="bg2"/>
                </a:solidFill>
              </a:rPr>
              <a:t> </a:t>
            </a:r>
            <a:r>
              <a:rPr lang="en-US" sz="900" dirty="0" err="1">
                <a:solidFill>
                  <a:schemeClr val="bg2"/>
                </a:solidFill>
              </a:rPr>
              <a:t>phản</a:t>
            </a:r>
            <a:r>
              <a:rPr lang="en-US" sz="900" dirty="0">
                <a:solidFill>
                  <a:schemeClr val="bg2"/>
                </a:solidFill>
              </a:rPr>
              <a:t> </a:t>
            </a:r>
            <a:r>
              <a:rPr lang="en-US" sz="900" dirty="0" err="1">
                <a:solidFill>
                  <a:schemeClr val="bg2"/>
                </a:solidFill>
              </a:rPr>
              <a:t>ánh</a:t>
            </a:r>
            <a:r>
              <a:rPr lang="en-US" sz="900" dirty="0">
                <a:solidFill>
                  <a:schemeClr val="bg2"/>
                </a:solidFill>
              </a:rPr>
              <a:t> hay </a:t>
            </a:r>
            <a:r>
              <a:rPr lang="en-US" sz="900" dirty="0" err="1">
                <a:solidFill>
                  <a:schemeClr val="bg2"/>
                </a:solidFill>
              </a:rPr>
              <a:t>đảm</a:t>
            </a:r>
            <a:r>
              <a:rPr lang="en-US" sz="900" dirty="0">
                <a:solidFill>
                  <a:schemeClr val="bg2"/>
                </a:solidFill>
              </a:rPr>
              <a:t> </a:t>
            </a:r>
            <a:r>
              <a:rPr lang="en-US" sz="900" dirty="0" err="1">
                <a:solidFill>
                  <a:schemeClr val="bg2"/>
                </a:solidFill>
              </a:rPr>
              <a:t>bảo</a:t>
            </a:r>
            <a:r>
              <a:rPr lang="en-US" sz="900" dirty="0">
                <a:solidFill>
                  <a:schemeClr val="bg2"/>
                </a:solidFill>
              </a:rPr>
              <a:t> </a:t>
            </a:r>
            <a:r>
              <a:rPr lang="en-US" sz="900" dirty="0" err="1">
                <a:solidFill>
                  <a:schemeClr val="bg2"/>
                </a:solidFill>
              </a:rPr>
              <a:t>cho</a:t>
            </a:r>
            <a:r>
              <a:rPr lang="en-US" sz="900" dirty="0">
                <a:solidFill>
                  <a:schemeClr val="bg2"/>
                </a:solidFill>
              </a:rPr>
              <a:t> </a:t>
            </a:r>
            <a:r>
              <a:rPr lang="en-US" sz="900" dirty="0" err="1">
                <a:solidFill>
                  <a:schemeClr val="bg2"/>
                </a:solidFill>
              </a:rPr>
              <a:t>kết</a:t>
            </a:r>
            <a:r>
              <a:rPr lang="en-US" sz="900" dirty="0">
                <a:solidFill>
                  <a:schemeClr val="bg2"/>
                </a:solidFill>
              </a:rPr>
              <a:t> </a:t>
            </a:r>
            <a:r>
              <a:rPr lang="en-US" sz="900" dirty="0" err="1">
                <a:solidFill>
                  <a:schemeClr val="bg2"/>
                </a:solidFill>
              </a:rPr>
              <a:t>quả</a:t>
            </a:r>
            <a:r>
              <a:rPr lang="en-US" sz="900" dirty="0">
                <a:solidFill>
                  <a:schemeClr val="bg2"/>
                </a:solidFill>
              </a:rPr>
              <a:t> </a:t>
            </a:r>
            <a:r>
              <a:rPr lang="en-US" sz="900" dirty="0" err="1">
                <a:solidFill>
                  <a:schemeClr val="bg2"/>
                </a:solidFill>
              </a:rPr>
              <a:t>trong</a:t>
            </a:r>
            <a:r>
              <a:rPr lang="en-US" sz="900" dirty="0">
                <a:solidFill>
                  <a:schemeClr val="bg2"/>
                </a:solidFill>
              </a:rPr>
              <a:t> </a:t>
            </a:r>
            <a:r>
              <a:rPr lang="en-US" sz="900" dirty="0" err="1">
                <a:solidFill>
                  <a:schemeClr val="bg2"/>
                </a:solidFill>
              </a:rPr>
              <a:t>tương</a:t>
            </a:r>
            <a:r>
              <a:rPr lang="en-US" sz="900" dirty="0">
                <a:solidFill>
                  <a:schemeClr val="bg2"/>
                </a:solidFill>
              </a:rPr>
              <a:t> </a:t>
            </a:r>
            <a:r>
              <a:rPr lang="en-US" sz="900" dirty="0" err="1">
                <a:solidFill>
                  <a:schemeClr val="bg2"/>
                </a:solidFill>
              </a:rPr>
              <a:t>lai</a:t>
            </a:r>
            <a:r>
              <a:rPr lang="en-US" sz="900" dirty="0">
                <a:solidFill>
                  <a:schemeClr val="bg2"/>
                </a:solidFill>
              </a:rPr>
              <a:t>. </a:t>
            </a:r>
            <a:r>
              <a:rPr lang="en-US" sz="900" dirty="0" err="1">
                <a:solidFill>
                  <a:schemeClr val="bg2"/>
                </a:solidFill>
              </a:rPr>
              <a:t>Nhà</a:t>
            </a:r>
            <a:r>
              <a:rPr lang="en-US" sz="900" dirty="0">
                <a:solidFill>
                  <a:schemeClr val="bg2"/>
                </a:solidFill>
              </a:rPr>
              <a:t> </a:t>
            </a:r>
            <a:r>
              <a:rPr lang="en-US" sz="900" dirty="0" err="1">
                <a:solidFill>
                  <a:schemeClr val="bg2"/>
                </a:solidFill>
              </a:rPr>
              <a:t>đầu</a:t>
            </a:r>
            <a:r>
              <a:rPr lang="en-US" sz="900" dirty="0">
                <a:solidFill>
                  <a:schemeClr val="bg2"/>
                </a:solidFill>
              </a:rPr>
              <a:t> </a:t>
            </a:r>
            <a:r>
              <a:rPr lang="en-US" sz="900" dirty="0" err="1">
                <a:solidFill>
                  <a:schemeClr val="bg2"/>
                </a:solidFill>
              </a:rPr>
              <a:t>tư</a:t>
            </a:r>
            <a:r>
              <a:rPr lang="en-US" sz="900" dirty="0">
                <a:solidFill>
                  <a:schemeClr val="bg2"/>
                </a:solidFill>
              </a:rPr>
              <a:t> </a:t>
            </a:r>
            <a:r>
              <a:rPr lang="en-US" sz="900" dirty="0" err="1">
                <a:solidFill>
                  <a:schemeClr val="bg2"/>
                </a:solidFill>
              </a:rPr>
              <a:t>cần</a:t>
            </a:r>
            <a:r>
              <a:rPr lang="en-US" sz="900" dirty="0">
                <a:solidFill>
                  <a:schemeClr val="bg2"/>
                </a:solidFill>
              </a:rPr>
              <a:t> </a:t>
            </a:r>
            <a:r>
              <a:rPr lang="en-US" sz="900" dirty="0" err="1">
                <a:solidFill>
                  <a:schemeClr val="bg2"/>
                </a:solidFill>
              </a:rPr>
              <a:t>chủ</a:t>
            </a:r>
            <a:r>
              <a:rPr lang="en-US" sz="900" dirty="0">
                <a:solidFill>
                  <a:schemeClr val="bg2"/>
                </a:solidFill>
              </a:rPr>
              <a:t> </a:t>
            </a:r>
            <a:r>
              <a:rPr lang="en-US" sz="900" dirty="0" err="1">
                <a:solidFill>
                  <a:schemeClr val="bg2"/>
                </a:solidFill>
              </a:rPr>
              <a:t>động</a:t>
            </a:r>
            <a:r>
              <a:rPr lang="en-US" sz="900" dirty="0">
                <a:solidFill>
                  <a:schemeClr val="bg2"/>
                </a:solidFill>
              </a:rPr>
              <a:t> </a:t>
            </a:r>
            <a:r>
              <a:rPr lang="en-US" sz="900" dirty="0" err="1">
                <a:solidFill>
                  <a:schemeClr val="bg2"/>
                </a:solidFill>
              </a:rPr>
              <a:t>xem</a:t>
            </a:r>
            <a:r>
              <a:rPr lang="en-US" sz="900" dirty="0">
                <a:solidFill>
                  <a:schemeClr val="bg2"/>
                </a:solidFill>
              </a:rPr>
              <a:t> </a:t>
            </a:r>
            <a:r>
              <a:rPr lang="en-US" sz="900" dirty="0" err="1">
                <a:solidFill>
                  <a:schemeClr val="bg2"/>
                </a:solidFill>
              </a:rPr>
              <a:t>xét</a:t>
            </a:r>
            <a:r>
              <a:rPr lang="en-US" sz="900" dirty="0">
                <a:solidFill>
                  <a:schemeClr val="bg2"/>
                </a:solidFill>
              </a:rPr>
              <a:t> </a:t>
            </a:r>
            <a:r>
              <a:rPr lang="en-US" sz="900" dirty="0" err="1">
                <a:solidFill>
                  <a:schemeClr val="bg2"/>
                </a:solidFill>
              </a:rPr>
              <a:t>mục</a:t>
            </a:r>
            <a:r>
              <a:rPr lang="en-US" sz="900" dirty="0">
                <a:solidFill>
                  <a:schemeClr val="bg2"/>
                </a:solidFill>
              </a:rPr>
              <a:t> </a:t>
            </a:r>
            <a:r>
              <a:rPr lang="en-US" sz="900" dirty="0" err="1">
                <a:solidFill>
                  <a:schemeClr val="bg2"/>
                </a:solidFill>
              </a:rPr>
              <a:t>tiêu</a:t>
            </a:r>
            <a:r>
              <a:rPr lang="en-US" sz="900" dirty="0">
                <a:solidFill>
                  <a:schemeClr val="bg2"/>
                </a:solidFill>
              </a:rPr>
              <a:t> </a:t>
            </a:r>
            <a:r>
              <a:rPr lang="en-US" sz="900" dirty="0" err="1">
                <a:solidFill>
                  <a:schemeClr val="bg2"/>
                </a:solidFill>
              </a:rPr>
              <a:t>đầu</a:t>
            </a:r>
            <a:r>
              <a:rPr lang="en-US" sz="900" dirty="0">
                <a:solidFill>
                  <a:schemeClr val="bg2"/>
                </a:solidFill>
              </a:rPr>
              <a:t> </a:t>
            </a:r>
            <a:r>
              <a:rPr lang="en-US" sz="900" dirty="0" err="1">
                <a:solidFill>
                  <a:schemeClr val="bg2"/>
                </a:solidFill>
              </a:rPr>
              <a:t>tư</a:t>
            </a:r>
            <a:r>
              <a:rPr lang="en-US" sz="900" dirty="0">
                <a:solidFill>
                  <a:schemeClr val="bg2"/>
                </a:solidFill>
              </a:rPr>
              <a:t>, </a:t>
            </a:r>
            <a:r>
              <a:rPr lang="en-US" sz="900" dirty="0" err="1">
                <a:solidFill>
                  <a:schemeClr val="bg2"/>
                </a:solidFill>
              </a:rPr>
              <a:t>khả</a:t>
            </a:r>
            <a:r>
              <a:rPr lang="en-US" sz="900" dirty="0">
                <a:solidFill>
                  <a:schemeClr val="bg2"/>
                </a:solidFill>
              </a:rPr>
              <a:t> </a:t>
            </a:r>
            <a:r>
              <a:rPr lang="en-US" sz="900" dirty="0" err="1">
                <a:solidFill>
                  <a:schemeClr val="bg2"/>
                </a:solidFill>
              </a:rPr>
              <a:t>năng</a:t>
            </a:r>
            <a:r>
              <a:rPr lang="en-US" sz="900" dirty="0">
                <a:solidFill>
                  <a:schemeClr val="bg2"/>
                </a:solidFill>
              </a:rPr>
              <a:t> </a:t>
            </a:r>
            <a:r>
              <a:rPr lang="en-US" sz="900" dirty="0" err="1">
                <a:solidFill>
                  <a:schemeClr val="bg2"/>
                </a:solidFill>
              </a:rPr>
              <a:t>chấp</a:t>
            </a:r>
            <a:r>
              <a:rPr lang="en-US" sz="900" dirty="0">
                <a:solidFill>
                  <a:schemeClr val="bg2"/>
                </a:solidFill>
              </a:rPr>
              <a:t> </a:t>
            </a:r>
            <a:r>
              <a:rPr lang="en-US" sz="900" dirty="0" err="1">
                <a:solidFill>
                  <a:schemeClr val="bg2"/>
                </a:solidFill>
              </a:rPr>
              <a:t>nhận</a:t>
            </a:r>
            <a:r>
              <a:rPr lang="en-US" sz="900" dirty="0">
                <a:solidFill>
                  <a:schemeClr val="bg2"/>
                </a:solidFill>
              </a:rPr>
              <a:t> </a:t>
            </a:r>
            <a:r>
              <a:rPr lang="en-US" sz="900" dirty="0" err="1">
                <a:solidFill>
                  <a:schemeClr val="bg2"/>
                </a:solidFill>
              </a:rPr>
              <a:t>rủi</a:t>
            </a:r>
            <a:r>
              <a:rPr lang="en-US" sz="900" dirty="0">
                <a:solidFill>
                  <a:schemeClr val="bg2"/>
                </a:solidFill>
              </a:rPr>
              <a:t> </a:t>
            </a:r>
            <a:r>
              <a:rPr lang="en-US" sz="900" dirty="0" err="1">
                <a:solidFill>
                  <a:schemeClr val="bg2"/>
                </a:solidFill>
              </a:rPr>
              <a:t>ro</a:t>
            </a:r>
            <a:r>
              <a:rPr lang="en-US" sz="900" dirty="0">
                <a:solidFill>
                  <a:schemeClr val="bg2"/>
                </a:solidFill>
              </a:rPr>
              <a:t> và </a:t>
            </a:r>
            <a:r>
              <a:rPr lang="en-US" sz="900" dirty="0" err="1">
                <a:solidFill>
                  <a:schemeClr val="bg2"/>
                </a:solidFill>
              </a:rPr>
              <a:t>có</a:t>
            </a:r>
            <a:r>
              <a:rPr lang="en-US" sz="900" dirty="0">
                <a:solidFill>
                  <a:schemeClr val="bg2"/>
                </a:solidFill>
              </a:rPr>
              <a:t> </a:t>
            </a:r>
            <a:r>
              <a:rPr lang="en-US" sz="900" dirty="0" err="1">
                <a:solidFill>
                  <a:schemeClr val="bg2"/>
                </a:solidFill>
              </a:rPr>
              <a:t>thể</a:t>
            </a:r>
            <a:r>
              <a:rPr lang="en-US" sz="900" dirty="0">
                <a:solidFill>
                  <a:schemeClr val="bg2"/>
                </a:solidFill>
              </a:rPr>
              <a:t> </a:t>
            </a:r>
            <a:r>
              <a:rPr lang="en-US" sz="900" dirty="0" err="1">
                <a:solidFill>
                  <a:schemeClr val="bg2"/>
                </a:solidFill>
              </a:rPr>
              <a:t>tham</a:t>
            </a:r>
            <a:r>
              <a:rPr lang="en-US" sz="900" dirty="0">
                <a:solidFill>
                  <a:schemeClr val="bg2"/>
                </a:solidFill>
              </a:rPr>
              <a:t> </a:t>
            </a:r>
            <a:r>
              <a:rPr lang="en-US" sz="900" dirty="0" err="1">
                <a:solidFill>
                  <a:schemeClr val="bg2"/>
                </a:solidFill>
              </a:rPr>
              <a:t>khảo</a:t>
            </a:r>
            <a:r>
              <a:rPr lang="en-US" sz="900" dirty="0">
                <a:solidFill>
                  <a:schemeClr val="bg2"/>
                </a:solidFill>
              </a:rPr>
              <a:t> ý </a:t>
            </a:r>
            <a:r>
              <a:rPr lang="en-US" sz="900" dirty="0" err="1">
                <a:solidFill>
                  <a:schemeClr val="bg2"/>
                </a:solidFill>
              </a:rPr>
              <a:t>kiến</a:t>
            </a:r>
            <a:r>
              <a:rPr lang="en-US" sz="900" dirty="0">
                <a:solidFill>
                  <a:schemeClr val="bg2"/>
                </a:solidFill>
              </a:rPr>
              <a:t> </a:t>
            </a:r>
            <a:r>
              <a:rPr lang="en-US" sz="900" dirty="0" err="1">
                <a:solidFill>
                  <a:schemeClr val="bg2"/>
                </a:solidFill>
              </a:rPr>
              <a:t>từ</a:t>
            </a:r>
            <a:r>
              <a:rPr lang="en-US" sz="900" dirty="0">
                <a:solidFill>
                  <a:schemeClr val="bg2"/>
                </a:solidFill>
              </a:rPr>
              <a:t> </a:t>
            </a:r>
            <a:r>
              <a:rPr lang="en-US" sz="900" dirty="0" err="1">
                <a:solidFill>
                  <a:schemeClr val="bg2"/>
                </a:solidFill>
              </a:rPr>
              <a:t>các</a:t>
            </a:r>
            <a:r>
              <a:rPr lang="en-US" sz="900" dirty="0">
                <a:solidFill>
                  <a:schemeClr val="bg2"/>
                </a:solidFill>
              </a:rPr>
              <a:t> </a:t>
            </a:r>
            <a:r>
              <a:rPr lang="en-US" sz="900" dirty="0" err="1">
                <a:solidFill>
                  <a:schemeClr val="bg2"/>
                </a:solidFill>
              </a:rPr>
              <a:t>chuyên</a:t>
            </a:r>
            <a:r>
              <a:rPr lang="en-US" sz="900" dirty="0">
                <a:solidFill>
                  <a:schemeClr val="bg2"/>
                </a:solidFill>
              </a:rPr>
              <a:t> </a:t>
            </a:r>
            <a:r>
              <a:rPr lang="en-US" sz="900" dirty="0" err="1">
                <a:solidFill>
                  <a:schemeClr val="bg2"/>
                </a:solidFill>
              </a:rPr>
              <a:t>gia</a:t>
            </a:r>
            <a:r>
              <a:rPr lang="en-US" sz="900" dirty="0">
                <a:solidFill>
                  <a:schemeClr val="bg2"/>
                </a:solidFill>
              </a:rPr>
              <a:t> </a:t>
            </a:r>
            <a:r>
              <a:rPr lang="en-US" sz="900" dirty="0" err="1">
                <a:solidFill>
                  <a:schemeClr val="bg2"/>
                </a:solidFill>
              </a:rPr>
              <a:t>trước</a:t>
            </a:r>
            <a:r>
              <a:rPr lang="en-US" sz="900" dirty="0">
                <a:solidFill>
                  <a:schemeClr val="bg2"/>
                </a:solidFill>
              </a:rPr>
              <a:t> </a:t>
            </a:r>
            <a:r>
              <a:rPr lang="en-US" sz="900" dirty="0" err="1">
                <a:solidFill>
                  <a:schemeClr val="bg2"/>
                </a:solidFill>
              </a:rPr>
              <a:t>khi</a:t>
            </a:r>
            <a:r>
              <a:rPr lang="en-US" sz="900" dirty="0">
                <a:solidFill>
                  <a:schemeClr val="bg2"/>
                </a:solidFill>
              </a:rPr>
              <a:t> </a:t>
            </a:r>
            <a:r>
              <a:rPr lang="en-US" sz="900" dirty="0" err="1">
                <a:solidFill>
                  <a:schemeClr val="bg2"/>
                </a:solidFill>
              </a:rPr>
              <a:t>đưa</a:t>
            </a:r>
            <a:r>
              <a:rPr lang="en-US" sz="900" dirty="0">
                <a:solidFill>
                  <a:schemeClr val="bg2"/>
                </a:solidFill>
              </a:rPr>
              <a:t> ra </a:t>
            </a:r>
            <a:r>
              <a:rPr lang="en-US" sz="900" dirty="0" err="1">
                <a:solidFill>
                  <a:schemeClr val="bg2"/>
                </a:solidFill>
              </a:rPr>
              <a:t>quyết</a:t>
            </a:r>
            <a:r>
              <a:rPr lang="en-US" sz="900" dirty="0">
                <a:solidFill>
                  <a:schemeClr val="bg2"/>
                </a:solidFill>
              </a:rPr>
              <a:t> </a:t>
            </a:r>
            <a:r>
              <a:rPr lang="en-US" sz="900" dirty="0" err="1">
                <a:solidFill>
                  <a:schemeClr val="bg2"/>
                </a:solidFill>
              </a:rPr>
              <a:t>định</a:t>
            </a:r>
            <a:r>
              <a:rPr lang="en-US" sz="900" dirty="0">
                <a:solidFill>
                  <a:schemeClr val="bg2"/>
                </a:solidFill>
              </a:rPr>
              <a:t> </a:t>
            </a:r>
            <a:r>
              <a:rPr lang="en-US" sz="900" dirty="0" err="1">
                <a:solidFill>
                  <a:schemeClr val="bg2"/>
                </a:solidFill>
              </a:rPr>
              <a:t>đầu</a:t>
            </a:r>
            <a:r>
              <a:rPr lang="en-US" sz="900" dirty="0">
                <a:solidFill>
                  <a:schemeClr val="bg2"/>
                </a:solidFill>
              </a:rPr>
              <a:t> </a:t>
            </a:r>
            <a:r>
              <a:rPr lang="en-US" sz="900" dirty="0" err="1">
                <a:solidFill>
                  <a:schemeClr val="bg2"/>
                </a:solidFill>
              </a:rPr>
              <a:t>tư</a:t>
            </a:r>
            <a:r>
              <a:rPr lang="en-US" sz="900" dirty="0">
                <a:solidFill>
                  <a:schemeClr val="bg2"/>
                </a:solidFill>
              </a:rPr>
              <a:t>.</a:t>
            </a:r>
          </a:p>
        </p:txBody>
      </p:sp>
      <p:sp>
        <p:nvSpPr>
          <p:cNvPr id="14" name="Google Shape;13044;p496">
            <a:extLst>
              <a:ext uri="{FF2B5EF4-FFF2-40B4-BE49-F238E27FC236}">
                <a16:creationId xmlns:a16="http://schemas.microsoft.com/office/drawing/2014/main" id="{256BF04B-4777-488B-8E90-22A9A457B8AE}"/>
              </a:ext>
            </a:extLst>
          </p:cNvPr>
          <p:cNvSpPr txBox="1"/>
          <p:nvPr/>
        </p:nvSpPr>
        <p:spPr>
          <a:xfrm>
            <a:off x="988986" y="4550399"/>
            <a:ext cx="4412748" cy="1361871"/>
          </a:xfrm>
          <a:prstGeom prst="rect">
            <a:avLst/>
          </a:prstGeom>
          <a:ln w="9525"/>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lt1"/>
              </a:buClr>
              <a:buSzPts val="1400"/>
              <a:buFont typeface="Arial"/>
              <a:buNone/>
            </a:pPr>
            <a:r>
              <a:rPr lang="en-US" sz="1100" b="1" i="0" u="none" strike="noStrike" cap="none" dirty="0">
                <a:solidFill>
                  <a:schemeClr val="bg2"/>
                </a:solidFill>
                <a:latin typeface="Arial"/>
                <a:ea typeface="Arial"/>
                <a:cs typeface="Arial"/>
                <a:sym typeface="Arial"/>
              </a:rPr>
              <a:t>CÔNG TY CỔ PHẦN QUẢN LÝ QUỸ LPB</a:t>
            </a:r>
          </a:p>
          <a:p>
            <a:pPr marL="0" marR="0" lvl="0" indent="0" algn="l" rtl="0">
              <a:lnSpc>
                <a:spcPct val="150000"/>
              </a:lnSpc>
              <a:spcBef>
                <a:spcPts val="0"/>
              </a:spcBef>
              <a:spcAft>
                <a:spcPts val="0"/>
              </a:spcAft>
              <a:buClr>
                <a:schemeClr val="lt1"/>
              </a:buClr>
              <a:buSzPts val="1400"/>
              <a:buFont typeface="Arial"/>
              <a:buNone/>
            </a:pPr>
            <a:r>
              <a:rPr lang="en-US" sz="1100" b="1" i="0" u="none" strike="noStrike" cap="none" dirty="0">
                <a:solidFill>
                  <a:schemeClr val="bg2"/>
                </a:solidFill>
                <a:latin typeface="Arial"/>
                <a:ea typeface="Arial"/>
                <a:cs typeface="Arial"/>
                <a:sym typeface="Arial"/>
              </a:rPr>
              <a:t>T: </a:t>
            </a:r>
            <a:r>
              <a:rPr lang="en-US" sz="1100" b="0" i="0" u="none" strike="noStrike" cap="none" dirty="0">
                <a:solidFill>
                  <a:schemeClr val="bg2"/>
                </a:solidFill>
                <a:latin typeface="Arial"/>
                <a:ea typeface="Arial"/>
                <a:cs typeface="Arial"/>
                <a:sym typeface="Arial"/>
              </a:rPr>
              <a:t>0243.212.1616</a:t>
            </a:r>
            <a:endParaRPr sz="1100" b="0" i="0" u="none" strike="noStrike" cap="none" dirty="0">
              <a:solidFill>
                <a:schemeClr val="bg2"/>
              </a:solidFill>
              <a:latin typeface="Arial"/>
              <a:ea typeface="Arial"/>
              <a:cs typeface="Arial"/>
              <a:sym typeface="Arial"/>
            </a:endParaRPr>
          </a:p>
          <a:p>
            <a:pPr>
              <a:lnSpc>
                <a:spcPct val="150000"/>
              </a:lnSpc>
              <a:buClr>
                <a:schemeClr val="lt1"/>
              </a:buClr>
              <a:buSzPts val="1400"/>
            </a:pPr>
            <a:r>
              <a:rPr lang="en-US" sz="1100" b="1" dirty="0">
                <a:solidFill>
                  <a:schemeClr val="bg2"/>
                </a:solidFill>
              </a:rPr>
              <a:t>E: </a:t>
            </a:r>
            <a:r>
              <a:rPr lang="en-US" sz="1100" dirty="0">
                <a:solidFill>
                  <a:schemeClr val="bg2"/>
                </a:solidFill>
              </a:rPr>
              <a:t>contact@lpbam.com.vn</a:t>
            </a:r>
            <a:endParaRPr sz="1100" b="0" i="0" u="none" strike="noStrike" cap="none" dirty="0">
              <a:solidFill>
                <a:schemeClr val="bg2"/>
              </a:solidFill>
              <a:latin typeface="Arial"/>
              <a:ea typeface="Arial"/>
              <a:cs typeface="Arial"/>
              <a:sym typeface="Arial"/>
            </a:endParaRPr>
          </a:p>
          <a:p>
            <a:pPr marL="0" marR="0" lvl="0" indent="0" algn="l" rtl="0">
              <a:lnSpc>
                <a:spcPct val="150000"/>
              </a:lnSpc>
              <a:spcBef>
                <a:spcPts val="0"/>
              </a:spcBef>
              <a:spcAft>
                <a:spcPts val="0"/>
              </a:spcAft>
              <a:buClr>
                <a:schemeClr val="lt1"/>
              </a:buClr>
              <a:buSzPts val="1400"/>
              <a:buFont typeface="Arial"/>
              <a:buNone/>
            </a:pPr>
            <a:r>
              <a:rPr lang="en-US" sz="1100" b="1" dirty="0">
                <a:solidFill>
                  <a:schemeClr val="bg2"/>
                </a:solidFill>
                <a:latin typeface="Arial"/>
                <a:ea typeface="Arial"/>
                <a:cs typeface="Arial"/>
              </a:rPr>
              <a:t>W: </a:t>
            </a:r>
            <a:r>
              <a:rPr lang="en-US" sz="1100" b="0" i="0" u="none" strike="noStrike" cap="none" dirty="0">
                <a:solidFill>
                  <a:schemeClr val="bg2"/>
                </a:solidFill>
                <a:latin typeface="Arial"/>
                <a:ea typeface="Arial"/>
                <a:cs typeface="Arial"/>
                <a:sym typeface="Arial"/>
              </a:rPr>
              <a:t>lpbam.com.vn</a:t>
            </a:r>
            <a:endParaRPr sz="1100" b="0" i="0" u="none" strike="noStrike" cap="none" dirty="0">
              <a:solidFill>
                <a:schemeClr val="bg2"/>
              </a:solidFill>
              <a:latin typeface="Arial"/>
              <a:ea typeface="Arial"/>
              <a:cs typeface="Arial"/>
              <a:sym typeface="Arial"/>
            </a:endParaRPr>
          </a:p>
          <a:p>
            <a:pPr lvl="0">
              <a:lnSpc>
                <a:spcPct val="150000"/>
              </a:lnSpc>
              <a:buClr>
                <a:schemeClr val="lt1"/>
              </a:buClr>
              <a:buSzPts val="1400"/>
            </a:pPr>
            <a:r>
              <a:rPr lang="en-US" sz="1100" b="1" dirty="0">
                <a:solidFill>
                  <a:schemeClr val="bg2"/>
                </a:solidFill>
              </a:rPr>
              <a:t>A: </a:t>
            </a:r>
            <a:r>
              <a:rPr lang="vi-VN" sz="1100" dirty="0">
                <a:solidFill>
                  <a:schemeClr val="bg2"/>
                </a:solidFill>
              </a:rPr>
              <a:t>Tầng 2 LPB Tower</a:t>
            </a:r>
            <a:r>
              <a:rPr lang="en-US" sz="1100" dirty="0">
                <a:solidFill>
                  <a:schemeClr val="bg2"/>
                </a:solidFill>
              </a:rPr>
              <a:t>,</a:t>
            </a:r>
            <a:r>
              <a:rPr lang="vi-VN" sz="1100" dirty="0">
                <a:solidFill>
                  <a:schemeClr val="bg2"/>
                </a:solidFill>
              </a:rPr>
              <a:t> 17 Tông Đản</a:t>
            </a:r>
            <a:r>
              <a:rPr lang="en-US" sz="1100" dirty="0">
                <a:solidFill>
                  <a:schemeClr val="bg2"/>
                </a:solidFill>
              </a:rPr>
              <a:t> ,</a:t>
            </a:r>
            <a:r>
              <a:rPr lang="vi-VN" sz="1100" dirty="0">
                <a:solidFill>
                  <a:schemeClr val="bg2"/>
                </a:solidFill>
              </a:rPr>
              <a:t> Hoàn Kiếm</a:t>
            </a:r>
            <a:r>
              <a:rPr lang="en-US" sz="1100" dirty="0">
                <a:solidFill>
                  <a:schemeClr val="bg2"/>
                </a:solidFill>
              </a:rPr>
              <a:t>, </a:t>
            </a:r>
            <a:r>
              <a:rPr lang="vi-VN" sz="1100" dirty="0">
                <a:solidFill>
                  <a:schemeClr val="bg2"/>
                </a:solidFill>
              </a:rPr>
              <a:t>Hà Nội</a:t>
            </a:r>
            <a:endParaRPr lang="en-US" sz="1100" dirty="0">
              <a:solidFill>
                <a:schemeClr val="bg2"/>
              </a:solidFill>
            </a:endParaRPr>
          </a:p>
        </p:txBody>
      </p:sp>
      <p:sp>
        <p:nvSpPr>
          <p:cNvPr id="20" name="Google Shape;13052;p496">
            <a:extLst>
              <a:ext uri="{FF2B5EF4-FFF2-40B4-BE49-F238E27FC236}">
                <a16:creationId xmlns:a16="http://schemas.microsoft.com/office/drawing/2014/main" id="{7C2AF3BB-061B-4DA8-BE70-02A5226E889D}"/>
              </a:ext>
            </a:extLst>
          </p:cNvPr>
          <p:cNvSpPr txBox="1"/>
          <p:nvPr/>
        </p:nvSpPr>
        <p:spPr>
          <a:xfrm>
            <a:off x="2911553" y="6482621"/>
            <a:ext cx="6096000"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200"/>
              <a:buFont typeface="Arial"/>
              <a:buNone/>
            </a:pPr>
            <a:r>
              <a:rPr lang="en-US" sz="1200" b="1" i="0" u="none" strike="noStrike" cap="none" dirty="0">
                <a:solidFill>
                  <a:schemeClr val="bg2"/>
                </a:solidFill>
                <a:latin typeface="Arial"/>
                <a:ea typeface="Arial"/>
                <a:cs typeface="Arial"/>
                <a:sym typeface="Arial"/>
              </a:rPr>
              <a:t>© 2026 – CÔNG TY CỔ PHẦN QUẢN LÝ QUỸ </a:t>
            </a:r>
            <a:r>
              <a:rPr lang="en-US" sz="1200" b="1" dirty="0">
                <a:solidFill>
                  <a:schemeClr val="bg2"/>
                </a:solidFill>
              </a:rPr>
              <a:t>LPB </a:t>
            </a:r>
            <a:endParaRPr sz="1800" b="1" i="0" u="none" strike="noStrike" cap="none" dirty="0">
              <a:solidFill>
                <a:schemeClr val="bg2"/>
              </a:solidFill>
              <a:latin typeface="Arial"/>
              <a:ea typeface="Arial"/>
              <a:cs typeface="Arial"/>
              <a:sym typeface="Arial"/>
            </a:endParaRPr>
          </a:p>
        </p:txBody>
      </p:sp>
      <p:pic>
        <p:nvPicPr>
          <p:cNvPr id="21" name="Picture 20">
            <a:extLst>
              <a:ext uri="{FF2B5EF4-FFF2-40B4-BE49-F238E27FC236}">
                <a16:creationId xmlns:a16="http://schemas.microsoft.com/office/drawing/2014/main" id="{9EE79D37-A64F-4AC2-9834-959ECE4670CA}"/>
              </a:ext>
            </a:extLst>
          </p:cNvPr>
          <p:cNvPicPr>
            <a:picLocks noChangeAspect="1"/>
          </p:cNvPicPr>
          <p:nvPr/>
        </p:nvPicPr>
        <p:blipFill>
          <a:blip r:embed="rId3"/>
          <a:srcRect l="33058" t="21152" r="33453" b="21277"/>
          <a:stretch>
            <a:fillRect/>
          </a:stretch>
        </p:blipFill>
        <p:spPr>
          <a:xfrm>
            <a:off x="5478504" y="4535581"/>
            <a:ext cx="1113287" cy="1076529"/>
          </a:xfrm>
          <a:prstGeom prst="rect">
            <a:avLst/>
          </a:prstGeom>
        </p:spPr>
      </p:pic>
      <p:sp>
        <p:nvSpPr>
          <p:cNvPr id="18" name="Rectangle 17">
            <a:extLst>
              <a:ext uri="{FF2B5EF4-FFF2-40B4-BE49-F238E27FC236}">
                <a16:creationId xmlns:a16="http://schemas.microsoft.com/office/drawing/2014/main" id="{D57B3B6D-DF07-4520-AF9E-00C178D4D285}"/>
              </a:ext>
            </a:extLst>
          </p:cNvPr>
          <p:cNvSpPr/>
          <p:nvPr/>
        </p:nvSpPr>
        <p:spPr>
          <a:xfrm>
            <a:off x="942602" y="106896"/>
            <a:ext cx="6256841" cy="307777"/>
          </a:xfrm>
          <a:prstGeom prst="rect">
            <a:avLst/>
          </a:prstGeom>
        </p:spPr>
        <p:txBody>
          <a:bodyPr wrap="square">
            <a:spAutoFit/>
          </a:bodyPr>
          <a:lstStyle/>
          <a:p>
            <a:r>
              <a:rPr lang="en-US" b="1" dirty="0">
                <a:solidFill>
                  <a:schemeClr val="accent1">
                    <a:lumMod val="75000"/>
                  </a:schemeClr>
                </a:solidFill>
              </a:rPr>
              <a:t>QUỸ ĐẦU T</a:t>
            </a:r>
            <a:r>
              <a:rPr lang="vi-VN" b="1" dirty="0">
                <a:solidFill>
                  <a:schemeClr val="accent1">
                    <a:lumMod val="75000"/>
                  </a:schemeClr>
                </a:solidFill>
              </a:rPr>
              <a:t>Ư</a:t>
            </a:r>
            <a:r>
              <a:rPr lang="en-US" b="1" dirty="0">
                <a:solidFill>
                  <a:schemeClr val="accent1">
                    <a:lumMod val="75000"/>
                  </a:schemeClr>
                </a:solidFill>
              </a:rPr>
              <a:t> TRÁI PHIẾU LP – BÁO CÁO THÁNG 7.2026</a:t>
            </a:r>
          </a:p>
        </p:txBody>
      </p:sp>
      <p:sp>
        <p:nvSpPr>
          <p:cNvPr id="15" name="Google Shape;2174;p43">
            <a:extLst>
              <a:ext uri="{FF2B5EF4-FFF2-40B4-BE49-F238E27FC236}">
                <a16:creationId xmlns:a16="http://schemas.microsoft.com/office/drawing/2014/main" id="{EE7D0465-DE7C-4B51-8DEA-A8CB731F61DB}"/>
              </a:ext>
            </a:extLst>
          </p:cNvPr>
          <p:cNvSpPr txBox="1">
            <a:spLocks/>
          </p:cNvSpPr>
          <p:nvPr/>
        </p:nvSpPr>
        <p:spPr>
          <a:xfrm>
            <a:off x="6679571" y="978914"/>
            <a:ext cx="3221772" cy="481789"/>
          </a:xfrm>
          <a:prstGeom prst="rect">
            <a:avLst/>
          </a:prstGeom>
          <a:noFill/>
          <a:ln>
            <a:noFill/>
          </a:ln>
        </p:spPr>
        <p:txBody>
          <a:bodyPr spcFirstLastPara="1" wrap="square" lIns="0" tIns="192000" rIns="0" bIns="0" anchor="t" anchorCtr="0">
            <a:noAutofit/>
          </a:bodyPr>
          <a:lstStyle>
            <a:defPPr marR="0" lvl="0" algn="l" rtl="0">
              <a:lnSpc>
                <a:spcPct val="100000"/>
              </a:lnSpc>
              <a:spcBef>
                <a:spcPts val="0"/>
              </a:spcBef>
              <a:spcAft>
                <a:spcPts val="0"/>
              </a:spcAft>
            </a:defPPr>
            <a:lvl1pPr marR="0" lvl="0" algn="r"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00000"/>
              </a:lnSpc>
            </a:pPr>
            <a:r>
              <a:rPr lang="en-US" sz="1200" dirty="0"/>
              <a:t>THÔNG TIN ĐẠI LÝ PHÂN PHỐI</a:t>
            </a:r>
          </a:p>
        </p:txBody>
      </p:sp>
      <p:graphicFrame>
        <p:nvGraphicFramePr>
          <p:cNvPr id="17" name="Google Shape;7995;p341">
            <a:extLst>
              <a:ext uri="{FF2B5EF4-FFF2-40B4-BE49-F238E27FC236}">
                <a16:creationId xmlns:a16="http://schemas.microsoft.com/office/drawing/2014/main" id="{412B986F-91EC-4089-8651-4F28AAFF067B}"/>
              </a:ext>
            </a:extLst>
          </p:cNvPr>
          <p:cNvGraphicFramePr/>
          <p:nvPr>
            <p:extLst>
              <p:ext uri="{D42A27DB-BD31-4B8C-83A1-F6EECF244321}">
                <p14:modId xmlns:p14="http://schemas.microsoft.com/office/powerpoint/2010/main" val="3965380227"/>
              </p:ext>
            </p:extLst>
          </p:nvPr>
        </p:nvGraphicFramePr>
        <p:xfrm>
          <a:off x="6571944" y="1538818"/>
          <a:ext cx="4631070" cy="2255937"/>
        </p:xfrm>
        <a:graphic>
          <a:graphicData uri="http://schemas.openxmlformats.org/drawingml/2006/table">
            <a:tbl>
              <a:tblPr firstRow="1" bandRow="1">
                <a:tableStyleId>{D27102A9-8310-4765-A935-A1911B00CA55}</a:tableStyleId>
              </a:tblPr>
              <a:tblGrid>
                <a:gridCol w="1279492">
                  <a:extLst>
                    <a:ext uri="{9D8B030D-6E8A-4147-A177-3AD203B41FA5}">
                      <a16:colId xmlns:a16="http://schemas.microsoft.com/office/drawing/2014/main" val="20000"/>
                    </a:ext>
                  </a:extLst>
                </a:gridCol>
                <a:gridCol w="3351578">
                  <a:extLst>
                    <a:ext uri="{9D8B030D-6E8A-4147-A177-3AD203B41FA5}">
                      <a16:colId xmlns:a16="http://schemas.microsoft.com/office/drawing/2014/main" val="2682965173"/>
                    </a:ext>
                  </a:extLst>
                </a:gridCol>
              </a:tblGrid>
              <a:tr h="625579">
                <a:tc>
                  <a:txBody>
                    <a:bodyPr/>
                    <a:lstStyle/>
                    <a:p>
                      <a:pPr marL="0" marR="0" lvl="0" indent="0" algn="l" rtl="0">
                        <a:lnSpc>
                          <a:spcPct val="130000"/>
                        </a:lnSpc>
                        <a:spcBef>
                          <a:spcPts val="0"/>
                        </a:spcBef>
                        <a:spcAft>
                          <a:spcPts val="0"/>
                        </a:spcAft>
                        <a:buClr>
                          <a:schemeClr val="dk1"/>
                        </a:buClr>
                        <a:buSzPts val="1000"/>
                        <a:buFont typeface="Open Sans"/>
                        <a:buNone/>
                      </a:pPr>
                      <a:r>
                        <a:rPr lang="en-US" sz="1200" b="1" i="0" u="none" strike="noStrike" cap="none" dirty="0">
                          <a:solidFill>
                            <a:schemeClr val="dk1"/>
                          </a:solidFill>
                          <a:latin typeface="+mn-lt"/>
                          <a:ea typeface="Open Sans"/>
                          <a:cs typeface="Open Sans"/>
                          <a:sym typeface="Open Sans"/>
                        </a:rPr>
                        <a:t>LPBS</a:t>
                      </a:r>
                      <a:endParaRPr sz="1200" b="1" i="0" u="none" strike="noStrike" cap="none" dirty="0">
                        <a:solidFill>
                          <a:schemeClr val="dk1"/>
                        </a:solidFill>
                        <a:latin typeface="+mn-lt"/>
                        <a:ea typeface="Open Sans"/>
                        <a:cs typeface="Open Sans"/>
                        <a:sym typeface="Open Sans"/>
                      </a:endParaRPr>
                    </a:p>
                  </a:txBody>
                  <a:tcPr marL="137160" marR="137160" marT="137160" marB="137160" anchor="ctr"/>
                </a:tc>
                <a:tc>
                  <a:txBody>
                    <a:bodyPr/>
                    <a:lstStyle/>
                    <a:p>
                      <a:pPr marL="0" marR="0" lvl="0" indent="0" algn="l" rtl="0">
                        <a:lnSpc>
                          <a:spcPct val="130000"/>
                        </a:lnSpc>
                        <a:spcBef>
                          <a:spcPts val="0"/>
                        </a:spcBef>
                        <a:spcAft>
                          <a:spcPts val="0"/>
                        </a:spcAft>
                        <a:buClr>
                          <a:schemeClr val="dk1"/>
                        </a:buClr>
                        <a:buSzPts val="1000"/>
                        <a:buFont typeface="Arial"/>
                        <a:buNone/>
                      </a:pPr>
                      <a:r>
                        <a:rPr lang="en-US" sz="1000" b="0" u="none" strike="noStrike" cap="none" dirty="0" err="1">
                          <a:sym typeface="Arial"/>
                        </a:rPr>
                        <a:t>Công</a:t>
                      </a:r>
                      <a:r>
                        <a:rPr lang="en-US" sz="1000" b="0" u="none" strike="noStrike" cap="none" dirty="0">
                          <a:sym typeface="Arial"/>
                        </a:rPr>
                        <a:t> ty </a:t>
                      </a:r>
                      <a:r>
                        <a:rPr lang="en-US" sz="1000" b="0" u="none" strike="noStrike" cap="none" dirty="0" err="1">
                          <a:sym typeface="Arial"/>
                        </a:rPr>
                        <a:t>Cổ</a:t>
                      </a:r>
                      <a:r>
                        <a:rPr lang="en-US" sz="1000" b="0" u="none" strike="noStrike" cap="none" dirty="0">
                          <a:sym typeface="Arial"/>
                        </a:rPr>
                        <a:t> </a:t>
                      </a:r>
                      <a:r>
                        <a:rPr lang="en-US" sz="1000" b="0" u="none" strike="noStrike" cap="none" dirty="0" err="1">
                          <a:sym typeface="Arial"/>
                        </a:rPr>
                        <a:t>phần</a:t>
                      </a:r>
                      <a:r>
                        <a:rPr lang="en-US" sz="1000" b="0" u="none" strike="noStrike" cap="none" dirty="0">
                          <a:sym typeface="Arial"/>
                        </a:rPr>
                        <a:t> </a:t>
                      </a:r>
                      <a:r>
                        <a:rPr lang="en-US" sz="1000" b="0" u="none" strike="noStrike" cap="none" dirty="0" err="1">
                          <a:sym typeface="Arial"/>
                        </a:rPr>
                        <a:t>Chứng</a:t>
                      </a:r>
                      <a:r>
                        <a:rPr lang="en-US" sz="1000" b="0" u="none" strike="noStrike" cap="none" dirty="0">
                          <a:sym typeface="Arial"/>
                        </a:rPr>
                        <a:t> </a:t>
                      </a:r>
                      <a:r>
                        <a:rPr lang="en-US" sz="1000" b="0" u="none" strike="noStrike" cap="none" dirty="0" err="1">
                          <a:sym typeface="Arial"/>
                        </a:rPr>
                        <a:t>khoán</a:t>
                      </a:r>
                      <a:r>
                        <a:rPr lang="en-US" sz="1000" b="0" u="none" strike="noStrike" cap="none" dirty="0">
                          <a:sym typeface="Arial"/>
                        </a:rPr>
                        <a:t> LP</a:t>
                      </a:r>
                      <a:endParaRPr sz="1000" b="0" i="0" u="none" strike="noStrike" cap="none" dirty="0">
                        <a:solidFill>
                          <a:schemeClr val="accent1"/>
                        </a:solidFill>
                        <a:latin typeface="+mn-lt"/>
                        <a:ea typeface="Open Sans"/>
                        <a:cs typeface="Open Sans"/>
                        <a:sym typeface="Open Sans"/>
                      </a:endParaRPr>
                    </a:p>
                  </a:txBody>
                  <a:tcPr marL="137160" marR="137160" marT="137160" marB="137160" anchor="ctr"/>
                </a:tc>
                <a:extLst>
                  <a:ext uri="{0D108BD9-81ED-4DB2-BD59-A6C34878D82A}">
                    <a16:rowId xmlns:a16="http://schemas.microsoft.com/office/drawing/2014/main" val="1172122441"/>
                  </a:ext>
                </a:extLst>
              </a:tr>
              <a:tr h="900441">
                <a:tc>
                  <a:txBody>
                    <a:bodyPr/>
                    <a:lstStyle/>
                    <a:p>
                      <a:pPr marL="0" marR="0" lvl="0" indent="0" algn="l" rtl="0">
                        <a:lnSpc>
                          <a:spcPct val="130000"/>
                        </a:lnSpc>
                        <a:spcBef>
                          <a:spcPts val="0"/>
                        </a:spcBef>
                        <a:spcAft>
                          <a:spcPts val="0"/>
                        </a:spcAft>
                        <a:buClr>
                          <a:schemeClr val="dk1"/>
                        </a:buClr>
                        <a:buSzPts val="1000"/>
                        <a:buFont typeface="Arial"/>
                        <a:buNone/>
                      </a:pPr>
                      <a:r>
                        <a:rPr lang="en-US" sz="1200" b="1" i="0" u="none" strike="noStrike" cap="none" dirty="0" err="1">
                          <a:solidFill>
                            <a:schemeClr val="dk1"/>
                          </a:solidFill>
                          <a:latin typeface="+mn-lt"/>
                          <a:ea typeface="Arial"/>
                          <a:cs typeface="Arial"/>
                          <a:sym typeface="Arial"/>
                        </a:rPr>
                        <a:t>Fmarket</a:t>
                      </a:r>
                      <a:endParaRPr sz="1200" b="1" i="0" u="none" strike="noStrike" cap="none" dirty="0">
                        <a:solidFill>
                          <a:schemeClr val="dk1"/>
                        </a:solidFill>
                        <a:latin typeface="+mn-lt"/>
                        <a:ea typeface="Arial"/>
                        <a:cs typeface="Arial"/>
                        <a:sym typeface="Arial"/>
                      </a:endParaRPr>
                    </a:p>
                  </a:txBody>
                  <a:tcPr marL="137160" marR="137160" marT="137160" marB="137160" anchor="ctr"/>
                </a:tc>
                <a:tc>
                  <a:txBody>
                    <a:bodyPr/>
                    <a:lstStyle/>
                    <a:p>
                      <a:pPr marL="0" marR="0" lvl="0" indent="0" algn="l" rtl="0">
                        <a:lnSpc>
                          <a:spcPct val="130000"/>
                        </a:lnSpc>
                        <a:spcBef>
                          <a:spcPts val="0"/>
                        </a:spcBef>
                        <a:spcAft>
                          <a:spcPts val="0"/>
                        </a:spcAft>
                        <a:buClr>
                          <a:schemeClr val="dk1"/>
                        </a:buClr>
                        <a:buSzPts val="1000"/>
                        <a:buFont typeface="Open Sans"/>
                        <a:buNone/>
                      </a:pPr>
                      <a:r>
                        <a:rPr lang="en-US" sz="1000" u="none" strike="noStrike" cap="none" dirty="0" err="1">
                          <a:sym typeface="Open Sans"/>
                        </a:rPr>
                        <a:t>Công</a:t>
                      </a:r>
                      <a:r>
                        <a:rPr lang="en-US" sz="1000" u="none" strike="noStrike" cap="none" dirty="0">
                          <a:sym typeface="Open Sans"/>
                        </a:rPr>
                        <a:t> ty </a:t>
                      </a:r>
                      <a:r>
                        <a:rPr lang="en-US" sz="1000" u="none" strike="noStrike" cap="none" dirty="0" err="1">
                          <a:sym typeface="Open Sans"/>
                        </a:rPr>
                        <a:t>Cổ</a:t>
                      </a:r>
                      <a:r>
                        <a:rPr lang="en-US" sz="1000" u="none" strike="noStrike" cap="none" dirty="0">
                          <a:sym typeface="Open Sans"/>
                        </a:rPr>
                        <a:t> </a:t>
                      </a:r>
                      <a:r>
                        <a:rPr lang="en-US" sz="1000" u="none" strike="noStrike" cap="none" dirty="0" err="1">
                          <a:sym typeface="Open Sans"/>
                        </a:rPr>
                        <a:t>phần</a:t>
                      </a:r>
                      <a:r>
                        <a:rPr lang="en-US" sz="1000" u="none" strike="noStrike" cap="none" dirty="0">
                          <a:sym typeface="Open Sans"/>
                        </a:rPr>
                        <a:t> Fincorp</a:t>
                      </a:r>
                      <a:endParaRPr sz="1000" b="1" u="none" strike="noStrike" cap="none" dirty="0">
                        <a:solidFill>
                          <a:schemeClr val="accent1"/>
                        </a:solidFill>
                        <a:latin typeface="+mn-lt"/>
                      </a:endParaRPr>
                    </a:p>
                  </a:txBody>
                  <a:tcPr marL="137160" marR="137160" marT="137160" marB="137160" anchor="ctr"/>
                </a:tc>
                <a:extLst>
                  <a:ext uri="{0D108BD9-81ED-4DB2-BD59-A6C34878D82A}">
                    <a16:rowId xmlns:a16="http://schemas.microsoft.com/office/drawing/2014/main" val="10002"/>
                  </a:ext>
                </a:extLst>
              </a:tr>
              <a:tr h="729917">
                <a:tc>
                  <a:txBody>
                    <a:bodyPr/>
                    <a:lstStyle/>
                    <a:p>
                      <a:pPr marL="0" marR="0" lvl="0" indent="0" algn="l" rtl="0">
                        <a:lnSpc>
                          <a:spcPct val="130000"/>
                        </a:lnSpc>
                        <a:spcBef>
                          <a:spcPts val="0"/>
                        </a:spcBef>
                        <a:spcAft>
                          <a:spcPts val="0"/>
                        </a:spcAft>
                        <a:buClr>
                          <a:schemeClr val="dk1"/>
                        </a:buClr>
                        <a:buSzPts val="1000"/>
                        <a:buFont typeface="Open Sans"/>
                        <a:buNone/>
                      </a:pPr>
                      <a:r>
                        <a:rPr lang="en-US" sz="1200" b="1" i="0" u="none" strike="noStrike" cap="none" dirty="0">
                          <a:solidFill>
                            <a:schemeClr val="dk1"/>
                          </a:solidFill>
                          <a:latin typeface="+mn-lt"/>
                          <a:ea typeface="Open Sans"/>
                          <a:cs typeface="Open Sans"/>
                          <a:sym typeface="Open Sans"/>
                        </a:rPr>
                        <a:t>FHSC</a:t>
                      </a:r>
                      <a:endParaRPr sz="1200" b="1" i="0" u="none" strike="noStrike" cap="none" dirty="0">
                        <a:solidFill>
                          <a:schemeClr val="dk1"/>
                        </a:solidFill>
                        <a:latin typeface="+mn-lt"/>
                        <a:ea typeface="Open Sans"/>
                        <a:cs typeface="Open Sans"/>
                        <a:sym typeface="Open Sans"/>
                      </a:endParaRPr>
                    </a:p>
                  </a:txBody>
                  <a:tcPr marL="137160" marR="137160" marT="137160" marB="137160" anchor="ctr"/>
                </a:tc>
                <a:tc>
                  <a:txBody>
                    <a:bodyPr/>
                    <a:lstStyle/>
                    <a:p>
                      <a:pPr marL="0" marR="0" lvl="0" indent="0" algn="l" defTabSz="914400" rtl="0" eaLnBrk="1" fontAlgn="auto" latinLnBrk="0" hangingPunct="1">
                        <a:lnSpc>
                          <a:spcPct val="130000"/>
                        </a:lnSpc>
                        <a:spcBef>
                          <a:spcPts val="0"/>
                        </a:spcBef>
                        <a:spcAft>
                          <a:spcPts val="0"/>
                        </a:spcAft>
                        <a:buClr>
                          <a:schemeClr val="dk1"/>
                        </a:buClr>
                        <a:buSzPts val="1000"/>
                        <a:buFont typeface="Open Sans"/>
                        <a:buNone/>
                        <a:tabLst/>
                        <a:defRPr/>
                      </a:pPr>
                      <a:r>
                        <a:rPr lang="en-US" sz="1000" u="none" strike="noStrike" cap="none" dirty="0" err="1">
                          <a:sym typeface="Open Sans"/>
                        </a:rPr>
                        <a:t>Công</a:t>
                      </a:r>
                      <a:r>
                        <a:rPr lang="en-US" sz="1000" u="none" strike="noStrike" cap="none" dirty="0">
                          <a:sym typeface="Open Sans"/>
                        </a:rPr>
                        <a:t> ty </a:t>
                      </a:r>
                      <a:r>
                        <a:rPr lang="en-US" sz="1000" u="none" strike="noStrike" cap="none" dirty="0" err="1">
                          <a:sym typeface="Open Sans"/>
                        </a:rPr>
                        <a:t>Cổ</a:t>
                      </a:r>
                      <a:r>
                        <a:rPr lang="en-US" sz="1000" u="none" strike="noStrike" cap="none" dirty="0">
                          <a:sym typeface="Open Sans"/>
                        </a:rPr>
                        <a:t> </a:t>
                      </a:r>
                      <a:r>
                        <a:rPr lang="en-US" sz="1000" u="none" strike="noStrike" cap="none" dirty="0" err="1">
                          <a:sym typeface="Open Sans"/>
                        </a:rPr>
                        <a:t>phần</a:t>
                      </a:r>
                      <a:r>
                        <a:rPr lang="en-US" sz="1000" u="none" strike="noStrike" cap="none" dirty="0">
                          <a:sym typeface="Open Sans"/>
                        </a:rPr>
                        <a:t> </a:t>
                      </a:r>
                      <a:r>
                        <a:rPr lang="en-US" sz="1000" u="none" strike="noStrike" cap="none" dirty="0" err="1">
                          <a:sym typeface="Open Sans"/>
                        </a:rPr>
                        <a:t>chứng</a:t>
                      </a:r>
                      <a:r>
                        <a:rPr lang="en-US" sz="1000" u="none" strike="noStrike" cap="none" dirty="0">
                          <a:sym typeface="Open Sans"/>
                        </a:rPr>
                        <a:t> </a:t>
                      </a:r>
                      <a:r>
                        <a:rPr lang="en-US" sz="1000" u="none" strike="noStrike" cap="none" dirty="0" err="1">
                          <a:sym typeface="Open Sans"/>
                        </a:rPr>
                        <a:t>khoán</a:t>
                      </a:r>
                      <a:r>
                        <a:rPr lang="en-US" sz="1000" u="none" strike="noStrike" cap="none" dirty="0">
                          <a:sym typeface="Open Sans"/>
                        </a:rPr>
                        <a:t> </a:t>
                      </a:r>
                      <a:r>
                        <a:rPr lang="en-US" sz="1000" u="none" strike="noStrike" cap="none" dirty="0" err="1">
                          <a:sym typeface="Open Sans"/>
                        </a:rPr>
                        <a:t>Finhay</a:t>
                      </a:r>
                      <a:endParaRPr lang="en-US" sz="1000" b="1" i="0" u="none" strike="noStrike" cap="none" dirty="0">
                        <a:solidFill>
                          <a:schemeClr val="accent1"/>
                        </a:solidFill>
                        <a:latin typeface="+mn-lt"/>
                        <a:ea typeface="Open Sans"/>
                        <a:cs typeface="Open Sans"/>
                        <a:sym typeface="Open Sans"/>
                      </a:endParaRPr>
                    </a:p>
                  </a:txBody>
                  <a:tcPr marL="137160" marR="137160" marT="137160" marB="13716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7814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FM Powerpoint Template">
  <a:themeElements>
    <a:clrScheme name="Custom 2">
      <a:dk1>
        <a:srgbClr val="683820"/>
      </a:dk1>
      <a:lt1>
        <a:srgbClr val="FFFFFF"/>
      </a:lt1>
      <a:dk2>
        <a:srgbClr val="683820"/>
      </a:dk2>
      <a:lt2>
        <a:srgbClr val="FFFFFF"/>
      </a:lt2>
      <a:accent1>
        <a:srgbClr val="F99D1C"/>
      </a:accent1>
      <a:accent2>
        <a:srgbClr val="F5272E"/>
      </a:accent2>
      <a:accent3>
        <a:srgbClr val="BDE23A"/>
      </a:accent3>
      <a:accent4>
        <a:srgbClr val="A8836C"/>
      </a:accent4>
      <a:accent5>
        <a:srgbClr val="84634E"/>
      </a:accent5>
      <a:accent6>
        <a:srgbClr val="683820"/>
      </a:accent6>
      <a:hlink>
        <a:srgbClr val="5B9BD5"/>
      </a:hlink>
      <a:folHlink>
        <a:srgbClr val="70AD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D65D565-8191-4A05-B767-532F5DF6B562}">
  <we:reference id="wa200010001" version="1.0.0.1" store="en-US" storeType="OMEX"/>
  <we:alternateReferences>
    <we:reference id="WA200010001" version="1.0.0.1" store="" storeType="OMEX"/>
  </we:alternateReferences>
  <we:properties>
    <we:property name="claude.fileId" value="&quot;32322d72-4dc0-4d75-b5e3-14f1576c9355&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6425</TotalTime>
  <Words>1147</Words>
  <Application>Microsoft Office PowerPoint</Application>
  <PresentationFormat>Widescreen</PresentationFormat>
  <Paragraphs>110</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Open Sans SemiBold</vt:lpstr>
      <vt:lpstr>Oxy Vietnam</vt:lpstr>
      <vt:lpstr>Noto Sans Symbols</vt:lpstr>
      <vt:lpstr>Calibri</vt:lpstr>
      <vt:lpstr>Open Sans</vt:lpstr>
      <vt:lpstr>GFM Powerpoint Template</vt:lpstr>
      <vt:lpstr>PowerPoint Presentation</vt:lpstr>
      <vt:lpstr>PowerPoint Presentation</vt:lpstr>
      <vt:lpstr>1. THÔNG TIN QUỸ VÀ DIỄN BIẾN GIÁ CHỨNG CHỈ QUỸ TRONG KỲ </vt:lpstr>
      <vt:lpstr>2. DIỄN BIẾN LÃI SUẤT</vt:lpstr>
      <vt:lpstr>PowerPoint Presentation</vt:lpstr>
      <vt:lpstr>PowerPoint Presentation</vt:lpstr>
      <vt:lpstr>BIỂU PHÍ GIAO DỊCH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Giới thiệu QUỸ MỞ TRÁI PHIẾU LPBF</dc:title>
  <dc:creator>TemplateZuu Team</dc:creator>
  <cp:lastModifiedBy>Nguyen Ho Nga (LPBA-CEO)</cp:lastModifiedBy>
  <cp:revision>138</cp:revision>
  <dcterms:created xsi:type="dcterms:W3CDTF">2017-07-25T02:03:18Z</dcterms:created>
  <dcterms:modified xsi:type="dcterms:W3CDTF">2026-08-06T06:46:46Z</dcterms:modified>
</cp:coreProperties>
</file>